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4.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9.bin" ContentType="application/vnd.openxmlformats-officedocument.oleObject"/>
  <Override PartName="/ppt/notesSlides/notesSlide8.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9.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53" r:id="rId3"/>
    <p:sldId id="355" r:id="rId4"/>
    <p:sldId id="286" r:id="rId5"/>
    <p:sldId id="356" r:id="rId6"/>
    <p:sldId id="360" r:id="rId7"/>
    <p:sldId id="359" r:id="rId8"/>
    <p:sldId id="358" r:id="rId9"/>
    <p:sldId id="361" r:id="rId10"/>
    <p:sldId id="357" r:id="rId11"/>
    <p:sldId id="282" r:id="rId12"/>
    <p:sldId id="283" r:id="rId13"/>
    <p:sldId id="362" r:id="rId14"/>
    <p:sldId id="310" r:id="rId15"/>
    <p:sldId id="274" r:id="rId16"/>
    <p:sldId id="299" r:id="rId17"/>
    <p:sldId id="289" r:id="rId1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449" autoAdjust="0"/>
  </p:normalViewPr>
  <p:slideViewPr>
    <p:cSldViewPr showGuides="1">
      <p:cViewPr>
        <p:scale>
          <a:sx n="60" d="100"/>
          <a:sy n="60" d="100"/>
        </p:scale>
        <p:origin x="-2784" y="-3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1" Type="http://schemas.openxmlformats.org/officeDocument/2006/relationships/image" Target="../media/image10.wmf"/><Relationship Id="rId2"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4" Type="http://schemas.openxmlformats.org/officeDocument/2006/relationships/image" Target="../media/image32.wmf"/><Relationship Id="rId1" Type="http://schemas.openxmlformats.org/officeDocument/2006/relationships/image" Target="../media/image29.wmf"/><Relationship Id="rId2"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 Id="rId2"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wmf"/><Relationship Id="rId2"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29" tIns="45715" rIns="91429"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29" tIns="45715" rIns="91429" bIns="45715" rtlCol="0"/>
          <a:lstStyle>
            <a:lvl1pPr algn="r">
              <a:defRPr sz="1200"/>
            </a:lvl1pPr>
          </a:lstStyle>
          <a:p>
            <a:fld id="{5AADEA73-BDC4-4447-842E-4BE47F6E5CBB}" type="datetimeFigureOut">
              <a:rPr kumimoji="1" lang="ja-JP" altLang="en-US" smtClean="0"/>
              <a:t>2014/09/25</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9" tIns="45715" rIns="91429" bIns="45715"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29" tIns="45715" rIns="91429" bIns="4571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3316"/>
          </a:xfrm>
          <a:prstGeom prst="rect">
            <a:avLst/>
          </a:prstGeom>
        </p:spPr>
        <p:txBody>
          <a:bodyPr vert="horz" lIns="91429" tIns="45715" rIns="91429"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3316"/>
          </a:xfrm>
          <a:prstGeom prst="rect">
            <a:avLst/>
          </a:prstGeom>
        </p:spPr>
        <p:txBody>
          <a:bodyPr vert="horz" lIns="91429" tIns="45715" rIns="91429" bIns="45715" rtlCol="0" anchor="b"/>
          <a:lstStyle>
            <a:lvl1pPr algn="r">
              <a:defRPr sz="1200"/>
            </a:lvl1pPr>
          </a:lstStyle>
          <a:p>
            <a:fld id="{DC9BA620-E891-426B-B203-42C3E990D84D}" type="slidenum">
              <a:rPr kumimoji="1" lang="ja-JP" altLang="en-US" smtClean="0"/>
              <a:t>‹#›</a:t>
            </a:fld>
            <a:endParaRPr kumimoji="1" lang="ja-JP" altLang="en-US"/>
          </a:p>
        </p:txBody>
      </p:sp>
    </p:spTree>
    <p:extLst>
      <p:ext uri="{BB962C8B-B14F-4D97-AF65-F5344CB8AC3E}">
        <p14:creationId xmlns:p14="http://schemas.microsoft.com/office/powerpoint/2010/main" val="24209432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a:t>
            </a:fld>
            <a:endParaRPr kumimoji="1" lang="ja-JP" altLang="en-US" dirty="0"/>
          </a:p>
        </p:txBody>
      </p:sp>
    </p:spTree>
    <p:extLst>
      <p:ext uri="{BB962C8B-B14F-4D97-AF65-F5344CB8AC3E}">
        <p14:creationId xmlns:p14="http://schemas.microsoft.com/office/powerpoint/2010/main" val="3531858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以上の</a:t>
            </a:r>
            <a:r>
              <a:rPr kumimoji="1" lang="ja-JP" altLang="en-US" dirty="0" smtClean="0"/>
              <a:t>熱電物性</a:t>
            </a:r>
            <a:r>
              <a:rPr kumimoji="1" lang="ja-JP" altLang="en-US" dirty="0" smtClean="0"/>
              <a:t>から、</a:t>
            </a:r>
            <a:r>
              <a:rPr kumimoji="1" lang="en-US" altLang="ja-JP" dirty="0" smtClean="0"/>
              <a:t>ZT</a:t>
            </a:r>
            <a:r>
              <a:rPr kumimoji="1" lang="ja-JP" altLang="en-US" dirty="0" smtClean="0"/>
              <a:t>の温度依存性を示しました。</a:t>
            </a:r>
            <a:r>
              <a:rPr kumimoji="1" lang="en-US" altLang="ja-JP" dirty="0" smtClean="0"/>
              <a:t>x=0.3</a:t>
            </a:r>
            <a:r>
              <a:rPr kumimoji="1" lang="ja-JP" altLang="en-US" dirty="0" smtClean="0"/>
              <a:t>以上では温度に対して単調増加を示し、</a:t>
            </a:r>
            <a:r>
              <a:rPr kumimoji="1" lang="en-US" altLang="ja-JP" dirty="0" smtClean="0"/>
              <a:t>x=0.7</a:t>
            </a:r>
            <a:r>
              <a:rPr kumimoji="1" lang="ja-JP" altLang="en-US" dirty="0" smtClean="0"/>
              <a:t>は</a:t>
            </a:r>
            <a:r>
              <a:rPr kumimoji="1" lang="en-US" altLang="ja-JP" dirty="0" smtClean="0"/>
              <a:t>1000K</a:t>
            </a:r>
            <a:r>
              <a:rPr kumimoji="1" lang="ja-JP" altLang="en-US" dirty="0" smtClean="0"/>
              <a:t>で</a:t>
            </a:r>
            <a:r>
              <a:rPr kumimoji="1" lang="en-US" altLang="ja-JP" dirty="0" smtClean="0"/>
              <a:t>ZT=0.08</a:t>
            </a:r>
            <a:r>
              <a:rPr kumimoji="1" lang="ja-JP" altLang="en-US" dirty="0" smtClean="0"/>
              <a:t>を示します。また、</a:t>
            </a:r>
            <a:r>
              <a:rPr kumimoji="1" lang="en-US" altLang="ja-JP" dirty="0" smtClean="0"/>
              <a:t>x=</a:t>
            </a:r>
            <a:r>
              <a:rPr kumimoji="1" lang="en-US" altLang="ja-JP" dirty="0" smtClean="0"/>
              <a:t>0.1</a:t>
            </a:r>
            <a:r>
              <a:rPr kumimoji="1" lang="ja-JP" altLang="en-US" dirty="0" smtClean="0"/>
              <a:t>で</a:t>
            </a:r>
            <a:r>
              <a:rPr kumimoji="1" lang="ja-JP" altLang="en-US" dirty="0" smtClean="0"/>
              <a:t>は</a:t>
            </a:r>
            <a:r>
              <a:rPr kumimoji="1" lang="ja-JP" altLang="en-US" dirty="0" smtClean="0"/>
              <a:t>、</a:t>
            </a:r>
            <a:r>
              <a:rPr kumimoji="1" lang="en-US" altLang="ja-JP" dirty="0" smtClean="0"/>
              <a:t>p</a:t>
            </a:r>
            <a:r>
              <a:rPr kumimoji="1" lang="ja-JP" altLang="en-US" dirty="0" smtClean="0"/>
              <a:t>型熱電特性が減少しているにも関わらず、</a:t>
            </a:r>
            <a:r>
              <a:rPr kumimoji="1" lang="en-US" altLang="ja-JP" dirty="0" smtClean="0"/>
              <a:t>500</a:t>
            </a:r>
            <a:r>
              <a:rPr kumimoji="1" lang="ja-JP" altLang="en-US" dirty="0" smtClean="0"/>
              <a:t>Ｋで</a:t>
            </a:r>
            <a:r>
              <a:rPr kumimoji="1" lang="en-US" altLang="ja-JP" dirty="0" smtClean="0"/>
              <a:t>ZT=0.0035</a:t>
            </a:r>
            <a:r>
              <a:rPr kumimoji="1" lang="ja-JP" altLang="en-US" dirty="0" smtClean="0"/>
              <a:t>の極大値を</a:t>
            </a:r>
            <a:r>
              <a:rPr kumimoji="1" lang="ja-JP" altLang="en-US" dirty="0" smtClean="0"/>
              <a:t>示し</a:t>
            </a:r>
            <a:r>
              <a:rPr kumimoji="1" lang="ja-JP" altLang="en-US" dirty="0" smtClean="0"/>
              <a:t>てい</a:t>
            </a:r>
            <a:r>
              <a:rPr kumimoji="1" lang="ja-JP" altLang="en-US" dirty="0" smtClean="0"/>
              <a:t>ます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10</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以上を纏めます。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11</a:t>
            </a:fld>
            <a:endParaRPr kumimoji="1" lang="ja-JP" altLang="en-US"/>
          </a:p>
        </p:txBody>
      </p:sp>
    </p:spTree>
    <p:extLst>
      <p:ext uri="{BB962C8B-B14F-4D97-AF65-F5344CB8AC3E}">
        <p14:creationId xmlns:p14="http://schemas.microsoft.com/office/powerpoint/2010/main" val="1047815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0">
              <a:defRPr/>
            </a:pPr>
            <a:r>
              <a:rPr lang="ja-JP" altLang="ja-JP" dirty="0"/>
              <a:t>ご清聴有難うございました。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12</a:t>
            </a:fld>
            <a:endParaRPr kumimoji="1" lang="ja-JP" altLang="en-US"/>
          </a:p>
        </p:txBody>
      </p:sp>
    </p:spTree>
    <p:extLst>
      <p:ext uri="{BB962C8B-B14F-4D97-AF65-F5344CB8AC3E}">
        <p14:creationId xmlns:p14="http://schemas.microsoft.com/office/powerpoint/2010/main" val="3531858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0">
              <a:defRPr/>
            </a:pPr>
            <a:r>
              <a:rPr lang="ja-JP" altLang="ja-JP" dirty="0"/>
              <a:t>ご清聴有難うございました。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13</a:t>
            </a:fld>
            <a:endParaRPr kumimoji="1" lang="ja-JP" altLang="en-US"/>
          </a:p>
        </p:txBody>
      </p:sp>
    </p:spTree>
    <p:extLst>
      <p:ext uri="{BB962C8B-B14F-4D97-AF65-F5344CB8AC3E}">
        <p14:creationId xmlns:p14="http://schemas.microsoft.com/office/powerpoint/2010/main" val="3531858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我々が作製した酸化物熱電変換モジュールを示します。</a:t>
            </a:r>
            <a:r>
              <a:rPr kumimoji="1" lang="en-US" altLang="ja-JP" dirty="0" smtClean="0"/>
              <a:t>N</a:t>
            </a:r>
            <a:r>
              <a:rPr kumimoji="1" lang="ja-JP" altLang="en-US" dirty="0" smtClean="0"/>
              <a:t>型として</a:t>
            </a:r>
            <a:r>
              <a:rPr kumimoji="1" lang="en-US" altLang="ja-JP" dirty="0" err="1" smtClean="0"/>
              <a:t>Mn</a:t>
            </a:r>
            <a:r>
              <a:rPr kumimoji="1" lang="ja-JP" altLang="en-US" dirty="0" smtClean="0"/>
              <a:t>ペロフスカイト酸化物、</a:t>
            </a:r>
            <a:r>
              <a:rPr kumimoji="1" lang="en-US" altLang="ja-JP" dirty="0" smtClean="0"/>
              <a:t>P</a:t>
            </a:r>
            <a:r>
              <a:rPr kumimoji="1" lang="ja-JP" altLang="en-US" dirty="0" smtClean="0"/>
              <a:t>型として</a:t>
            </a:r>
            <a:r>
              <a:rPr kumimoji="1" lang="en-US" altLang="ja-JP" dirty="0" smtClean="0"/>
              <a:t>Ca349</a:t>
            </a:r>
            <a:r>
              <a:rPr kumimoji="1" lang="ja-JP" altLang="en-US" dirty="0" smtClean="0"/>
              <a:t>を使用し、</a:t>
            </a:r>
            <a:r>
              <a:rPr kumimoji="1" lang="en-US" altLang="ja-JP" dirty="0" smtClean="0"/>
              <a:t>10</a:t>
            </a:r>
            <a:r>
              <a:rPr kumimoji="1" lang="ja-JP" altLang="en-US" dirty="0" smtClean="0"/>
              <a:t>対の</a:t>
            </a:r>
            <a:r>
              <a:rPr kumimoji="1" lang="en-US" altLang="ja-JP" dirty="0" smtClean="0"/>
              <a:t>PN</a:t>
            </a:r>
            <a:r>
              <a:rPr kumimoji="1" lang="ja-JP" altLang="en-US" dirty="0" smtClean="0"/>
              <a:t>素子で構成されています。このモジュールをヒーターと水冷ヒートシンクで挟み、</a:t>
            </a:r>
            <a:r>
              <a:rPr kumimoji="1" lang="en-US" altLang="ja-JP" dirty="0" smtClean="0"/>
              <a:t>343K</a:t>
            </a:r>
            <a:r>
              <a:rPr kumimoji="1" lang="ja-JP" altLang="en-US" dirty="0" smtClean="0"/>
              <a:t>の温度差を付けて、外部負荷に掛かる電圧と電流を測定しますと、開放電圧</a:t>
            </a:r>
            <a:r>
              <a:rPr kumimoji="1" lang="en-US" altLang="ja-JP" dirty="0" smtClean="0"/>
              <a:t>1.4V</a:t>
            </a:r>
            <a:r>
              <a:rPr kumimoji="1" lang="ja-JP" altLang="en-US" dirty="0" err="1" smtClean="0"/>
              <a:t>、</a:t>
            </a:r>
            <a:r>
              <a:rPr kumimoji="1" lang="ja-JP" altLang="en-US" dirty="0" smtClean="0"/>
              <a:t>最大電流</a:t>
            </a:r>
            <a:r>
              <a:rPr kumimoji="1" lang="en-US" altLang="ja-JP" dirty="0" smtClean="0"/>
              <a:t>0.6A</a:t>
            </a:r>
            <a:r>
              <a:rPr kumimoji="1" lang="ja-JP" altLang="en-US" dirty="0" smtClean="0"/>
              <a:t>で最大出力</a:t>
            </a:r>
            <a:r>
              <a:rPr kumimoji="1" lang="en-US" altLang="ja-JP" dirty="0" smtClean="0"/>
              <a:t>0.2W</a:t>
            </a:r>
            <a:r>
              <a:rPr kumimoji="1" lang="ja-JP" altLang="en-US" dirty="0" smtClean="0"/>
              <a:t>の熱電発電を示しました。このモジュールは電極と素子の接合が良好で、接触抵抗の少ない熱電発電を示しています。もし、</a:t>
            </a:r>
            <a:r>
              <a:rPr kumimoji="1" lang="en-US" altLang="ja-JP" dirty="0" smtClean="0"/>
              <a:t>50</a:t>
            </a:r>
            <a:r>
              <a:rPr kumimoji="1" lang="ja-JP" altLang="en-US" dirty="0" smtClean="0"/>
              <a:t>対の</a:t>
            </a:r>
            <a:r>
              <a:rPr kumimoji="1" lang="en-US" altLang="ja-JP" dirty="0" smtClean="0"/>
              <a:t>PN</a:t>
            </a:r>
            <a:r>
              <a:rPr kumimoji="1" lang="ja-JP" altLang="en-US" dirty="0" smtClean="0"/>
              <a:t>素子が作製できれば、</a:t>
            </a:r>
            <a:r>
              <a:rPr kumimoji="1" lang="en-US" altLang="ja-JP" dirty="0" smtClean="0"/>
              <a:t>1W</a:t>
            </a:r>
            <a:r>
              <a:rPr kumimoji="1" lang="ja-JP" altLang="en-US" dirty="0" smtClean="0"/>
              <a:t>の最大出力が期待されます。また、</a:t>
            </a:r>
            <a:r>
              <a:rPr kumimoji="1" lang="en-US" altLang="ja-JP" dirty="0" smtClean="0"/>
              <a:t>Z&lt;T&gt;=0.25</a:t>
            </a:r>
            <a:r>
              <a:rPr kumimoji="1" lang="ja-JP" altLang="en-US" dirty="0" smtClean="0"/>
              <a:t>より、最大変換効率</a:t>
            </a:r>
            <a:r>
              <a:rPr kumimoji="1" lang="en-US" altLang="ja-JP" dirty="0" smtClean="0"/>
              <a:t>4%</a:t>
            </a:r>
            <a:r>
              <a:rPr kumimoji="1" lang="ja-JP" altLang="en-US" dirty="0" smtClean="0"/>
              <a:t>が見積もられます。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14</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酸化物熱電変換材料は、</a:t>
            </a:r>
            <a:r>
              <a:rPr kumimoji="1" lang="en-US" altLang="ja-JP" dirty="0" smtClean="0"/>
              <a:t>N</a:t>
            </a:r>
            <a:r>
              <a:rPr kumimoji="1" lang="ja-JP" altLang="en-US" dirty="0" smtClean="0"/>
              <a:t>型として</a:t>
            </a:r>
            <a:r>
              <a:rPr kumimoji="1" lang="en-US" altLang="ja-JP" dirty="0" err="1" smtClean="0"/>
              <a:t>Mn</a:t>
            </a:r>
            <a:r>
              <a:rPr kumimoji="1" lang="ja-JP" altLang="en-US" dirty="0" smtClean="0"/>
              <a:t>ペロフスカイト酸化物、</a:t>
            </a:r>
            <a:r>
              <a:rPr kumimoji="1" lang="en-US" altLang="ja-JP" dirty="0" smtClean="0"/>
              <a:t>P</a:t>
            </a:r>
            <a:r>
              <a:rPr kumimoji="1" lang="ja-JP" altLang="en-US" dirty="0" smtClean="0"/>
              <a:t>型として</a:t>
            </a:r>
            <a:r>
              <a:rPr kumimoji="1" lang="en-US" altLang="ja-JP" dirty="0" smtClean="0"/>
              <a:t>Ca349</a:t>
            </a:r>
            <a:r>
              <a:rPr kumimoji="1" lang="ja-JP" altLang="en-US" dirty="0" smtClean="0"/>
              <a:t>が高い熱電性能を示す材料として知られています。こちらは、</a:t>
            </a:r>
            <a:r>
              <a:rPr kumimoji="1" lang="en-US" altLang="ja-JP" dirty="0" smtClean="0"/>
              <a:t>Urata</a:t>
            </a:r>
            <a:r>
              <a:rPr kumimoji="1" lang="ja-JP" altLang="en-US" dirty="0" err="1" smtClean="0"/>
              <a:t>らに</a:t>
            </a:r>
            <a:r>
              <a:rPr kumimoji="1" lang="ja-JP" altLang="en-US" dirty="0" smtClean="0"/>
              <a:t>よって報告された酸化物熱電変換モジュールですが、熱電発電を繰り返す過程で熱膨張率の違いにより</a:t>
            </a:r>
            <a:r>
              <a:rPr kumimoji="1" lang="en-US" altLang="ja-JP" dirty="0" smtClean="0"/>
              <a:t>N</a:t>
            </a:r>
            <a:r>
              <a:rPr kumimoji="1" lang="ja-JP" altLang="en-US" dirty="0" smtClean="0"/>
              <a:t>型素子が破断するという問題が指摘されています。しかしながら、</a:t>
            </a:r>
            <a:r>
              <a:rPr kumimoji="1" lang="en-US" altLang="ja-JP" dirty="0" smtClean="0"/>
              <a:t>Hikes</a:t>
            </a:r>
            <a:r>
              <a:rPr kumimoji="1" lang="ja-JP" altLang="en-US" dirty="0" smtClean="0"/>
              <a:t>の式が示すように、</a:t>
            </a:r>
            <a:r>
              <a:rPr kumimoji="1" lang="en-US" altLang="ja-JP" dirty="0" smtClean="0"/>
              <a:t>Co</a:t>
            </a:r>
            <a:r>
              <a:rPr kumimoji="1" lang="ja-JP" altLang="en-US" dirty="0" smtClean="0"/>
              <a:t>は</a:t>
            </a:r>
            <a:r>
              <a:rPr kumimoji="1" lang="en-US" altLang="ja-JP" dirty="0" smtClean="0"/>
              <a:t>low</a:t>
            </a:r>
            <a:r>
              <a:rPr kumimoji="1" lang="en-US" altLang="ja-JP" baseline="0" dirty="0" smtClean="0"/>
              <a:t>-spin</a:t>
            </a:r>
            <a:r>
              <a:rPr kumimoji="1" lang="ja-JP" altLang="en-US" baseline="0" dirty="0" smtClean="0"/>
              <a:t>状態を取るので</a:t>
            </a:r>
            <a:r>
              <a:rPr kumimoji="1" lang="en-US" altLang="ja-JP" baseline="0" dirty="0" smtClean="0"/>
              <a:t>154μV/K</a:t>
            </a:r>
            <a:r>
              <a:rPr kumimoji="1" lang="ja-JP" altLang="en-US" baseline="0" dirty="0" smtClean="0"/>
              <a:t>という高いゼーベック係数が期待されます。</a:t>
            </a:r>
            <a:r>
              <a:rPr kumimoji="1" lang="en-US" altLang="ja-JP" baseline="0" dirty="0" err="1" smtClean="0"/>
              <a:t>Mn</a:t>
            </a:r>
            <a:r>
              <a:rPr kumimoji="1" lang="ja-JP" altLang="en-US" baseline="0" dirty="0" smtClean="0"/>
              <a:t>は</a:t>
            </a:r>
            <a:r>
              <a:rPr kumimoji="1" lang="en-US" altLang="ja-JP" baseline="0" dirty="0" smtClean="0"/>
              <a:t>high-spin</a:t>
            </a:r>
            <a:r>
              <a:rPr kumimoji="1" lang="ja-JP" altLang="en-US" baseline="0" dirty="0" smtClean="0"/>
              <a:t>状態を取るので</a:t>
            </a:r>
            <a:r>
              <a:rPr kumimoji="1" lang="en-US" altLang="ja-JP" baseline="0" dirty="0" smtClean="0"/>
              <a:t>79μV/K</a:t>
            </a:r>
            <a:r>
              <a:rPr kumimoji="1" lang="ja-JP" altLang="en-US" baseline="0" dirty="0" smtClean="0"/>
              <a:t>という高いゼーベック係数が期待されます。更に、</a:t>
            </a:r>
            <a:r>
              <a:rPr kumimoji="1" lang="en-US" altLang="ja-JP" baseline="0" dirty="0" err="1" smtClean="0"/>
              <a:t>Mn</a:t>
            </a:r>
            <a:r>
              <a:rPr kumimoji="1" lang="ja-JP" altLang="en-US" baseline="0" dirty="0" smtClean="0"/>
              <a:t>ペロフスカイト酸化物は、</a:t>
            </a:r>
            <a:r>
              <a:rPr kumimoji="1" lang="en-US" altLang="ja-JP" baseline="0" dirty="0" smtClean="0"/>
              <a:t>Mn3+</a:t>
            </a:r>
            <a:r>
              <a:rPr kumimoji="1" lang="ja-JP" altLang="en-US" baseline="0" dirty="0" smtClean="0"/>
              <a:t> </a:t>
            </a:r>
            <a:r>
              <a:rPr kumimoji="1" lang="en-US" altLang="ja-JP" baseline="0" dirty="0" smtClean="0"/>
              <a:t>rich</a:t>
            </a:r>
            <a:r>
              <a:rPr kumimoji="1" lang="ja-JP" altLang="en-US" baseline="0" dirty="0" smtClean="0"/>
              <a:t>の系では</a:t>
            </a:r>
            <a:r>
              <a:rPr kumimoji="1" lang="en-US" altLang="ja-JP" baseline="0" dirty="0" smtClean="0"/>
              <a:t>P</a:t>
            </a:r>
            <a:r>
              <a:rPr kumimoji="1" lang="ja-JP" altLang="en-US" baseline="0" dirty="0" smtClean="0"/>
              <a:t>型、</a:t>
            </a:r>
            <a:r>
              <a:rPr kumimoji="1" lang="en-US" altLang="ja-JP" baseline="0" dirty="0" smtClean="0"/>
              <a:t>Mn4+ rich</a:t>
            </a:r>
            <a:r>
              <a:rPr kumimoji="1" lang="ja-JP" altLang="en-US" baseline="0" dirty="0" smtClean="0"/>
              <a:t>の系では</a:t>
            </a:r>
            <a:r>
              <a:rPr kumimoji="1" lang="en-US" altLang="ja-JP" baseline="0" dirty="0" smtClean="0"/>
              <a:t>N</a:t>
            </a:r>
            <a:r>
              <a:rPr kumimoji="1" lang="ja-JP" altLang="en-US" baseline="0" dirty="0" smtClean="0"/>
              <a:t>型となり、</a:t>
            </a:r>
            <a:r>
              <a:rPr kumimoji="1" lang="en-US" altLang="ja-JP" baseline="0" dirty="0" err="1" smtClean="0"/>
              <a:t>Mn</a:t>
            </a:r>
            <a:r>
              <a:rPr kumimoji="1" lang="ja-JP" altLang="en-US" baseline="0" dirty="0" smtClean="0"/>
              <a:t>酸化物のみのモジュールの作製も可能です。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15</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本研究では、</a:t>
            </a:r>
            <a:r>
              <a:rPr kumimoji="1" lang="en-US" altLang="ja-JP" dirty="0" err="1" smtClean="0"/>
              <a:t>Mn</a:t>
            </a:r>
            <a:r>
              <a:rPr kumimoji="1" lang="ja-JP" altLang="en-US" dirty="0" smtClean="0"/>
              <a:t>ペロフスカイト酸化物のみで熱電変換モジュールを作製するために、高い</a:t>
            </a:r>
            <a:r>
              <a:rPr kumimoji="1" lang="en-US" altLang="ja-JP" dirty="0" smtClean="0"/>
              <a:t>P</a:t>
            </a:r>
            <a:r>
              <a:rPr kumimoji="1" lang="ja-JP" altLang="en-US" dirty="0" smtClean="0"/>
              <a:t>型の性能を示す</a:t>
            </a:r>
            <a:r>
              <a:rPr kumimoji="1" lang="en-US" altLang="ja-JP" dirty="0" err="1" smtClean="0"/>
              <a:t>Mn</a:t>
            </a:r>
            <a:r>
              <a:rPr kumimoji="1" lang="ja-JP" altLang="en-US" dirty="0" smtClean="0"/>
              <a:t>酸化物を探索することを目的とします。</a:t>
            </a:r>
            <a:r>
              <a:rPr kumimoji="1" lang="en-US" altLang="ja-JP" dirty="0" smtClean="0"/>
              <a:t>LaCaMnO3</a:t>
            </a:r>
            <a:r>
              <a:rPr kumimoji="1" lang="ja-JP" altLang="en-US" dirty="0" smtClean="0"/>
              <a:t>系では</a:t>
            </a:r>
            <a:r>
              <a:rPr kumimoji="1" lang="en-US" altLang="ja-JP" dirty="0" smtClean="0"/>
              <a:t>x=0.2</a:t>
            </a:r>
            <a:r>
              <a:rPr kumimoji="1" lang="ja-JP" altLang="en-US" dirty="0" err="1" smtClean="0"/>
              <a:t>で強</a:t>
            </a:r>
            <a:r>
              <a:rPr kumimoji="1" lang="ja-JP" altLang="en-US" dirty="0" smtClean="0"/>
              <a:t>磁性絶縁体から強磁性金属に変化するので、</a:t>
            </a:r>
            <a:r>
              <a:rPr kumimoji="1" lang="en-US" altLang="ja-JP" dirty="0" smtClean="0"/>
              <a:t>x=0.1</a:t>
            </a:r>
            <a:r>
              <a:rPr kumimoji="1" lang="ja-JP" altLang="en-US" dirty="0" smtClean="0"/>
              <a:t>～</a:t>
            </a:r>
            <a:r>
              <a:rPr kumimoji="1" lang="en-US" altLang="ja-JP" dirty="0" smtClean="0"/>
              <a:t>0.2</a:t>
            </a:r>
            <a:r>
              <a:rPr kumimoji="1" lang="ja-JP" altLang="en-US" dirty="0" smtClean="0"/>
              <a:t>で高い</a:t>
            </a:r>
            <a:r>
              <a:rPr kumimoji="1" lang="en-US" altLang="ja-JP" dirty="0" smtClean="0"/>
              <a:t>P</a:t>
            </a:r>
            <a:r>
              <a:rPr kumimoji="1" lang="ja-JP" altLang="en-US" dirty="0" smtClean="0"/>
              <a:t>型の性能が期待されます。一方、</a:t>
            </a:r>
            <a:r>
              <a:rPr kumimoji="1" lang="en-US" altLang="ja-JP" dirty="0" smtClean="0"/>
              <a:t>PrSrMnO3</a:t>
            </a:r>
            <a:r>
              <a:rPr kumimoji="1" lang="ja-JP" altLang="en-US" dirty="0" smtClean="0"/>
              <a:t>系では</a:t>
            </a:r>
            <a:r>
              <a:rPr kumimoji="1" lang="en-US" altLang="ja-JP" dirty="0" smtClean="0"/>
              <a:t>x=0.3</a:t>
            </a:r>
            <a:r>
              <a:rPr kumimoji="1" lang="ja-JP" altLang="en-US" dirty="0" err="1" smtClean="0"/>
              <a:t>で強</a:t>
            </a:r>
            <a:r>
              <a:rPr kumimoji="1" lang="ja-JP" altLang="en-US" dirty="0" smtClean="0"/>
              <a:t>磁性絶縁体から強磁性金属に変化するので、より広い組成範囲で高い</a:t>
            </a:r>
            <a:r>
              <a:rPr kumimoji="1" lang="en-US" altLang="ja-JP" dirty="0" smtClean="0"/>
              <a:t>P</a:t>
            </a:r>
            <a:r>
              <a:rPr kumimoji="1" lang="ja-JP" altLang="en-US" dirty="0" smtClean="0"/>
              <a:t>型</a:t>
            </a:r>
            <a:r>
              <a:rPr kumimoji="1" lang="ja-JP" altLang="en-US" smtClean="0"/>
              <a:t>の性能が</a:t>
            </a:r>
            <a:r>
              <a:rPr kumimoji="1" lang="ja-JP" altLang="en-US" dirty="0" smtClean="0"/>
              <a:t>期待されます。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16</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17</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熱電材料は熱起電力が大きく格子熱伝導率が小さいことが求められます。実際、最大エネルギー変換効率はこのように</a:t>
            </a:r>
            <a:r>
              <a:rPr kumimoji="1" lang="en-US" altLang="ja-JP" dirty="0" smtClean="0"/>
              <a:t>ZT</a:t>
            </a:r>
            <a:r>
              <a:rPr kumimoji="1" lang="ja-JP" altLang="en-US" dirty="0" smtClean="0"/>
              <a:t>の増加関数となっています。酸化物熱電材料の利点としては、熱的・化学的に安定で、高温・大気中での長時間使用が可能であることが挙げられます。これまで開発されてきた酸化物熱電材料は、</a:t>
            </a:r>
            <a:r>
              <a:rPr kumimoji="1" lang="en-US" altLang="ja-JP" dirty="0" smtClean="0"/>
              <a:t>p</a:t>
            </a:r>
            <a:r>
              <a:rPr kumimoji="1" lang="ja-JP" altLang="en-US" dirty="0" smtClean="0"/>
              <a:t>型では</a:t>
            </a:r>
            <a:r>
              <a:rPr kumimoji="1" lang="en-US" altLang="ja-JP" dirty="0" err="1" smtClean="0"/>
              <a:t>NaCo</a:t>
            </a:r>
            <a:r>
              <a:rPr kumimoji="1" lang="ja-JP" altLang="en-US" dirty="0" smtClean="0"/>
              <a:t>酸化物、</a:t>
            </a:r>
            <a:r>
              <a:rPr kumimoji="1" lang="en-US" altLang="ja-JP" dirty="0" smtClean="0"/>
              <a:t>Ca349</a:t>
            </a:r>
            <a:r>
              <a:rPr kumimoji="1" lang="ja-JP" altLang="en-US" dirty="0" err="1" smtClean="0"/>
              <a:t>、</a:t>
            </a:r>
            <a:r>
              <a:rPr kumimoji="1" lang="en-US" altLang="ja-JP" dirty="0" smtClean="0"/>
              <a:t>Bi222</a:t>
            </a:r>
            <a:r>
              <a:rPr kumimoji="1" lang="ja-JP" altLang="en-US" dirty="0" smtClean="0"/>
              <a:t>といった材料があり、</a:t>
            </a:r>
            <a:r>
              <a:rPr kumimoji="1" lang="en-US" altLang="ja-JP" dirty="0" smtClean="0"/>
              <a:t>n</a:t>
            </a:r>
            <a:r>
              <a:rPr kumimoji="1" lang="ja-JP" altLang="en-US" dirty="0" smtClean="0"/>
              <a:t>型では</a:t>
            </a:r>
            <a:r>
              <a:rPr kumimoji="1" lang="en-US" altLang="ja-JP" dirty="0" smtClean="0"/>
              <a:t>Al</a:t>
            </a:r>
            <a:r>
              <a:rPr kumimoji="1" lang="ja-JP" altLang="en-US" dirty="0" smtClean="0"/>
              <a:t>添加した</a:t>
            </a:r>
            <a:r>
              <a:rPr kumimoji="1" lang="en-US" altLang="ja-JP" dirty="0" err="1" smtClean="0"/>
              <a:t>ZnO</a:t>
            </a:r>
            <a:r>
              <a:rPr kumimoji="1" lang="ja-JP" altLang="en-US" dirty="0" err="1" smtClean="0"/>
              <a:t>、</a:t>
            </a:r>
            <a:r>
              <a:rPr kumimoji="1" lang="en-US" altLang="ja-JP" dirty="0" smtClean="0"/>
              <a:t>SrTiO3</a:t>
            </a:r>
            <a:r>
              <a:rPr kumimoji="1" lang="ja-JP" altLang="en-US" dirty="0" err="1" smtClean="0"/>
              <a:t>、</a:t>
            </a:r>
            <a:r>
              <a:rPr kumimoji="1" lang="en-US" altLang="ja-JP" dirty="0" smtClean="0"/>
              <a:t>CaMnO3</a:t>
            </a:r>
            <a:r>
              <a:rPr kumimoji="1" lang="ja-JP" altLang="en-US" dirty="0" smtClean="0"/>
              <a:t>などがあります。しかしながら、同系列の材料での</a:t>
            </a:r>
            <a:r>
              <a:rPr kumimoji="1" lang="en-US" altLang="ja-JP" dirty="0" err="1" smtClean="0"/>
              <a:t>pn</a:t>
            </a:r>
            <a:r>
              <a:rPr kumimoji="1" lang="ja-JP" altLang="en-US" dirty="0" smtClean="0"/>
              <a:t>素子作製が困難であるという問題が残されております。本研究では、これらの問題を解決するために、ペロフスカイト</a:t>
            </a:r>
            <a:r>
              <a:rPr kumimoji="1" lang="en-US" altLang="ja-JP" dirty="0" err="1" smtClean="0"/>
              <a:t>Mn</a:t>
            </a:r>
            <a:r>
              <a:rPr kumimoji="1" lang="ja-JP" altLang="en-US" dirty="0" smtClean="0"/>
              <a:t>酸化物に着目して、</a:t>
            </a:r>
            <a:r>
              <a:rPr kumimoji="1" lang="en-US" altLang="ja-JP" dirty="0" smtClean="0"/>
              <a:t>PrSrMnO3</a:t>
            </a:r>
            <a:r>
              <a:rPr kumimoji="1" lang="ja-JP" altLang="en-US" dirty="0" smtClean="0"/>
              <a:t>の熱電物性を測定したので報告します。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2</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こちらに、</a:t>
            </a:r>
            <a:r>
              <a:rPr kumimoji="1" lang="en-US" altLang="ja-JP" dirty="0" smtClean="0"/>
              <a:t>Ca</a:t>
            </a:r>
            <a:r>
              <a:rPr kumimoji="1" lang="ja-JP" altLang="en-US" dirty="0" smtClean="0"/>
              <a:t>あるいは</a:t>
            </a:r>
            <a:r>
              <a:rPr kumimoji="1" lang="en-US" altLang="ja-JP" dirty="0" err="1" smtClean="0"/>
              <a:t>Sr</a:t>
            </a:r>
            <a:r>
              <a:rPr kumimoji="1" lang="ja-JP" altLang="en-US" dirty="0" smtClean="0"/>
              <a:t>添加量に対するトレランスファクターと</a:t>
            </a:r>
            <a:r>
              <a:rPr kumimoji="1" lang="en-US" altLang="ja-JP" dirty="0" err="1" smtClean="0"/>
              <a:t>Pr</a:t>
            </a:r>
            <a:r>
              <a:rPr kumimoji="1" lang="ja-JP" altLang="en-US" dirty="0" smtClean="0"/>
              <a:t>系の相図を示します。トレランスファクター</a:t>
            </a:r>
            <a:r>
              <a:rPr kumimoji="1" lang="en-US" altLang="ja-JP" dirty="0" smtClean="0"/>
              <a:t>0.9±0.02</a:t>
            </a:r>
            <a:r>
              <a:rPr kumimoji="1" lang="ja-JP" altLang="en-US" dirty="0" smtClean="0"/>
              <a:t>の範囲で斜方晶ペロフスカイト構造を取りますが、それ以下ではペロフスカイト構造が取れません。それ以上であると正方晶あるいは三方晶を取ります。また、</a:t>
            </a:r>
            <a:r>
              <a:rPr kumimoji="1" lang="en-US" altLang="ja-JP" dirty="0" smtClean="0"/>
              <a:t>La</a:t>
            </a:r>
            <a:r>
              <a:rPr kumimoji="1" lang="ja-JP" altLang="en-US" dirty="0" smtClean="0"/>
              <a:t>系と</a:t>
            </a:r>
            <a:r>
              <a:rPr kumimoji="1" lang="en-US" altLang="ja-JP" dirty="0" err="1" smtClean="0"/>
              <a:t>Pr</a:t>
            </a:r>
            <a:r>
              <a:rPr kumimoji="1" lang="ja-JP" altLang="en-US" dirty="0" smtClean="0"/>
              <a:t>系のみ全組成範囲でペロフスカイト構造を取ります。</a:t>
            </a:r>
            <a:r>
              <a:rPr kumimoji="1" lang="ja-JP" altLang="en-US" baseline="0" dirty="0" smtClean="0"/>
              <a:t>従って、今回は</a:t>
            </a:r>
            <a:r>
              <a:rPr kumimoji="1" lang="en-US" altLang="ja-JP" baseline="0" dirty="0" smtClean="0"/>
              <a:t>p</a:t>
            </a:r>
            <a:r>
              <a:rPr kumimoji="1" lang="ja-JP" altLang="en-US" baseline="0" dirty="0" smtClean="0"/>
              <a:t>型熱電性能の探索を主目的として、強磁性絶縁相が広い</a:t>
            </a:r>
            <a:r>
              <a:rPr kumimoji="1" lang="en-US" altLang="ja-JP" baseline="0" dirty="0" smtClean="0"/>
              <a:t>x</a:t>
            </a:r>
            <a:r>
              <a:rPr kumimoji="1" lang="ja-JP" altLang="en-US" baseline="0" dirty="0" smtClean="0"/>
              <a:t>範囲に存在する、</a:t>
            </a:r>
            <a:r>
              <a:rPr kumimoji="1" lang="en-US" altLang="ja-JP" baseline="0" dirty="0" smtClean="0"/>
              <a:t>PrSrMnO3</a:t>
            </a:r>
            <a:r>
              <a:rPr kumimoji="1" lang="ja-JP" altLang="en-US" baseline="0" dirty="0" smtClean="0"/>
              <a:t>に着目しました。この材料は、</a:t>
            </a:r>
            <a:r>
              <a:rPr kumimoji="1" lang="en-US" altLang="ja-JP" baseline="0" dirty="0" smtClean="0"/>
              <a:t>x=0.3</a:t>
            </a:r>
            <a:r>
              <a:rPr kumimoji="1" lang="ja-JP" altLang="en-US" baseline="0" dirty="0" smtClean="0"/>
              <a:t>を境に強磁性絶縁体から強磁性金属に変化し、</a:t>
            </a:r>
            <a:r>
              <a:rPr kumimoji="1" lang="en-US" altLang="ja-JP" baseline="0" dirty="0" smtClean="0"/>
              <a:t>x=0.5</a:t>
            </a:r>
            <a:r>
              <a:rPr kumimoji="1" lang="ja-JP" altLang="en-US" baseline="0" dirty="0" smtClean="0"/>
              <a:t>で電荷整列、</a:t>
            </a:r>
            <a:r>
              <a:rPr kumimoji="1" lang="en-US" altLang="ja-JP" baseline="0" dirty="0" smtClean="0"/>
              <a:t>x=0.6</a:t>
            </a:r>
            <a:r>
              <a:rPr kumimoji="1" lang="ja-JP" altLang="en-US" baseline="0" dirty="0" smtClean="0"/>
              <a:t>では</a:t>
            </a:r>
            <a:r>
              <a:rPr kumimoji="1" lang="en-US" altLang="ja-JP" baseline="0" dirty="0" smtClean="0"/>
              <a:t>A-type</a:t>
            </a:r>
            <a:r>
              <a:rPr kumimoji="1" lang="ja-JP" altLang="en-US" baseline="0" dirty="0" smtClean="0"/>
              <a:t>反強磁性、</a:t>
            </a:r>
            <a:r>
              <a:rPr kumimoji="1" lang="en-US" altLang="ja-JP" baseline="0" dirty="0" smtClean="0"/>
              <a:t>x=0.7</a:t>
            </a:r>
            <a:r>
              <a:rPr kumimoji="1" lang="ja-JP" altLang="en-US" baseline="0" dirty="0" smtClean="0"/>
              <a:t>では</a:t>
            </a:r>
            <a:r>
              <a:rPr kumimoji="1" lang="en-US" altLang="ja-JP" baseline="0" dirty="0" smtClean="0"/>
              <a:t>C-type</a:t>
            </a:r>
            <a:r>
              <a:rPr kumimoji="1" lang="ja-JP" altLang="en-US" baseline="0" dirty="0" smtClean="0"/>
              <a:t>反強磁性を基底状態に取ります。更に、室温での結晶構造は</a:t>
            </a:r>
            <a:r>
              <a:rPr kumimoji="1" lang="en-US" altLang="ja-JP" baseline="0" dirty="0" smtClean="0"/>
              <a:t>x=0.5</a:t>
            </a:r>
            <a:r>
              <a:rPr kumimoji="1" lang="ja-JP" altLang="en-US" baseline="0" dirty="0" smtClean="0"/>
              <a:t>で斜方晶から正方</a:t>
            </a:r>
            <a:r>
              <a:rPr kumimoji="1" lang="ja-JP" altLang="en-US" baseline="0" smtClean="0"/>
              <a:t>晶に相転移します</a:t>
            </a:r>
            <a:r>
              <a:rPr kumimoji="1" lang="ja-JP" altLang="en-US" baseline="0" dirty="0" smtClean="0"/>
              <a:t>。</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3</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試料は一般的な固相反応法を用いて作製しました。結晶構造は</a:t>
            </a:r>
            <a:r>
              <a:rPr kumimoji="1" lang="en-US" altLang="ja-JP" dirty="0" smtClean="0"/>
              <a:t>X</a:t>
            </a:r>
            <a:r>
              <a:rPr kumimoji="1" lang="ja-JP" altLang="en-US" dirty="0" smtClean="0"/>
              <a:t>線回折強度をリートベルト解析して同定しました。磁化率は</a:t>
            </a:r>
            <a:r>
              <a:rPr kumimoji="1" lang="en-US" altLang="ja-JP" dirty="0" smtClean="0"/>
              <a:t>MPMS</a:t>
            </a:r>
            <a:r>
              <a:rPr kumimoji="1" lang="ja-JP" altLang="en-US" dirty="0" smtClean="0"/>
              <a:t>を用いて</a:t>
            </a:r>
            <a:r>
              <a:rPr kumimoji="1" lang="en-US" altLang="ja-JP" dirty="0" smtClean="0"/>
              <a:t>5K</a:t>
            </a:r>
            <a:r>
              <a:rPr kumimoji="1" lang="ja-JP" altLang="en-US" dirty="0" smtClean="0"/>
              <a:t>～</a:t>
            </a:r>
            <a:r>
              <a:rPr kumimoji="1" lang="en-US" altLang="ja-JP" dirty="0" smtClean="0"/>
              <a:t>350K</a:t>
            </a:r>
            <a:r>
              <a:rPr kumimoji="1" lang="ja-JP" altLang="en-US" dirty="0" smtClean="0"/>
              <a:t>の温度範囲で測定しました。抵抗率とゼーベック係数は、室温以下では</a:t>
            </a:r>
            <a:r>
              <a:rPr kumimoji="1" lang="en-US" altLang="ja-JP" dirty="0" smtClean="0"/>
              <a:t>ResiTest8300</a:t>
            </a:r>
            <a:r>
              <a:rPr kumimoji="1" lang="ja-JP" altLang="en-US" dirty="0" err="1" smtClean="0"/>
              <a:t>、</a:t>
            </a:r>
            <a:r>
              <a:rPr kumimoji="1" lang="ja-JP" altLang="en-US" dirty="0" smtClean="0"/>
              <a:t>室温以上では</a:t>
            </a:r>
            <a:r>
              <a:rPr kumimoji="1" lang="en-US" altLang="ja-JP" dirty="0" smtClean="0"/>
              <a:t>ZEM-3</a:t>
            </a:r>
            <a:r>
              <a:rPr kumimoji="1" lang="ja-JP" altLang="en-US" dirty="0" smtClean="0"/>
              <a:t>を用いて測定しました。熱伝導率は、密度をアルキメデス法を用いて、比熱を</a:t>
            </a:r>
            <a:r>
              <a:rPr kumimoji="1" lang="en-US" altLang="ja-JP" dirty="0" smtClean="0"/>
              <a:t>DSC</a:t>
            </a:r>
            <a:r>
              <a:rPr kumimoji="1" lang="ja-JP" altLang="en-US" dirty="0" smtClean="0"/>
              <a:t>を用いて、熱拡散率を</a:t>
            </a:r>
            <a:r>
              <a:rPr kumimoji="1" lang="en-US" altLang="ja-JP" dirty="0" smtClean="0"/>
              <a:t>TC-7000</a:t>
            </a:r>
            <a:r>
              <a:rPr kumimoji="1" lang="ja-JP" altLang="en-US" dirty="0" smtClean="0"/>
              <a:t>を用いて測定しました。</a:t>
            </a:r>
            <a:r>
              <a:rPr kumimoji="1" lang="en-US" altLang="ja-JP" dirty="0" err="1" smtClean="0"/>
              <a:t>Koshibae</a:t>
            </a:r>
            <a:r>
              <a:rPr kumimoji="1" lang="ja-JP" altLang="en-US" dirty="0" smtClean="0"/>
              <a:t>等は、酸化物のゼーベック係数の高温極限の式を</a:t>
            </a:r>
            <a:r>
              <a:rPr kumimoji="1" lang="en-US" altLang="ja-JP" dirty="0" err="1" smtClean="0"/>
              <a:t>Heikes</a:t>
            </a:r>
            <a:r>
              <a:rPr kumimoji="1" lang="ja-JP" altLang="en-US" dirty="0" smtClean="0"/>
              <a:t>の</a:t>
            </a:r>
            <a:r>
              <a:rPr kumimoji="1" lang="ja-JP" altLang="en-US" dirty="0" smtClean="0"/>
              <a:t>式</a:t>
            </a:r>
            <a:r>
              <a:rPr kumimoji="1" lang="ja-JP" altLang="en-US" dirty="0" smtClean="0"/>
              <a:t>を用いて</a:t>
            </a:r>
            <a:r>
              <a:rPr kumimoji="1" lang="ja-JP" altLang="en-US" dirty="0" smtClean="0"/>
              <a:t>導きました</a:t>
            </a:r>
            <a:r>
              <a:rPr kumimoji="1" lang="ja-JP" altLang="en-US" dirty="0" smtClean="0"/>
              <a:t>。また、</a:t>
            </a:r>
            <a:r>
              <a:rPr kumimoji="1" lang="en-US" altLang="ja-JP" dirty="0" err="1" smtClean="0"/>
              <a:t>Mn</a:t>
            </a:r>
            <a:r>
              <a:rPr kumimoji="1" lang="ja-JP" altLang="en-US" dirty="0" smtClean="0"/>
              <a:t>ペロフスカイト酸化物は二重交換相互作用とヤーンテーラー効果が競合</a:t>
            </a:r>
            <a:r>
              <a:rPr kumimoji="1" lang="ja-JP" altLang="en-US" dirty="0" smtClean="0"/>
              <a:t>し</a:t>
            </a:r>
            <a:r>
              <a:rPr kumimoji="1" lang="ja-JP" altLang="en-US" dirty="0" smtClean="0"/>
              <a:t>てい</a:t>
            </a:r>
            <a:r>
              <a:rPr kumimoji="1" lang="ja-JP" altLang="en-US" dirty="0" smtClean="0"/>
              <a:t>ます</a:t>
            </a:r>
            <a:r>
              <a:rPr kumimoji="1" lang="ja-JP" altLang="en-US" dirty="0" smtClean="0"/>
              <a:t>。ヤーンテーラー歪によって軌道自由度が</a:t>
            </a:r>
            <a:r>
              <a:rPr kumimoji="1" lang="ja-JP" altLang="en-US" dirty="0" smtClean="0"/>
              <a:t>消失</a:t>
            </a:r>
            <a:r>
              <a:rPr kumimoji="1" lang="ja-JP" altLang="en-US" dirty="0" smtClean="0"/>
              <a:t>します</a:t>
            </a:r>
            <a:r>
              <a:rPr kumimoji="1" lang="ja-JP" altLang="en-US" dirty="0" smtClean="0"/>
              <a:t>ので</a:t>
            </a:r>
            <a:r>
              <a:rPr kumimoji="1" lang="ja-JP" altLang="en-US" dirty="0" smtClean="0"/>
              <a:t>、我々はこの両者を採用</a:t>
            </a:r>
            <a:r>
              <a:rPr kumimoji="1" lang="ja-JP" altLang="en-US" dirty="0" smtClean="0"/>
              <a:t>し解析しました</a:t>
            </a:r>
            <a:r>
              <a:rPr kumimoji="1" lang="ja-JP" altLang="en-US" dirty="0" smtClean="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4</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結晶構造は、</a:t>
            </a:r>
            <a:r>
              <a:rPr kumimoji="1" lang="en-US" altLang="ja-JP" dirty="0" smtClean="0"/>
              <a:t>x=0.4</a:t>
            </a:r>
            <a:r>
              <a:rPr kumimoji="1" lang="ja-JP" altLang="en-US" dirty="0" smtClean="0"/>
              <a:t>から</a:t>
            </a:r>
            <a:r>
              <a:rPr kumimoji="1" lang="en-US" altLang="ja-JP" dirty="0" smtClean="0"/>
              <a:t>0.5</a:t>
            </a:r>
            <a:r>
              <a:rPr kumimoji="1" lang="ja-JP" altLang="en-US" dirty="0" smtClean="0"/>
              <a:t>で、斜方晶から正方晶に相転移します。室温で測定した試料の密度は、全て相対密度</a:t>
            </a:r>
            <a:r>
              <a:rPr kumimoji="1" lang="en-US" altLang="ja-JP" dirty="0" smtClean="0"/>
              <a:t>90%</a:t>
            </a:r>
            <a:r>
              <a:rPr kumimoji="1" lang="ja-JP" altLang="en-US" dirty="0" smtClean="0"/>
              <a:t>以上の焼結体であることを確認しました。比熱は</a:t>
            </a:r>
            <a:r>
              <a:rPr kumimoji="1" lang="en-US" altLang="ja-JP" dirty="0" smtClean="0"/>
              <a:t>0.3</a:t>
            </a:r>
            <a:r>
              <a:rPr kumimoji="1" lang="ja-JP" altLang="en-US" dirty="0" smtClean="0"/>
              <a:t>～</a:t>
            </a:r>
            <a:r>
              <a:rPr kumimoji="1" lang="en-US" altLang="ja-JP" dirty="0" smtClean="0"/>
              <a:t>0.7J/</a:t>
            </a:r>
            <a:r>
              <a:rPr kumimoji="1" lang="en-US" altLang="ja-JP" dirty="0" err="1" smtClean="0"/>
              <a:t>gK</a:t>
            </a:r>
            <a:r>
              <a:rPr kumimoji="1" lang="ja-JP" altLang="en-US" dirty="0" smtClean="0"/>
              <a:t>の範囲にありました。</a:t>
            </a:r>
            <a:r>
              <a:rPr kumimoji="1" lang="en-US" altLang="ja-JP" dirty="0" err="1" smtClean="0"/>
              <a:t>Sr</a:t>
            </a:r>
            <a:r>
              <a:rPr kumimoji="1" lang="ja-JP" altLang="en-US" dirty="0" smtClean="0"/>
              <a:t>添加量が増加するに従って、イオン半径の小さい</a:t>
            </a:r>
            <a:r>
              <a:rPr kumimoji="1" lang="en-US" altLang="ja-JP" dirty="0" smtClean="0"/>
              <a:t>Mn</a:t>
            </a:r>
            <a:r>
              <a:rPr kumimoji="1" lang="en-US" altLang="ja-JP" baseline="30000" dirty="0" smtClean="0"/>
              <a:t>4+</a:t>
            </a:r>
            <a:r>
              <a:rPr kumimoji="1" lang="ja-JP" altLang="en-US" dirty="0" smtClean="0"/>
              <a:t>イオンが増加するので、</a:t>
            </a:r>
            <a:r>
              <a:rPr kumimoji="1" lang="en-US" altLang="ja-JP" dirty="0" smtClean="0"/>
              <a:t>unit-cell</a:t>
            </a:r>
            <a:r>
              <a:rPr kumimoji="1" lang="ja-JP" altLang="en-US" dirty="0" smtClean="0"/>
              <a:t>の体積は減少します。</a:t>
            </a:r>
            <a:r>
              <a:rPr kumimoji="1" lang="en-US" altLang="ja-JP" dirty="0" err="1" smtClean="0"/>
              <a:t>Mn</a:t>
            </a:r>
            <a:r>
              <a:rPr kumimoji="1" lang="en-US" altLang="ja-JP" dirty="0" smtClean="0"/>
              <a:t>-O</a:t>
            </a:r>
            <a:r>
              <a:rPr kumimoji="1" lang="ja-JP" altLang="en-US" dirty="0" smtClean="0"/>
              <a:t>間距離は</a:t>
            </a:r>
            <a:r>
              <a:rPr kumimoji="1" lang="en-US" altLang="ja-JP" dirty="0" smtClean="0"/>
              <a:t>ab</a:t>
            </a:r>
            <a:r>
              <a:rPr kumimoji="1" lang="ja-JP" altLang="en-US" dirty="0" smtClean="0"/>
              <a:t>面内で若干のばらつきはありますが、ほぼ</a:t>
            </a:r>
            <a:r>
              <a:rPr kumimoji="1" lang="en-US" altLang="ja-JP" dirty="0" smtClean="0"/>
              <a:t>2Å</a:t>
            </a:r>
            <a:r>
              <a:rPr kumimoji="1" lang="ja-JP" altLang="en-US" dirty="0" smtClean="0"/>
              <a:t>一定</a:t>
            </a:r>
            <a:r>
              <a:rPr kumimoji="1" lang="ja-JP" altLang="en-US" dirty="0" smtClean="0"/>
              <a:t>で</a:t>
            </a:r>
            <a:r>
              <a:rPr kumimoji="1" lang="ja-JP" altLang="en-US" dirty="0" smtClean="0"/>
              <a:t>ありまし</a:t>
            </a:r>
            <a:r>
              <a:rPr kumimoji="1" lang="ja-JP" altLang="en-US" dirty="0" smtClean="0"/>
              <a:t>た</a:t>
            </a:r>
            <a:r>
              <a:rPr kumimoji="1" lang="ja-JP" altLang="en-US" dirty="0" smtClean="0"/>
              <a:t>。</a:t>
            </a:r>
            <a:r>
              <a:rPr kumimoji="1" lang="en-US" altLang="ja-JP" dirty="0" err="1" smtClean="0"/>
              <a:t>Mn</a:t>
            </a:r>
            <a:r>
              <a:rPr kumimoji="1" lang="en-US" altLang="ja-JP" dirty="0" smtClean="0"/>
              <a:t>-O-</a:t>
            </a:r>
            <a:r>
              <a:rPr kumimoji="1" lang="en-US" altLang="ja-JP" dirty="0" err="1" smtClean="0"/>
              <a:t>Mn</a:t>
            </a:r>
            <a:r>
              <a:rPr kumimoji="1" lang="ja-JP" altLang="en-US" dirty="0" smtClean="0"/>
              <a:t>角度は、斜方晶ではほぼ</a:t>
            </a:r>
            <a:r>
              <a:rPr kumimoji="1" lang="en-US" altLang="ja-JP" dirty="0" smtClean="0"/>
              <a:t>160°</a:t>
            </a:r>
            <a:r>
              <a:rPr kumimoji="1" lang="ja-JP" altLang="en-US" dirty="0" smtClean="0"/>
              <a:t>ですが、正方晶では、</a:t>
            </a:r>
            <a:r>
              <a:rPr kumimoji="1" lang="en-US" altLang="ja-JP" dirty="0" smtClean="0"/>
              <a:t>c</a:t>
            </a:r>
            <a:r>
              <a:rPr kumimoji="1" lang="ja-JP" altLang="en-US" dirty="0" smtClean="0"/>
              <a:t>軸方向は</a:t>
            </a:r>
            <a:r>
              <a:rPr kumimoji="1" lang="en-US" altLang="ja-JP" dirty="0" smtClean="0"/>
              <a:t>180°</a:t>
            </a:r>
            <a:r>
              <a:rPr kumimoji="1" lang="ja-JP" altLang="en-US" dirty="0" err="1" smtClean="0"/>
              <a:t>、</a:t>
            </a:r>
            <a:r>
              <a:rPr kumimoji="1" lang="en-US" altLang="ja-JP" dirty="0" smtClean="0"/>
              <a:t>ab</a:t>
            </a:r>
            <a:r>
              <a:rPr kumimoji="1" lang="ja-JP" altLang="en-US" dirty="0" smtClean="0"/>
              <a:t>面内ではほぼ</a:t>
            </a:r>
            <a:r>
              <a:rPr kumimoji="1" lang="en-US" altLang="ja-JP" dirty="0" smtClean="0"/>
              <a:t>170°</a:t>
            </a:r>
            <a:r>
              <a:rPr kumimoji="1" lang="ja-JP" altLang="en-US" dirty="0" smtClean="0"/>
              <a:t>でした。</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5</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磁化率の結果より、</a:t>
            </a:r>
            <a:r>
              <a:rPr kumimoji="1" lang="en-US" altLang="ja-JP" dirty="0" smtClean="0"/>
              <a:t>x=0.2, 0.3, 0.4, 0.5</a:t>
            </a:r>
            <a:r>
              <a:rPr kumimoji="1" lang="ja-JP" altLang="en-US" dirty="0" smtClean="0"/>
              <a:t>でキューリー温度をそれぞれ</a:t>
            </a:r>
            <a:r>
              <a:rPr kumimoji="1" lang="en-US" altLang="ja-JP" dirty="0" smtClean="0"/>
              <a:t>166, 252, 307, </a:t>
            </a:r>
            <a:r>
              <a:rPr kumimoji="1" lang="en-US" altLang="ja-JP" dirty="0" smtClean="0"/>
              <a:t>262K</a:t>
            </a:r>
            <a:r>
              <a:rPr kumimoji="1" lang="ja-JP" altLang="en-US" dirty="0" smtClean="0"/>
              <a:t>と</a:t>
            </a:r>
            <a:r>
              <a:rPr kumimoji="1" lang="ja-JP" altLang="en-US" dirty="0" smtClean="0"/>
              <a:t>確認</a:t>
            </a:r>
            <a:r>
              <a:rPr kumimoji="1" lang="ja-JP" altLang="en-US" dirty="0" smtClean="0"/>
              <a:t>しました。</a:t>
            </a:r>
            <a:r>
              <a:rPr kumimoji="1" lang="en-US" altLang="ja-JP" dirty="0" smtClean="0"/>
              <a:t>X=0.5</a:t>
            </a:r>
            <a:r>
              <a:rPr kumimoji="1" lang="ja-JP" altLang="en-US" dirty="0" smtClean="0"/>
              <a:t>の</a:t>
            </a:r>
            <a:r>
              <a:rPr kumimoji="1" lang="en-US" altLang="ja-JP" dirty="0" smtClean="0"/>
              <a:t>150K</a:t>
            </a:r>
            <a:r>
              <a:rPr kumimoji="1" lang="ja-JP" altLang="en-US" dirty="0" smtClean="0"/>
              <a:t>以下は電荷整列相となります。</a:t>
            </a:r>
            <a:r>
              <a:rPr kumimoji="1" lang="en-US" altLang="ja-JP" dirty="0" smtClean="0"/>
              <a:t>x=0.6,0.7</a:t>
            </a:r>
            <a:r>
              <a:rPr kumimoji="1" lang="ja-JP" altLang="en-US" dirty="0" smtClean="0"/>
              <a:t>はそれぞれ</a:t>
            </a:r>
            <a:r>
              <a:rPr kumimoji="1" lang="en-US" altLang="ja-JP" dirty="0" smtClean="0"/>
              <a:t>A-type</a:t>
            </a:r>
            <a:r>
              <a:rPr kumimoji="1" lang="ja-JP" altLang="en-US" dirty="0" smtClean="0"/>
              <a:t>反強磁性、</a:t>
            </a:r>
            <a:r>
              <a:rPr kumimoji="1" lang="en-US" altLang="ja-JP" dirty="0" smtClean="0"/>
              <a:t>C-type</a:t>
            </a:r>
            <a:r>
              <a:rPr kumimoji="1" lang="ja-JP" altLang="en-US" dirty="0" smtClean="0"/>
              <a:t>反強磁性の基底状態を取っています。今回、常磁性領域が広い温度範囲で測定できた</a:t>
            </a:r>
            <a:r>
              <a:rPr kumimoji="1" lang="en-US" altLang="ja-JP" dirty="0" smtClean="0"/>
              <a:t>x=0.1, 0.2</a:t>
            </a:r>
            <a:r>
              <a:rPr kumimoji="1" lang="ja-JP" altLang="en-US" dirty="0" smtClean="0"/>
              <a:t>について</a:t>
            </a:r>
            <a:r>
              <a:rPr kumimoji="1" lang="ja-JP" altLang="en-US" dirty="0" smtClean="0"/>
              <a:t>、</a:t>
            </a:r>
            <a:r>
              <a:rPr kumimoji="1" lang="ja-JP" altLang="en-US" dirty="0" smtClean="0"/>
              <a:t>キューリー</a:t>
            </a:r>
            <a:r>
              <a:rPr kumimoji="1" lang="ja-JP" altLang="en-US" dirty="0" smtClean="0"/>
              <a:t>定数を測定し、有効磁気モーメントから</a:t>
            </a:r>
            <a:r>
              <a:rPr kumimoji="1" lang="en-US" altLang="ja-JP" dirty="0" err="1" smtClean="0"/>
              <a:t>Mn</a:t>
            </a:r>
            <a:r>
              <a:rPr kumimoji="1" lang="ja-JP" altLang="en-US" dirty="0" smtClean="0"/>
              <a:t>の原子価状態を計算しました。</a:t>
            </a:r>
            <a:r>
              <a:rPr kumimoji="1" lang="en-US" altLang="ja-JP" dirty="0" smtClean="0"/>
              <a:t>3.1,</a:t>
            </a:r>
            <a:r>
              <a:rPr kumimoji="1" lang="en-US" altLang="ja-JP" baseline="0" dirty="0" smtClean="0"/>
              <a:t> 3.2</a:t>
            </a:r>
            <a:r>
              <a:rPr kumimoji="1" lang="ja-JP" altLang="en-US" baseline="0" dirty="0" smtClean="0"/>
              <a:t>となるべきところが</a:t>
            </a:r>
            <a:r>
              <a:rPr kumimoji="1" lang="en-US" altLang="ja-JP" baseline="0" dirty="0" smtClean="0"/>
              <a:t>2.6, 2.8</a:t>
            </a:r>
            <a:r>
              <a:rPr kumimoji="1" lang="ja-JP" altLang="en-US" baseline="0" dirty="0" smtClean="0"/>
              <a:t>となりましたが、より高温領域まで磁化率測定することによって解析精度の向上が期待されます。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6</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抵抗率の結果より、</a:t>
            </a:r>
            <a:r>
              <a:rPr kumimoji="1" lang="en-US" altLang="ja-JP" dirty="0" smtClean="0"/>
              <a:t>x=0.1,0.2</a:t>
            </a:r>
            <a:r>
              <a:rPr kumimoji="1" lang="ja-JP" altLang="en-US" dirty="0" smtClean="0"/>
              <a:t>では全温度範囲で半導体的挙動、</a:t>
            </a:r>
            <a:r>
              <a:rPr kumimoji="1" lang="en-US" altLang="ja-JP" dirty="0" smtClean="0"/>
              <a:t>x=0.3</a:t>
            </a:r>
            <a:r>
              <a:rPr kumimoji="1" lang="ja-JP" altLang="en-US" dirty="0" smtClean="0"/>
              <a:t>以上で金属</a:t>
            </a:r>
            <a:r>
              <a:rPr kumimoji="1" lang="en-US" altLang="ja-JP" dirty="0" smtClean="0"/>
              <a:t>-</a:t>
            </a:r>
            <a:r>
              <a:rPr kumimoji="1" lang="ja-JP" altLang="en-US" dirty="0" smtClean="0"/>
              <a:t>絶縁体</a:t>
            </a:r>
            <a:r>
              <a:rPr kumimoji="1" lang="ja-JP" altLang="en-US" dirty="0" smtClean="0"/>
              <a:t>転移</a:t>
            </a:r>
            <a:r>
              <a:rPr kumimoji="1" lang="ja-JP" altLang="en-US" dirty="0" smtClean="0"/>
              <a:t>が</a:t>
            </a:r>
            <a:r>
              <a:rPr kumimoji="1" lang="ja-JP" altLang="en-US" dirty="0" smtClean="0"/>
              <a:t>確認</a:t>
            </a:r>
            <a:r>
              <a:rPr kumimoji="1" lang="ja-JP" altLang="en-US" dirty="0" smtClean="0"/>
              <a:t>できます。また、</a:t>
            </a:r>
            <a:r>
              <a:rPr kumimoji="1" lang="en-US" altLang="ja-JP" dirty="0" smtClean="0"/>
              <a:t>x=0.5</a:t>
            </a:r>
            <a:r>
              <a:rPr kumimoji="1" lang="ja-JP" altLang="en-US" dirty="0" smtClean="0"/>
              <a:t>以上の</a:t>
            </a:r>
            <a:r>
              <a:rPr kumimoji="1" lang="ja-JP" altLang="en-US" dirty="0" smtClean="0"/>
              <a:t>低温</a:t>
            </a:r>
            <a:r>
              <a:rPr kumimoji="1" lang="ja-JP" altLang="en-US" dirty="0" smtClean="0"/>
              <a:t>領域</a:t>
            </a:r>
            <a:r>
              <a:rPr kumimoji="1" lang="ja-JP" altLang="en-US" dirty="0" smtClean="0"/>
              <a:t>では</a:t>
            </a:r>
            <a:r>
              <a:rPr kumimoji="1" lang="ja-JP" altLang="en-US" dirty="0" smtClean="0"/>
              <a:t>、電荷整列</a:t>
            </a:r>
            <a:r>
              <a:rPr kumimoji="1" lang="ja-JP" altLang="en-US" dirty="0" smtClean="0"/>
              <a:t>、</a:t>
            </a:r>
            <a:r>
              <a:rPr kumimoji="1" lang="ja-JP" altLang="en-US" dirty="0" smtClean="0"/>
              <a:t>および、</a:t>
            </a:r>
            <a:r>
              <a:rPr kumimoji="1" lang="ja-JP" altLang="en-US" dirty="0" smtClean="0"/>
              <a:t>反強</a:t>
            </a:r>
            <a:r>
              <a:rPr kumimoji="1" lang="ja-JP" altLang="en-US" dirty="0" smtClean="0"/>
              <a:t>磁性によって抵抗率の上昇がみられます。高温では全ての組成で、スモールポーラロンのホッピング伝導が確認されました。活性化エネルギーは</a:t>
            </a:r>
            <a:r>
              <a:rPr kumimoji="1" lang="en-US" altLang="ja-JP" dirty="0" smtClean="0"/>
              <a:t>x=0.1</a:t>
            </a:r>
            <a:r>
              <a:rPr kumimoji="1" lang="ja-JP" altLang="en-US" dirty="0" smtClean="0"/>
              <a:t>から</a:t>
            </a:r>
            <a:r>
              <a:rPr kumimoji="1" lang="en-US" altLang="ja-JP" dirty="0" smtClean="0"/>
              <a:t>0.4</a:t>
            </a:r>
            <a:r>
              <a:rPr kumimoji="1" lang="ja-JP" altLang="en-US" dirty="0" smtClean="0"/>
              <a:t>までは</a:t>
            </a:r>
            <a:r>
              <a:rPr kumimoji="1" lang="ja-JP" altLang="en-US" dirty="0" smtClean="0"/>
              <a:t>減少</a:t>
            </a:r>
            <a:r>
              <a:rPr kumimoji="1" lang="ja-JP" altLang="en-US" dirty="0" smtClean="0"/>
              <a:t>し</a:t>
            </a:r>
            <a:r>
              <a:rPr kumimoji="1" lang="ja-JP" altLang="en-US" dirty="0" smtClean="0"/>
              <a:t>、</a:t>
            </a:r>
            <a:r>
              <a:rPr kumimoji="1" lang="ja-JP" altLang="en-US" dirty="0" smtClean="0"/>
              <a:t>それ以上では増加します。また、プレエクポネンシャルファクターの実験値と理論値を比較すると、かなりよい一致</a:t>
            </a:r>
            <a:r>
              <a:rPr kumimoji="1" lang="ja-JP" altLang="en-US" dirty="0" smtClean="0"/>
              <a:t>を</a:t>
            </a:r>
            <a:r>
              <a:rPr kumimoji="1" lang="ja-JP" altLang="en-US" dirty="0" smtClean="0"/>
              <a:t>見ました</a:t>
            </a:r>
            <a:r>
              <a:rPr kumimoji="1" lang="ja-JP" altLang="en-US" dirty="0" smtClean="0"/>
              <a:t>。</a:t>
            </a:r>
            <a:r>
              <a:rPr kumimoji="1" lang="ja-JP" altLang="en-US" dirty="0" smtClean="0"/>
              <a:t>ここで、</a:t>
            </a:r>
            <a:r>
              <a:rPr kumimoji="1" lang="en-US" altLang="ja-JP" dirty="0" smtClean="0"/>
              <a:t>n</a:t>
            </a:r>
            <a:r>
              <a:rPr kumimoji="1" lang="en-US" altLang="ja-JP" baseline="-25000" dirty="0" smtClean="0"/>
              <a:t>0</a:t>
            </a:r>
            <a:r>
              <a:rPr kumimoji="1" lang="ja-JP" altLang="en-US" dirty="0" smtClean="0"/>
              <a:t>は、</a:t>
            </a:r>
            <a:r>
              <a:rPr kumimoji="1" lang="en-US" altLang="ja-JP" dirty="0" smtClean="0"/>
              <a:t>Mn</a:t>
            </a:r>
            <a:r>
              <a:rPr kumimoji="1" lang="en-US" altLang="ja-JP" baseline="30000" dirty="0" smtClean="0"/>
              <a:t>4+</a:t>
            </a:r>
            <a:r>
              <a:rPr kumimoji="1" lang="ja-JP" altLang="en-US" dirty="0" smtClean="0"/>
              <a:t>サイトの密度</a:t>
            </a:r>
            <a:r>
              <a:rPr kumimoji="1" lang="ja-JP" altLang="en-US" dirty="0" smtClean="0"/>
              <a:t>、光学</a:t>
            </a:r>
            <a:r>
              <a:rPr kumimoji="1" lang="ja-JP" altLang="en-US" dirty="0" smtClean="0"/>
              <a:t>フォノン</a:t>
            </a:r>
            <a:r>
              <a:rPr kumimoji="1" lang="ja-JP" altLang="en-US" dirty="0" smtClean="0"/>
              <a:t>周波数</a:t>
            </a:r>
            <a:r>
              <a:rPr kumimoji="1" lang="en-US" altLang="ja-JP" dirty="0" err="1" smtClean="0"/>
              <a:t>ω</a:t>
            </a:r>
            <a:r>
              <a:rPr kumimoji="1" lang="en-US" altLang="ja-JP" baseline="-25000" dirty="0" err="1" smtClean="0"/>
              <a:t>LO</a:t>
            </a:r>
            <a:r>
              <a:rPr kumimoji="1" lang="ja-JP" altLang="en-US" dirty="0" smtClean="0"/>
              <a:t>は</a:t>
            </a:r>
            <a:r>
              <a:rPr kumimoji="1" lang="en-US" altLang="ja-JP" dirty="0" smtClean="0"/>
              <a:t>10THz</a:t>
            </a:r>
            <a:r>
              <a:rPr kumimoji="1" lang="ja-JP" altLang="en-US" dirty="0" smtClean="0"/>
              <a:t>と</a:t>
            </a:r>
            <a:r>
              <a:rPr kumimoji="1" lang="ja-JP" altLang="en-US" dirty="0" smtClean="0"/>
              <a:t>仮定</a:t>
            </a:r>
            <a:r>
              <a:rPr kumimoji="1" lang="ja-JP" altLang="en-US" dirty="0" smtClean="0"/>
              <a:t>し</a:t>
            </a:r>
            <a:r>
              <a:rPr kumimoji="1" lang="ja-JP" altLang="en-US" dirty="0" smtClean="0"/>
              <a:t>、</a:t>
            </a:r>
            <a:r>
              <a:rPr kumimoji="1" lang="en-US" altLang="ja-JP" dirty="0" smtClean="0"/>
              <a:t>a</a:t>
            </a:r>
            <a:r>
              <a:rPr kumimoji="1" lang="ja-JP" altLang="en-US" dirty="0" smtClean="0"/>
              <a:t>は</a:t>
            </a:r>
            <a:r>
              <a:rPr kumimoji="1" lang="en-US" altLang="ja-JP" dirty="0" err="1" smtClean="0"/>
              <a:t>Mn</a:t>
            </a:r>
            <a:r>
              <a:rPr kumimoji="1" lang="en-US" altLang="ja-JP" dirty="0" smtClean="0"/>
              <a:t>-O-</a:t>
            </a:r>
            <a:r>
              <a:rPr kumimoji="1" lang="en-US" altLang="ja-JP" dirty="0" err="1" smtClean="0"/>
              <a:t>Mn</a:t>
            </a:r>
            <a:r>
              <a:rPr kumimoji="1" lang="ja-JP" altLang="en-US" dirty="0" smtClean="0"/>
              <a:t>の平均距離を代入して計算しました。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7</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ゼーベック係数は、</a:t>
            </a:r>
            <a:r>
              <a:rPr kumimoji="1" lang="en-US" altLang="ja-JP" dirty="0" smtClean="0"/>
              <a:t>x=0.1</a:t>
            </a:r>
            <a:r>
              <a:rPr kumimoji="1" lang="ja-JP" altLang="en-US" dirty="0" smtClean="0"/>
              <a:t>と</a:t>
            </a:r>
            <a:r>
              <a:rPr kumimoji="1" lang="en-US" altLang="ja-JP" dirty="0" smtClean="0"/>
              <a:t>0.2</a:t>
            </a:r>
            <a:r>
              <a:rPr kumimoji="1" lang="ja-JP" altLang="en-US" dirty="0" smtClean="0"/>
              <a:t>で高い</a:t>
            </a:r>
            <a:r>
              <a:rPr kumimoji="1" lang="en-US" altLang="ja-JP" dirty="0" smtClean="0"/>
              <a:t>p</a:t>
            </a:r>
            <a:r>
              <a:rPr kumimoji="1" lang="ja-JP" altLang="en-US" dirty="0" smtClean="0"/>
              <a:t>型の熱起電力を示すことが分かります。しかしながら、</a:t>
            </a:r>
            <a:r>
              <a:rPr kumimoji="1" lang="en-US" altLang="ja-JP" dirty="0" smtClean="0"/>
              <a:t>x=0.1</a:t>
            </a:r>
            <a:r>
              <a:rPr kumimoji="1" lang="ja-JP" altLang="en-US" dirty="0" smtClean="0"/>
              <a:t>は</a:t>
            </a:r>
            <a:r>
              <a:rPr kumimoji="1" lang="en-US" altLang="ja-JP" dirty="0" smtClean="0"/>
              <a:t>1000K</a:t>
            </a:r>
            <a:r>
              <a:rPr kumimoji="1" lang="ja-JP" altLang="en-US" dirty="0" smtClean="0"/>
              <a:t>以上で、</a:t>
            </a:r>
            <a:r>
              <a:rPr kumimoji="1" lang="en-US" altLang="ja-JP" dirty="0" smtClean="0"/>
              <a:t>x=0.2</a:t>
            </a:r>
            <a:r>
              <a:rPr kumimoji="1" lang="ja-JP" altLang="en-US" dirty="0" smtClean="0"/>
              <a:t>は</a:t>
            </a:r>
            <a:r>
              <a:rPr kumimoji="1" lang="en-US" altLang="ja-JP" dirty="0" smtClean="0"/>
              <a:t>500K</a:t>
            </a:r>
            <a:r>
              <a:rPr kumimoji="1" lang="ja-JP" altLang="en-US" dirty="0" smtClean="0"/>
              <a:t>以上で</a:t>
            </a:r>
            <a:r>
              <a:rPr kumimoji="1" lang="en-US" altLang="ja-JP" dirty="0" smtClean="0"/>
              <a:t>n</a:t>
            </a:r>
            <a:r>
              <a:rPr kumimoji="1" lang="ja-JP" altLang="en-US" dirty="0" smtClean="0"/>
              <a:t>型に変化してしまいます。この</a:t>
            </a:r>
            <a:r>
              <a:rPr kumimoji="1" lang="en-US" altLang="ja-JP" dirty="0" smtClean="0"/>
              <a:t>p</a:t>
            </a:r>
            <a:r>
              <a:rPr kumimoji="1" lang="ja-JP" altLang="en-US" dirty="0" smtClean="0"/>
              <a:t>型がより高い</a:t>
            </a:r>
            <a:r>
              <a:rPr kumimoji="1" lang="ja-JP" altLang="en-US" dirty="0" smtClean="0"/>
              <a:t>温度</a:t>
            </a:r>
            <a:r>
              <a:rPr kumimoji="1" lang="ja-JP" altLang="en-US" dirty="0" smtClean="0"/>
              <a:t>領域</a:t>
            </a:r>
            <a:r>
              <a:rPr kumimoji="1" lang="ja-JP" altLang="en-US" dirty="0" smtClean="0"/>
              <a:t>まで</a:t>
            </a:r>
            <a:r>
              <a:rPr kumimoji="1" lang="ja-JP" altLang="en-US" dirty="0" smtClean="0"/>
              <a:t>維持できる材料の探索が今後の課題となります</a:t>
            </a:r>
            <a:r>
              <a:rPr kumimoji="1" lang="ja-JP" altLang="en-US" dirty="0" smtClean="0"/>
              <a:t>。</a:t>
            </a:r>
            <a:r>
              <a:rPr kumimoji="1" lang="en-US" altLang="ja-JP" dirty="0" smtClean="0"/>
              <a:t>x</a:t>
            </a:r>
            <a:r>
              <a:rPr kumimoji="1" lang="en-US" altLang="ja-JP" dirty="0" smtClean="0"/>
              <a:t>=</a:t>
            </a:r>
            <a:r>
              <a:rPr kumimoji="1" lang="en-US" altLang="ja-JP" dirty="0" smtClean="0"/>
              <a:t>0.3</a:t>
            </a:r>
            <a:r>
              <a:rPr kumimoji="1" lang="ja-JP" altLang="en-US" dirty="0" smtClean="0"/>
              <a:t>以上の高温極限のゼーベック係数は理論値でも</a:t>
            </a:r>
            <a:r>
              <a:rPr kumimoji="1" lang="ja-JP" altLang="en-US" dirty="0" smtClean="0"/>
              <a:t>負</a:t>
            </a:r>
            <a:r>
              <a:rPr kumimoji="1" lang="ja-JP" altLang="en-US" dirty="0" smtClean="0"/>
              <a:t>の値</a:t>
            </a:r>
            <a:r>
              <a:rPr kumimoji="1" lang="ja-JP" altLang="en-US" dirty="0" smtClean="0"/>
              <a:t>を</a:t>
            </a:r>
            <a:r>
              <a:rPr kumimoji="1" lang="ja-JP" altLang="en-US" dirty="0" smtClean="0"/>
              <a:t>示し、</a:t>
            </a:r>
            <a:r>
              <a:rPr kumimoji="1" lang="en-US" altLang="ja-JP" dirty="0" smtClean="0"/>
              <a:t>x=0.4</a:t>
            </a:r>
            <a:r>
              <a:rPr kumimoji="1" lang="ja-JP" altLang="en-US" dirty="0" smtClean="0"/>
              <a:t>以上では</a:t>
            </a:r>
            <a:r>
              <a:rPr kumimoji="1" lang="en-US" altLang="ja-JP" dirty="0" smtClean="0"/>
              <a:t>S</a:t>
            </a:r>
            <a:r>
              <a:rPr kumimoji="1" lang="en-US" altLang="ja-JP" baseline="-25000" dirty="0" smtClean="0"/>
              <a:t>A</a:t>
            </a:r>
            <a:r>
              <a:rPr kumimoji="1" lang="ja-JP" altLang="en-US" dirty="0" smtClean="0"/>
              <a:t>と</a:t>
            </a:r>
            <a:r>
              <a:rPr kumimoji="1" lang="en-US" altLang="ja-JP" dirty="0" smtClean="0"/>
              <a:t>S</a:t>
            </a:r>
            <a:r>
              <a:rPr kumimoji="1" lang="en-US" altLang="ja-JP" baseline="-25000" dirty="0" smtClean="0"/>
              <a:t>B</a:t>
            </a:r>
            <a:r>
              <a:rPr kumimoji="1" lang="ja-JP" altLang="en-US" dirty="0" smtClean="0"/>
              <a:t>の比率を調整することで理論値と実験値を一致させることができます。これは、</a:t>
            </a:r>
            <a:r>
              <a:rPr kumimoji="1" lang="en-US" altLang="ja-JP" dirty="0" smtClean="0"/>
              <a:t>x=0.4</a:t>
            </a:r>
            <a:r>
              <a:rPr kumimoji="1" lang="ja-JP" altLang="en-US" dirty="0" smtClean="0"/>
              <a:t>では</a:t>
            </a:r>
            <a:r>
              <a:rPr kumimoji="1" lang="en-US" altLang="ja-JP" dirty="0" smtClean="0"/>
              <a:t>20%</a:t>
            </a:r>
            <a:r>
              <a:rPr kumimoji="1" lang="ja-JP" altLang="en-US" dirty="0" err="1" smtClean="0"/>
              <a:t>、</a:t>
            </a:r>
            <a:r>
              <a:rPr kumimoji="1" lang="en-US" altLang="ja-JP" dirty="0" smtClean="0"/>
              <a:t>x=0.5</a:t>
            </a:r>
            <a:r>
              <a:rPr kumimoji="1" lang="ja-JP" altLang="en-US" dirty="0" smtClean="0"/>
              <a:t>では</a:t>
            </a:r>
            <a:r>
              <a:rPr kumimoji="1" lang="en-US" altLang="ja-JP" dirty="0" smtClean="0"/>
              <a:t>64%</a:t>
            </a:r>
            <a:r>
              <a:rPr kumimoji="1" lang="ja-JP" altLang="en-US" dirty="0" err="1" smtClean="0"/>
              <a:t>、</a:t>
            </a:r>
            <a:r>
              <a:rPr kumimoji="1" lang="en-US" altLang="ja-JP" dirty="0" smtClean="0"/>
              <a:t>x=0.6</a:t>
            </a:r>
            <a:r>
              <a:rPr kumimoji="1" lang="ja-JP" altLang="en-US" dirty="0" smtClean="0"/>
              <a:t>では</a:t>
            </a:r>
            <a:r>
              <a:rPr kumimoji="1" lang="en-US" altLang="ja-JP" dirty="0" smtClean="0"/>
              <a:t>97%</a:t>
            </a:r>
            <a:r>
              <a:rPr kumimoji="1" lang="ja-JP" altLang="en-US" dirty="0" smtClean="0"/>
              <a:t>の</a:t>
            </a:r>
            <a:r>
              <a:rPr kumimoji="1" lang="en-US" altLang="ja-JP" dirty="0" err="1" smtClean="0"/>
              <a:t>Mn</a:t>
            </a:r>
            <a:r>
              <a:rPr kumimoji="1" lang="ja-JP" altLang="en-US" dirty="0" smtClean="0"/>
              <a:t>がヤーンテーラー効果によって</a:t>
            </a:r>
            <a:r>
              <a:rPr kumimoji="1" lang="en-US" altLang="ja-JP" dirty="0" err="1" smtClean="0"/>
              <a:t>e</a:t>
            </a:r>
            <a:r>
              <a:rPr kumimoji="1" lang="en-US" altLang="ja-JP" baseline="-25000" dirty="0" err="1" smtClean="0"/>
              <a:t>g</a:t>
            </a:r>
            <a:r>
              <a:rPr kumimoji="1" lang="ja-JP" altLang="en-US" dirty="0" smtClean="0"/>
              <a:t>軌道</a:t>
            </a:r>
            <a:r>
              <a:rPr kumimoji="1" lang="ja-JP" altLang="en-US" dirty="0" smtClean="0"/>
              <a:t>の</a:t>
            </a:r>
            <a:r>
              <a:rPr kumimoji="1" lang="ja-JP" altLang="en-US" dirty="0" smtClean="0"/>
              <a:t>分裂を</a:t>
            </a:r>
            <a:r>
              <a:rPr kumimoji="1" lang="ja-JP" altLang="en-US" dirty="0" smtClean="0"/>
              <a:t>示唆しています。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8</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熱伝導率は</a:t>
            </a:r>
            <a:r>
              <a:rPr kumimoji="1" lang="en-US" altLang="ja-JP" dirty="0" smtClean="0"/>
              <a:t>1</a:t>
            </a:r>
            <a:r>
              <a:rPr kumimoji="1" lang="ja-JP" altLang="en-US" dirty="0" smtClean="0"/>
              <a:t>～</a:t>
            </a:r>
            <a:r>
              <a:rPr kumimoji="1" lang="en-US" altLang="ja-JP" dirty="0" smtClean="0"/>
              <a:t>2W/</a:t>
            </a:r>
            <a:r>
              <a:rPr kumimoji="1" lang="en-US" altLang="ja-JP" dirty="0" err="1" smtClean="0"/>
              <a:t>mK</a:t>
            </a:r>
            <a:r>
              <a:rPr kumimoji="1" lang="ja-JP" altLang="en-US" dirty="0" smtClean="0"/>
              <a:t>の範囲にあることが分かります。ヴィーデマン</a:t>
            </a:r>
            <a:r>
              <a:rPr kumimoji="1" lang="en-US" altLang="ja-JP" dirty="0" smtClean="0"/>
              <a:t>-</a:t>
            </a:r>
            <a:r>
              <a:rPr kumimoji="1" lang="ja-JP" altLang="en-US" dirty="0" smtClean="0"/>
              <a:t>フランツ則から求めた電子熱伝導率</a:t>
            </a:r>
            <a:r>
              <a:rPr kumimoji="1" lang="ja-JP" altLang="en-US" dirty="0" smtClean="0"/>
              <a:t>を</a:t>
            </a:r>
            <a:r>
              <a:rPr kumimoji="1" lang="ja-JP" altLang="en-US" dirty="0" smtClean="0"/>
              <a:t>差し引いた、</a:t>
            </a:r>
            <a:r>
              <a:rPr kumimoji="1" lang="ja-JP" altLang="en-US" dirty="0" smtClean="0"/>
              <a:t>格子熱</a:t>
            </a:r>
            <a:r>
              <a:rPr kumimoji="1" lang="ja-JP" altLang="en-US" dirty="0" smtClean="0"/>
              <a:t>伝導率を点線で示します。</a:t>
            </a:r>
            <a:r>
              <a:rPr kumimoji="1" lang="en-US" altLang="ja-JP" dirty="0" smtClean="0"/>
              <a:t>X=0.4</a:t>
            </a:r>
            <a:r>
              <a:rPr kumimoji="1" lang="ja-JP" altLang="en-US" dirty="0" smtClean="0"/>
              <a:t>以上</a:t>
            </a:r>
            <a:r>
              <a:rPr kumimoji="1" lang="ja-JP" altLang="en-US" dirty="0" smtClean="0"/>
              <a:t>で</a:t>
            </a:r>
            <a:r>
              <a:rPr kumimoji="1" lang="ja-JP" altLang="en-US" dirty="0" smtClean="0"/>
              <a:t>は、</a:t>
            </a:r>
            <a:r>
              <a:rPr kumimoji="1" lang="ja-JP" altLang="en-US" dirty="0" smtClean="0"/>
              <a:t>格子熱伝導率</a:t>
            </a:r>
            <a:r>
              <a:rPr kumimoji="1" lang="ja-JP" altLang="en-US" dirty="0" smtClean="0"/>
              <a:t>が</a:t>
            </a:r>
            <a:r>
              <a:rPr kumimoji="1" lang="ja-JP" altLang="en-US" dirty="0" smtClean="0"/>
              <a:t>ほぼ</a:t>
            </a:r>
            <a:r>
              <a:rPr kumimoji="1" lang="ja-JP" altLang="en-US" dirty="0" smtClean="0"/>
              <a:t>一定値を取ることが分かります。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9</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222596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8076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421848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85109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221831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2014/9/24</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23808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2014/9/24</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205611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2014/9/24</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40536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2014/9/24</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174201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2014/9/24</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19383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2014/9/24</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5179490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2014/9/24</a:t>
            </a:r>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094785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1.emf"/><Relationship Id="rId5" Type="http://schemas.openxmlformats.org/officeDocument/2006/relationships/image" Target="../media/image42.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3.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4.jpeg"/><Relationship Id="rId5" Type="http://schemas.openxmlformats.org/officeDocument/2006/relationships/image" Target="../media/image45.png"/><Relationship Id="rId6" Type="http://schemas.openxmlformats.org/officeDocument/2006/relationships/image" Target="../media/image46.emf"/><Relationship Id="rId7"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jpeg"/><Relationship Id="rId5" Type="http://schemas.openxmlformats.org/officeDocument/2006/relationships/image" Target="../media/image50.png"/><Relationship Id="rId6" Type="http://schemas.openxmlformats.org/officeDocument/2006/relationships/oleObject" Target="../embeddings/oleObject16.bin"/><Relationship Id="rId7" Type="http://schemas.openxmlformats.org/officeDocument/2006/relationships/image" Target="../media/image48.wmf"/><Relationship Id="rId8" Type="http://schemas.openxmlformats.org/officeDocument/2006/relationships/oleObject" Target="../embeddings/oleObject17.bin"/><Relationship Id="rId9" Type="http://schemas.openxmlformats.org/officeDocument/2006/relationships/image" Target="../media/image49.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1.png"/><Relationship Id="rId5" Type="http://schemas.openxmlformats.org/officeDocument/2006/relationships/image" Target="../media/image7.png"/><Relationship Id="rId6"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jpeg"/><Relationship Id="rId5" Type="http://schemas.openxmlformats.org/officeDocument/2006/relationships/oleObject" Target="../embeddings/oleObject1.bin"/><Relationship Id="rId6" Type="http://schemas.openxmlformats.org/officeDocument/2006/relationships/image" Target="../media/image2.wmf"/><Relationship Id="rId7" Type="http://schemas.openxmlformats.org/officeDocument/2006/relationships/oleObject" Target="../embeddings/oleObject2.bin"/><Relationship Id="rId8"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oleObject" Target="../embeddings/oleObject3.bin"/><Relationship Id="rId7" Type="http://schemas.openxmlformats.org/officeDocument/2006/relationships/image" Target="../media/image4.wmf"/><Relationship Id="rId8" Type="http://schemas.openxmlformats.org/officeDocument/2006/relationships/oleObject" Target="../embeddings/oleObject4.bin"/><Relationship Id="rId9" Type="http://schemas.openxmlformats.org/officeDocument/2006/relationships/image" Target="../media/image7.png"/><Relationship Id="rId10" Type="http://schemas.openxmlformats.org/officeDocument/2006/relationships/image" Target="../media/image8.png"/></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8.bin"/><Relationship Id="rId12" Type="http://schemas.openxmlformats.org/officeDocument/2006/relationships/image" Target="../media/image13.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4.xml"/><Relationship Id="rId4" Type="http://schemas.openxmlformats.org/officeDocument/2006/relationships/image" Target="../media/image1.jpeg"/><Relationship Id="rId5" Type="http://schemas.openxmlformats.org/officeDocument/2006/relationships/oleObject" Target="../embeddings/oleObject5.bin"/><Relationship Id="rId6" Type="http://schemas.openxmlformats.org/officeDocument/2006/relationships/image" Target="../media/image10.wmf"/><Relationship Id="rId7" Type="http://schemas.openxmlformats.org/officeDocument/2006/relationships/oleObject" Target="../embeddings/oleObject6.bin"/><Relationship Id="rId8" Type="http://schemas.openxmlformats.org/officeDocument/2006/relationships/image" Target="../media/image11.wmf"/><Relationship Id="rId9" Type="http://schemas.openxmlformats.org/officeDocument/2006/relationships/oleObject" Target="../embeddings/oleObject7.bin"/><Relationship Id="rId10"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png"/><Relationship Id="rId5" Type="http://schemas.openxmlformats.org/officeDocument/2006/relationships/image" Target="../media/image15.emf"/><Relationship Id="rId6" Type="http://schemas.openxmlformats.org/officeDocument/2006/relationships/image" Target="../media/image16.emf"/><Relationship Id="rId7" Type="http://schemas.openxmlformats.org/officeDocument/2006/relationships/image" Target="../media/image17.emf"/><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9.emf"/><Relationship Id="rId5" Type="http://schemas.openxmlformats.org/officeDocument/2006/relationships/image" Target="../media/image20.png"/><Relationship Id="rId6" Type="http://schemas.openxmlformats.org/officeDocument/2006/relationships/image" Target="../media/image21.emf"/><Relationship Id="rId7" Type="http://schemas.openxmlformats.org/officeDocument/2006/relationships/image" Target="../media/image22.emf"/><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jpeg"/><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7.png"/><Relationship Id="rId8" Type="http://schemas.openxmlformats.org/officeDocument/2006/relationships/oleObject" Target="../embeddings/oleObject9.bin"/><Relationship Id="rId9" Type="http://schemas.openxmlformats.org/officeDocument/2006/relationships/image" Target="../media/image24.wmf"/><Relationship Id="rId10" Type="http://schemas.openxmlformats.org/officeDocument/2006/relationships/image" Target="../media/image28.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image" Target="../media/image30.wmf"/><Relationship Id="rId12" Type="http://schemas.openxmlformats.org/officeDocument/2006/relationships/oleObject" Target="../embeddings/oleObject12.bin"/><Relationship Id="rId13" Type="http://schemas.openxmlformats.org/officeDocument/2006/relationships/image" Target="../media/image31.wmf"/><Relationship Id="rId14" Type="http://schemas.openxmlformats.org/officeDocument/2006/relationships/oleObject" Target="../embeddings/oleObject13.bin"/><Relationship Id="rId15" Type="http://schemas.openxmlformats.org/officeDocument/2006/relationships/image" Target="../media/image32.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8.xml"/><Relationship Id="rId4" Type="http://schemas.openxmlformats.org/officeDocument/2006/relationships/image" Target="../media/image1.jpeg"/><Relationship Id="rId5" Type="http://schemas.openxmlformats.org/officeDocument/2006/relationships/image" Target="../media/image33.png"/><Relationship Id="rId6" Type="http://schemas.openxmlformats.org/officeDocument/2006/relationships/image" Target="../media/image34.emf"/><Relationship Id="rId7" Type="http://schemas.openxmlformats.org/officeDocument/2006/relationships/image" Target="../media/image35.emf"/><Relationship Id="rId8" Type="http://schemas.openxmlformats.org/officeDocument/2006/relationships/oleObject" Target="../embeddings/oleObject10.bin"/><Relationship Id="rId9" Type="http://schemas.openxmlformats.org/officeDocument/2006/relationships/image" Target="../media/image29.wmf"/><Relationship Id="rId10"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jpeg"/><Relationship Id="rId5" Type="http://schemas.openxmlformats.org/officeDocument/2006/relationships/image" Target="../media/image38.emf"/><Relationship Id="rId6" Type="http://schemas.openxmlformats.org/officeDocument/2006/relationships/image" Target="../media/image39.emf"/><Relationship Id="rId7" Type="http://schemas.openxmlformats.org/officeDocument/2006/relationships/image" Target="../media/image40.emf"/><Relationship Id="rId8" Type="http://schemas.openxmlformats.org/officeDocument/2006/relationships/oleObject" Target="../embeddings/oleObject14.bin"/><Relationship Id="rId9" Type="http://schemas.openxmlformats.org/officeDocument/2006/relationships/image" Target="../media/image36.wmf"/><Relationship Id="rId10" Type="http://schemas.openxmlformats.org/officeDocument/2006/relationships/oleObject" Target="../embeddings/oleObject15.bin"/><Relationship Id="rId11" Type="http://schemas.openxmlformats.org/officeDocument/2006/relationships/image" Target="../media/image37.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971600" y="3861048"/>
            <a:ext cx="6944816" cy="1849760"/>
          </a:xfrm>
        </p:spPr>
        <p:txBody>
          <a:bodyPr/>
          <a:lstStyle/>
          <a:p>
            <a:r>
              <a:rPr kumimoji="1" lang="ja-JP" altLang="en-US" b="1" dirty="0" smtClean="0">
                <a:solidFill>
                  <a:srgbClr val="00B0F0"/>
                </a:solidFill>
              </a:rPr>
              <a:t>横国大理工</a:t>
            </a:r>
            <a:endParaRPr kumimoji="1" lang="en-US" altLang="ja-JP" b="1" dirty="0" smtClean="0">
              <a:solidFill>
                <a:srgbClr val="00B0F0"/>
              </a:solidFill>
            </a:endParaRPr>
          </a:p>
          <a:p>
            <a:endParaRPr kumimoji="1" lang="en-US" altLang="ja-JP" b="1" dirty="0" smtClean="0">
              <a:solidFill>
                <a:srgbClr val="00B0F0"/>
              </a:solidFill>
            </a:endParaRPr>
          </a:p>
          <a:p>
            <a:r>
              <a:rPr lang="ja-JP" altLang="en-US" b="1" dirty="0" smtClean="0">
                <a:solidFill>
                  <a:srgbClr val="00B0F0"/>
                </a:solidFill>
              </a:rPr>
              <a:t>○中津川博、</a:t>
            </a:r>
            <a:r>
              <a:rPr lang="ja-JP" altLang="ja-JP" b="1" dirty="0">
                <a:solidFill>
                  <a:srgbClr val="00B0F0"/>
                </a:solidFill>
              </a:rPr>
              <a:t>窪田 </a:t>
            </a:r>
            <a:r>
              <a:rPr lang="ja-JP" altLang="ja-JP" b="1" dirty="0" smtClean="0">
                <a:solidFill>
                  <a:srgbClr val="00B0F0"/>
                </a:solidFill>
              </a:rPr>
              <a:t>正照</a:t>
            </a:r>
            <a:r>
              <a:rPr lang="ja-JP" altLang="en-US" b="1" dirty="0" smtClean="0">
                <a:solidFill>
                  <a:srgbClr val="00B0F0"/>
                </a:solidFill>
              </a:rPr>
              <a:t>、渡邊洋佑</a:t>
            </a:r>
            <a:endParaRPr kumimoji="1" lang="ja-JP" altLang="en-US" b="1" dirty="0">
              <a:solidFill>
                <a:srgbClr val="00B0F0"/>
              </a:solidFill>
            </a:endParaRPr>
          </a:p>
        </p:txBody>
      </p:sp>
      <p:pic>
        <p:nvPicPr>
          <p:cNvPr id="1026"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a:t>
            </a:fld>
            <a:endParaRPr kumimoji="1" lang="ja-JP" altLang="en-US" dirty="0"/>
          </a:p>
        </p:txBody>
      </p:sp>
      <p:sp>
        <p:nvSpPr>
          <p:cNvPr id="6" name="正方形/長方形 5"/>
          <p:cNvSpPr/>
          <p:nvPr/>
        </p:nvSpPr>
        <p:spPr>
          <a:xfrm>
            <a:off x="395536" y="1484784"/>
            <a:ext cx="8352928" cy="13681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タイトル 1"/>
          <p:cNvSpPr txBox="1">
            <a:spLocks/>
          </p:cNvSpPr>
          <p:nvPr/>
        </p:nvSpPr>
        <p:spPr>
          <a:xfrm>
            <a:off x="395537" y="1484784"/>
            <a:ext cx="8365820" cy="13681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b="1" dirty="0">
                <a:solidFill>
                  <a:schemeClr val="bg1"/>
                </a:solidFill>
              </a:rPr>
              <a:t>Pr</a:t>
            </a:r>
            <a:r>
              <a:rPr lang="en-US" altLang="ja-JP" sz="3600" b="1" baseline="-25000" dirty="0">
                <a:solidFill>
                  <a:schemeClr val="bg1"/>
                </a:solidFill>
              </a:rPr>
              <a:t>1-x</a:t>
            </a:r>
            <a:r>
              <a:rPr lang="en-US" altLang="ja-JP" sz="3600" b="1" dirty="0">
                <a:solidFill>
                  <a:schemeClr val="bg1"/>
                </a:solidFill>
              </a:rPr>
              <a:t>Sr</a:t>
            </a:r>
            <a:r>
              <a:rPr lang="en-US" altLang="ja-JP" sz="3600" b="1" baseline="-25000" dirty="0">
                <a:solidFill>
                  <a:schemeClr val="bg1"/>
                </a:solidFill>
              </a:rPr>
              <a:t>x</a:t>
            </a:r>
            <a:r>
              <a:rPr lang="en-US" altLang="ja-JP" sz="3600" b="1" dirty="0">
                <a:solidFill>
                  <a:schemeClr val="bg1"/>
                </a:solidFill>
              </a:rPr>
              <a:t>MnO</a:t>
            </a:r>
            <a:r>
              <a:rPr lang="en-US" altLang="ja-JP" sz="3600" b="1" baseline="-25000" dirty="0">
                <a:solidFill>
                  <a:schemeClr val="bg1"/>
                </a:solidFill>
              </a:rPr>
              <a:t>3</a:t>
            </a:r>
            <a:r>
              <a:rPr lang="en-US" altLang="ja-JP" sz="3600" b="1" dirty="0">
                <a:solidFill>
                  <a:schemeClr val="bg1"/>
                </a:solidFill>
              </a:rPr>
              <a:t> (0.1≦x≦0.9)</a:t>
            </a:r>
            <a:r>
              <a:rPr lang="ja-JP" altLang="en-US" sz="3600" b="1" dirty="0" smtClean="0">
                <a:solidFill>
                  <a:schemeClr val="bg1"/>
                </a:solidFill>
              </a:rPr>
              <a:t>の</a:t>
            </a:r>
            <a:endParaRPr lang="en-US" altLang="ja-JP" sz="3600" b="1" dirty="0" smtClean="0">
              <a:solidFill>
                <a:schemeClr val="bg1"/>
              </a:solidFill>
            </a:endParaRPr>
          </a:p>
          <a:p>
            <a:r>
              <a:rPr lang="en-US" altLang="ja-JP" sz="3600" b="1" dirty="0" smtClean="0">
                <a:solidFill>
                  <a:schemeClr val="bg1"/>
                </a:solidFill>
              </a:rPr>
              <a:t>p</a:t>
            </a:r>
            <a:r>
              <a:rPr lang="ja-JP" altLang="en-US" sz="3600" b="1" dirty="0">
                <a:solidFill>
                  <a:schemeClr val="bg1"/>
                </a:solidFill>
              </a:rPr>
              <a:t>型および</a:t>
            </a:r>
            <a:r>
              <a:rPr lang="en-US" altLang="ja-JP" sz="3600" b="1" dirty="0">
                <a:solidFill>
                  <a:schemeClr val="bg1"/>
                </a:solidFill>
              </a:rPr>
              <a:t>n</a:t>
            </a:r>
            <a:r>
              <a:rPr lang="ja-JP" altLang="en-US" sz="3600" b="1" dirty="0">
                <a:solidFill>
                  <a:schemeClr val="bg1"/>
                </a:solidFill>
              </a:rPr>
              <a:t>型熱電特性の評価</a:t>
            </a:r>
          </a:p>
        </p:txBody>
      </p:sp>
      <p:sp>
        <p:nvSpPr>
          <p:cNvPr id="8" name="テキスト ボックス 7"/>
          <p:cNvSpPr txBox="1"/>
          <p:nvPr/>
        </p:nvSpPr>
        <p:spPr>
          <a:xfrm>
            <a:off x="2267744" y="254010"/>
            <a:ext cx="5112568" cy="369332"/>
          </a:xfrm>
          <a:prstGeom prst="rect">
            <a:avLst/>
          </a:prstGeom>
          <a:noFill/>
        </p:spPr>
        <p:txBody>
          <a:bodyPr wrap="square" rtlCol="0">
            <a:spAutoFit/>
          </a:bodyPr>
          <a:lstStyle/>
          <a:p>
            <a:r>
              <a:rPr kumimoji="1" lang="ja-JP" altLang="en-US" b="1" dirty="0" smtClean="0"/>
              <a:t>日本金属学会　</a:t>
            </a:r>
            <a:r>
              <a:rPr kumimoji="1" lang="en-US" altLang="ja-JP" b="1" dirty="0" smtClean="0"/>
              <a:t>2014</a:t>
            </a:r>
            <a:r>
              <a:rPr kumimoji="1" lang="ja-JP" altLang="en-US" b="1" dirty="0" smtClean="0"/>
              <a:t>年</a:t>
            </a:r>
            <a:r>
              <a:rPr lang="ja-JP" altLang="en-US" b="1" dirty="0" smtClean="0"/>
              <a:t>秋</a:t>
            </a:r>
            <a:r>
              <a:rPr kumimoji="1" lang="ja-JP" altLang="en-US" b="1" dirty="0" smtClean="0"/>
              <a:t>期</a:t>
            </a:r>
            <a:r>
              <a:rPr lang="ja-JP" altLang="en-US" b="1" dirty="0"/>
              <a:t>講演</a:t>
            </a:r>
            <a:r>
              <a:rPr kumimoji="1" lang="ja-JP" altLang="en-US" b="1" dirty="0" smtClean="0"/>
              <a:t>大会 </a:t>
            </a:r>
            <a:r>
              <a:rPr kumimoji="1" lang="en-US" altLang="ja-JP" b="1" dirty="0" smtClean="0"/>
              <a:t> </a:t>
            </a:r>
            <a:r>
              <a:rPr kumimoji="1" lang="ja-JP" altLang="en-US" b="1" dirty="0" smtClean="0"/>
              <a:t>熱電材料</a:t>
            </a:r>
            <a:endParaRPr kumimoji="1" lang="ja-JP" altLang="en-US" b="1" dirty="0"/>
          </a:p>
        </p:txBody>
      </p:sp>
    </p:spTree>
    <p:extLst>
      <p:ext uri="{BB962C8B-B14F-4D97-AF65-F5344CB8AC3E}">
        <p14:creationId xmlns:p14="http://schemas.microsoft.com/office/powerpoint/2010/main" val="19047927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10</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txBox="1">
            <a:spLocks/>
          </p:cNvSpPr>
          <p:nvPr/>
        </p:nvSpPr>
        <p:spPr>
          <a:xfrm>
            <a:off x="507179" y="-993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mtClean="0"/>
              <a:t> figure of merit</a:t>
            </a:r>
            <a:r>
              <a:rPr lang="ja-JP" altLang="en-US" smtClean="0"/>
              <a:t>　</a:t>
            </a:r>
            <a:r>
              <a:rPr lang="en-US" altLang="ja-JP" i="1" smtClean="0"/>
              <a:t>ZT</a:t>
            </a:r>
            <a:endParaRPr lang="el-GR" altLang="ja-JP" i="1" dirty="0"/>
          </a:p>
        </p:txBody>
      </p:sp>
      <p:grpSp>
        <p:nvGrpSpPr>
          <p:cNvPr id="7" name="グループ化 6"/>
          <p:cNvGrpSpPr/>
          <p:nvPr/>
        </p:nvGrpSpPr>
        <p:grpSpPr>
          <a:xfrm>
            <a:off x="1475656" y="836712"/>
            <a:ext cx="5788521" cy="5508634"/>
            <a:chOff x="1979712" y="1645329"/>
            <a:chExt cx="4924425" cy="4772025"/>
          </a:xfrm>
        </p:grpSpPr>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645329"/>
              <a:ext cx="492442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956" y="2059932"/>
              <a:ext cx="2201847" cy="197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138819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lstStyle/>
          <a:p>
            <a:r>
              <a:rPr lang="en-US" altLang="ja-JP" dirty="0" smtClean="0"/>
              <a:t>summary</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11</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03548" y="1268760"/>
            <a:ext cx="8136904" cy="4832092"/>
          </a:xfrm>
          <a:prstGeom prst="rect">
            <a:avLst/>
          </a:prstGeom>
          <a:noFill/>
        </p:spPr>
        <p:txBody>
          <a:bodyPr wrap="square" rtlCol="0">
            <a:spAutoFit/>
          </a:bodyPr>
          <a:lstStyle/>
          <a:p>
            <a:pPr marL="571500" indent="-571500">
              <a:buFont typeface="Wingdings" panose="05000000000000000000" pitchFamily="2" charset="2"/>
              <a:buChar char="ü"/>
            </a:pPr>
            <a:r>
              <a:rPr lang="en-US" altLang="ja-JP" sz="2800" dirty="0" smtClean="0"/>
              <a:t>Pr</a:t>
            </a:r>
            <a:r>
              <a:rPr lang="en-US" altLang="ja-JP" sz="2800" baseline="-25000" dirty="0" smtClean="0"/>
              <a:t>1-x</a:t>
            </a:r>
            <a:r>
              <a:rPr lang="en-US" altLang="ja-JP" sz="2800" dirty="0" smtClean="0"/>
              <a:t>Sr</a:t>
            </a:r>
            <a:r>
              <a:rPr lang="en-US" altLang="ja-JP" sz="2800" baseline="-25000" dirty="0" smtClean="0"/>
              <a:t>x</a:t>
            </a:r>
            <a:r>
              <a:rPr lang="en-US" altLang="ja-JP" sz="2800" dirty="0" smtClean="0"/>
              <a:t>MnO</a:t>
            </a:r>
            <a:r>
              <a:rPr lang="en-US" altLang="ja-JP" sz="2800" baseline="-25000" dirty="0" smtClean="0"/>
              <a:t>3</a:t>
            </a:r>
            <a:r>
              <a:rPr lang="ja-JP" altLang="en-US" sz="2800" dirty="0" smtClean="0"/>
              <a:t>は、高温でスモールポーラロンのホッピング伝導を示す。</a:t>
            </a:r>
            <a:endParaRPr lang="en-US" altLang="ja-JP" sz="2800" dirty="0" smtClean="0"/>
          </a:p>
          <a:p>
            <a:endParaRPr lang="en-US" altLang="ja-JP" sz="2800" dirty="0" smtClean="0"/>
          </a:p>
          <a:p>
            <a:pPr marL="571500" indent="-571500">
              <a:buFont typeface="Wingdings" panose="05000000000000000000" pitchFamily="2" charset="2"/>
              <a:buChar char="ü"/>
            </a:pPr>
            <a:r>
              <a:rPr lang="ja-JP" altLang="en-US" sz="2800" dirty="0" smtClean="0"/>
              <a:t>特に、</a:t>
            </a:r>
            <a:r>
              <a:rPr lang="en-US" altLang="ja-JP" sz="2800" dirty="0" smtClean="0"/>
              <a:t>x</a:t>
            </a:r>
            <a:r>
              <a:rPr lang="ja-JP" altLang="en-US" sz="2800" dirty="0" smtClean="0"/>
              <a:t>≧</a:t>
            </a:r>
            <a:r>
              <a:rPr lang="en-US" altLang="ja-JP" sz="2800" dirty="0" smtClean="0"/>
              <a:t>0.4</a:t>
            </a:r>
            <a:r>
              <a:rPr lang="ja-JP" altLang="en-US" sz="2800" dirty="0" smtClean="0"/>
              <a:t>で、ヤーンテーラー効果が支配的になることが示唆される。</a:t>
            </a:r>
            <a:endParaRPr lang="en-US" altLang="ja-JP" sz="2800" dirty="0"/>
          </a:p>
          <a:p>
            <a:endParaRPr lang="en-US" altLang="ja-JP" sz="2800" dirty="0" smtClean="0"/>
          </a:p>
          <a:p>
            <a:pPr marL="571500" indent="-571500">
              <a:buFont typeface="Wingdings" panose="05000000000000000000" pitchFamily="2" charset="2"/>
              <a:buChar char="ü"/>
            </a:pPr>
            <a:r>
              <a:rPr lang="en-US" altLang="ja-JP" sz="2800" dirty="0" smtClean="0"/>
              <a:t>x=</a:t>
            </a:r>
            <a:r>
              <a:rPr lang="en-US" altLang="ja-JP" sz="2800" dirty="0" smtClean="0"/>
              <a:t>0.7</a:t>
            </a:r>
            <a:r>
              <a:rPr lang="ja-JP" altLang="en-US" sz="2800" dirty="0" smtClean="0"/>
              <a:t>で</a:t>
            </a:r>
            <a:r>
              <a:rPr lang="ja-JP" altLang="en-US" sz="2800" dirty="0" smtClean="0"/>
              <a:t>は</a:t>
            </a:r>
            <a:r>
              <a:rPr lang="ja-JP" altLang="en-US" sz="2800" dirty="0" smtClean="0"/>
              <a:t>、</a:t>
            </a:r>
            <a:r>
              <a:rPr lang="en-US" altLang="ja-JP" sz="2800" dirty="0" smtClean="0"/>
              <a:t>1000K</a:t>
            </a:r>
            <a:r>
              <a:rPr lang="ja-JP" altLang="en-US" sz="2800" dirty="0" smtClean="0"/>
              <a:t>で</a:t>
            </a:r>
            <a:r>
              <a:rPr lang="en-US" altLang="ja-JP" sz="2800" dirty="0" smtClean="0"/>
              <a:t>ZT</a:t>
            </a:r>
            <a:r>
              <a:rPr lang="en-US" altLang="ja-JP" sz="2800" dirty="0" smtClean="0"/>
              <a:t>=0.08</a:t>
            </a:r>
            <a:r>
              <a:rPr lang="ja-JP" altLang="en-US" sz="2800" dirty="0" smtClean="0"/>
              <a:t>の</a:t>
            </a:r>
            <a:r>
              <a:rPr lang="en-US" altLang="ja-JP" sz="2800" dirty="0" smtClean="0"/>
              <a:t>n</a:t>
            </a:r>
            <a:r>
              <a:rPr lang="ja-JP" altLang="en-US" sz="2800" dirty="0" smtClean="0"/>
              <a:t>型熱電性能の増加傾向を示す。</a:t>
            </a:r>
            <a:endParaRPr lang="en-US" altLang="ja-JP" sz="2800" dirty="0" smtClean="0"/>
          </a:p>
          <a:p>
            <a:endParaRPr lang="en-US" altLang="ja-JP" sz="2800" dirty="0" smtClean="0"/>
          </a:p>
          <a:p>
            <a:pPr marL="571500" indent="-571500">
              <a:buFont typeface="Wingdings" panose="05000000000000000000" pitchFamily="2" charset="2"/>
              <a:buChar char="ü"/>
            </a:pPr>
            <a:r>
              <a:rPr lang="en-US" altLang="ja-JP" sz="2800" dirty="0" smtClean="0"/>
              <a:t>x=</a:t>
            </a:r>
            <a:r>
              <a:rPr lang="en-US" altLang="ja-JP" sz="2800" dirty="0" smtClean="0"/>
              <a:t>0.1</a:t>
            </a:r>
            <a:r>
              <a:rPr lang="ja-JP" altLang="en-US" sz="2800" dirty="0" smtClean="0"/>
              <a:t>で</a:t>
            </a:r>
            <a:r>
              <a:rPr lang="ja-JP" altLang="en-US" sz="2800" dirty="0" smtClean="0"/>
              <a:t>は</a:t>
            </a:r>
            <a:r>
              <a:rPr lang="ja-JP" altLang="en-US" sz="2800" dirty="0" smtClean="0"/>
              <a:t>、</a:t>
            </a:r>
            <a:r>
              <a:rPr lang="en-US" altLang="ja-JP" sz="2800" dirty="0" smtClean="0"/>
              <a:t>500K</a:t>
            </a:r>
            <a:r>
              <a:rPr lang="ja-JP" altLang="en-US" sz="2800" dirty="0" smtClean="0"/>
              <a:t>で</a:t>
            </a:r>
            <a:r>
              <a:rPr lang="en-US" altLang="ja-JP" sz="2800" dirty="0" smtClean="0"/>
              <a:t>ZT=0.0035</a:t>
            </a:r>
            <a:r>
              <a:rPr lang="ja-JP" altLang="en-US" sz="2800" dirty="0" smtClean="0"/>
              <a:t>の</a:t>
            </a:r>
            <a:r>
              <a:rPr lang="en-US" altLang="ja-JP" sz="2800" dirty="0" smtClean="0"/>
              <a:t>p</a:t>
            </a:r>
            <a:r>
              <a:rPr lang="ja-JP" altLang="en-US" sz="2800" dirty="0" smtClean="0"/>
              <a:t>型熱電性能の極大値を示す。</a:t>
            </a:r>
            <a:endParaRPr lang="en-US" altLang="ja-JP" sz="2800" dirty="0" smtClean="0"/>
          </a:p>
        </p:txBody>
      </p:sp>
    </p:spTree>
    <p:extLst>
      <p:ext uri="{BB962C8B-B14F-4D97-AF65-F5344CB8AC3E}">
        <p14:creationId xmlns:p14="http://schemas.microsoft.com/office/powerpoint/2010/main" val="21740079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12</a:t>
            </a:fld>
            <a:endParaRPr kumimoji="1" lang="ja-JP" altLang="en-US"/>
          </a:p>
        </p:txBody>
      </p:sp>
      <p:sp>
        <p:nvSpPr>
          <p:cNvPr id="9" name="タイトル 1"/>
          <p:cNvSpPr txBox="1">
            <a:spLocks/>
          </p:cNvSpPr>
          <p:nvPr/>
        </p:nvSpPr>
        <p:spPr>
          <a:xfrm>
            <a:off x="395032" y="2564904"/>
            <a:ext cx="8365820" cy="13681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000" b="1" dirty="0" smtClean="0"/>
              <a:t>Thank you for your kind attention.</a:t>
            </a:r>
            <a:endParaRPr lang="ja-JP" altLang="en-US" sz="4000" b="1" dirty="0"/>
          </a:p>
        </p:txBody>
      </p:sp>
    </p:spTree>
    <p:extLst>
      <p:ext uri="{BB962C8B-B14F-4D97-AF65-F5344CB8AC3E}">
        <p14:creationId xmlns:p14="http://schemas.microsoft.com/office/powerpoint/2010/main" val="4051168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13</a:t>
            </a:fld>
            <a:endParaRPr kumimoji="1" lang="ja-JP" altLang="en-US"/>
          </a:p>
        </p:txBody>
      </p:sp>
      <p:pic>
        <p:nvPicPr>
          <p:cNvPr id="6" name="図 5"/>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52416"/>
            <a:ext cx="4608512" cy="5904656"/>
          </a:xfrm>
          <a:prstGeom prst="rect">
            <a:avLst/>
          </a:prstGeom>
          <a:noFill/>
          <a:ln>
            <a:noFill/>
          </a:ln>
        </p:spPr>
      </p:pic>
    </p:spTree>
    <p:extLst>
      <p:ext uri="{BB962C8B-B14F-4D97-AF65-F5344CB8AC3E}">
        <p14:creationId xmlns:p14="http://schemas.microsoft.com/office/powerpoint/2010/main" val="8507038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14</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a:t>o</a:t>
            </a:r>
            <a:r>
              <a:rPr lang="en-US" altLang="ja-JP" dirty="0" smtClean="0"/>
              <a:t>xide thermoelectric </a:t>
            </a:r>
            <a:r>
              <a:rPr lang="en-US" altLang="ja-JP" dirty="0"/>
              <a:t>generation</a:t>
            </a:r>
            <a:endParaRPr kumimoji="1" lang="ja-JP" altLang="en-US" baseline="-25000" dirty="0"/>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548" y="3444507"/>
            <a:ext cx="3285966" cy="2464474"/>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1159" y="1230870"/>
            <a:ext cx="3672408" cy="1942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3283621"/>
            <a:ext cx="3673289" cy="3404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5028903" y="1412777"/>
            <a:ext cx="2022167" cy="4491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8191096" y="3098955"/>
            <a:ext cx="540433" cy="307777"/>
          </a:xfrm>
          <a:prstGeom prst="rect">
            <a:avLst/>
          </a:prstGeom>
          <a:noFill/>
        </p:spPr>
        <p:txBody>
          <a:bodyPr wrap="square" rtlCol="0">
            <a:spAutoFit/>
          </a:bodyPr>
          <a:lstStyle/>
          <a:p>
            <a:r>
              <a:rPr lang="en-US" altLang="ja-JP" sz="1400" dirty="0" smtClean="0"/>
              <a:t>0</a:t>
            </a:r>
            <a:r>
              <a:rPr lang="ja-JP" altLang="en-US" sz="1400" dirty="0"/>
              <a:t>℃</a:t>
            </a:r>
            <a:endParaRPr lang="en-US" altLang="ja-JP" sz="1400" dirty="0" smtClean="0"/>
          </a:p>
        </p:txBody>
      </p:sp>
      <p:sp>
        <p:nvSpPr>
          <p:cNvPr id="14" name="テキスト ボックス 13"/>
          <p:cNvSpPr txBox="1"/>
          <p:nvPr/>
        </p:nvSpPr>
        <p:spPr>
          <a:xfrm>
            <a:off x="8102153" y="959552"/>
            <a:ext cx="629376" cy="307777"/>
          </a:xfrm>
          <a:prstGeom prst="rect">
            <a:avLst/>
          </a:prstGeom>
          <a:noFill/>
        </p:spPr>
        <p:txBody>
          <a:bodyPr wrap="square" rtlCol="0">
            <a:spAutoFit/>
          </a:bodyPr>
          <a:lstStyle/>
          <a:p>
            <a:r>
              <a:rPr lang="en-US" altLang="ja-JP" sz="1400" dirty="0" smtClean="0"/>
              <a:t>50</a:t>
            </a:r>
            <a:r>
              <a:rPr lang="ja-JP" altLang="en-US" sz="1400" dirty="0"/>
              <a:t>℃</a:t>
            </a:r>
            <a:endParaRPr lang="en-US" altLang="ja-JP" sz="1400" dirty="0" smtClean="0"/>
          </a:p>
        </p:txBody>
      </p:sp>
      <p:pic>
        <p:nvPicPr>
          <p:cNvPr id="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9458" y="1048051"/>
            <a:ext cx="4101395" cy="1040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直線コネクタ 18"/>
          <p:cNvCxnSpPr/>
          <p:nvPr/>
        </p:nvCxnSpPr>
        <p:spPr>
          <a:xfrm>
            <a:off x="1259632" y="1213813"/>
            <a:ext cx="0" cy="874434"/>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259632" y="1378861"/>
            <a:ext cx="1872208" cy="0"/>
          </a:xfrm>
          <a:prstGeom prst="straightConnector1">
            <a:avLst/>
          </a:prstGeom>
          <a:ln w="15875">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782838" y="1029147"/>
            <a:ext cx="885615" cy="369332"/>
          </a:xfrm>
          <a:prstGeom prst="rect">
            <a:avLst/>
          </a:prstGeom>
          <a:noFill/>
        </p:spPr>
        <p:txBody>
          <a:bodyPr wrap="square" rtlCol="0">
            <a:spAutoFit/>
          </a:bodyPr>
          <a:lstStyle/>
          <a:p>
            <a:pPr algn="ctr"/>
            <a:r>
              <a:rPr kumimoji="1" lang="en-US" altLang="ja-JP" dirty="0" smtClean="0">
                <a:solidFill>
                  <a:srgbClr val="00B0F0"/>
                </a:solidFill>
              </a:rPr>
              <a:t>50mm</a:t>
            </a:r>
            <a:endParaRPr kumimoji="1" lang="ja-JP" altLang="en-US" dirty="0">
              <a:solidFill>
                <a:srgbClr val="00B0F0"/>
              </a:solidFill>
            </a:endParaRPr>
          </a:p>
        </p:txBody>
      </p:sp>
      <p:cxnSp>
        <p:nvCxnSpPr>
          <p:cNvPr id="24" name="直線矢印コネクタ 23"/>
          <p:cNvCxnSpPr/>
          <p:nvPr/>
        </p:nvCxnSpPr>
        <p:spPr>
          <a:xfrm>
            <a:off x="3563007" y="1861885"/>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2279809" y="1767879"/>
            <a:ext cx="0" cy="13310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3131840" y="1267329"/>
            <a:ext cx="0" cy="874434"/>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1304986" y="1717964"/>
            <a:ext cx="379190" cy="644334"/>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95536" y="2281665"/>
            <a:ext cx="1864619" cy="369332"/>
          </a:xfrm>
          <a:prstGeom prst="rect">
            <a:avLst/>
          </a:prstGeom>
          <a:noFill/>
        </p:spPr>
        <p:txBody>
          <a:bodyPr wrap="square" rtlCol="0">
            <a:spAutoFit/>
          </a:bodyPr>
          <a:lstStyle/>
          <a:p>
            <a:r>
              <a:rPr kumimoji="1" lang="en-US" altLang="ja-JP" dirty="0" smtClean="0">
                <a:solidFill>
                  <a:srgbClr val="00B0F0"/>
                </a:solidFill>
              </a:rPr>
              <a:t>Ca</a:t>
            </a:r>
            <a:r>
              <a:rPr kumimoji="1" lang="en-US" altLang="ja-JP" baseline="-25000" dirty="0" smtClean="0">
                <a:solidFill>
                  <a:srgbClr val="00B0F0"/>
                </a:solidFill>
              </a:rPr>
              <a:t>0.99</a:t>
            </a:r>
            <a:r>
              <a:rPr kumimoji="1" lang="en-US" altLang="ja-JP" dirty="0" smtClean="0">
                <a:solidFill>
                  <a:srgbClr val="00B0F0"/>
                </a:solidFill>
              </a:rPr>
              <a:t>Yb</a:t>
            </a:r>
            <a:r>
              <a:rPr kumimoji="1" lang="en-US" altLang="ja-JP" baseline="-25000" dirty="0" smtClean="0">
                <a:solidFill>
                  <a:srgbClr val="00B0F0"/>
                </a:solidFill>
              </a:rPr>
              <a:t>0.01</a:t>
            </a:r>
            <a:r>
              <a:rPr kumimoji="1" lang="en-US" altLang="ja-JP" dirty="0" smtClean="0">
                <a:solidFill>
                  <a:srgbClr val="00B0F0"/>
                </a:solidFill>
              </a:rPr>
              <a:t>MnO</a:t>
            </a:r>
            <a:r>
              <a:rPr kumimoji="1" lang="en-US" altLang="ja-JP" baseline="-25000" dirty="0" smtClean="0">
                <a:solidFill>
                  <a:srgbClr val="00B0F0"/>
                </a:solidFill>
              </a:rPr>
              <a:t>3</a:t>
            </a:r>
            <a:endParaRPr kumimoji="1" lang="ja-JP" altLang="en-US" baseline="-25000" dirty="0">
              <a:solidFill>
                <a:srgbClr val="00B0F0"/>
              </a:solidFill>
            </a:endParaRPr>
          </a:p>
        </p:txBody>
      </p:sp>
      <p:cxnSp>
        <p:nvCxnSpPr>
          <p:cNvPr id="31" name="直線矢印コネクタ 30"/>
          <p:cNvCxnSpPr/>
          <p:nvPr/>
        </p:nvCxnSpPr>
        <p:spPr>
          <a:xfrm flipH="1" flipV="1">
            <a:off x="2668453" y="1695979"/>
            <a:ext cx="319370" cy="583948"/>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358803" y="2294873"/>
            <a:ext cx="2769407" cy="369332"/>
          </a:xfrm>
          <a:prstGeom prst="rect">
            <a:avLst/>
          </a:prstGeom>
          <a:noFill/>
        </p:spPr>
        <p:txBody>
          <a:bodyPr wrap="square" rtlCol="0">
            <a:spAutoFit/>
          </a:bodyPr>
          <a:lstStyle/>
          <a:p>
            <a:r>
              <a:rPr kumimoji="1" lang="en-US" altLang="ja-JP" dirty="0" smtClean="0">
                <a:solidFill>
                  <a:srgbClr val="00B0F0"/>
                </a:solidFill>
              </a:rPr>
              <a:t>[(Ca</a:t>
            </a:r>
            <a:r>
              <a:rPr kumimoji="1" lang="en-US" altLang="ja-JP" baseline="-25000" dirty="0" smtClean="0">
                <a:solidFill>
                  <a:srgbClr val="00B0F0"/>
                </a:solidFill>
              </a:rPr>
              <a:t>0.9</a:t>
            </a:r>
            <a:r>
              <a:rPr kumimoji="1" lang="en-US" altLang="ja-JP" dirty="0" smtClean="0">
                <a:solidFill>
                  <a:srgbClr val="00B0F0"/>
                </a:solidFill>
              </a:rPr>
              <a:t>Y</a:t>
            </a:r>
            <a:r>
              <a:rPr kumimoji="1" lang="en-US" altLang="ja-JP" baseline="-25000" dirty="0" smtClean="0">
                <a:solidFill>
                  <a:srgbClr val="00B0F0"/>
                </a:solidFill>
              </a:rPr>
              <a:t>0.1</a:t>
            </a:r>
            <a:r>
              <a:rPr kumimoji="1" lang="en-US" altLang="ja-JP" dirty="0" smtClean="0">
                <a:solidFill>
                  <a:srgbClr val="00B0F0"/>
                </a:solidFill>
              </a:rPr>
              <a:t>)</a:t>
            </a:r>
            <a:r>
              <a:rPr kumimoji="1" lang="en-US" altLang="ja-JP" baseline="-25000" dirty="0" smtClean="0">
                <a:solidFill>
                  <a:srgbClr val="00B0F0"/>
                </a:solidFill>
              </a:rPr>
              <a:t>2</a:t>
            </a:r>
            <a:r>
              <a:rPr kumimoji="1" lang="en-US" altLang="ja-JP" dirty="0" smtClean="0">
                <a:solidFill>
                  <a:srgbClr val="00B0F0"/>
                </a:solidFill>
              </a:rPr>
              <a:t>CoO</a:t>
            </a:r>
            <a:r>
              <a:rPr kumimoji="1" lang="en-US" altLang="ja-JP" baseline="-25000" dirty="0" smtClean="0">
                <a:solidFill>
                  <a:srgbClr val="00B0F0"/>
                </a:solidFill>
              </a:rPr>
              <a:t>3</a:t>
            </a:r>
            <a:r>
              <a:rPr kumimoji="1" lang="en-US" altLang="ja-JP" dirty="0" smtClean="0">
                <a:solidFill>
                  <a:srgbClr val="00B0F0"/>
                </a:solidFill>
              </a:rPr>
              <a:t>]</a:t>
            </a:r>
            <a:r>
              <a:rPr kumimoji="1" lang="en-US" altLang="ja-JP" baseline="-25000" dirty="0" smtClean="0">
                <a:solidFill>
                  <a:srgbClr val="00B0F0"/>
                </a:solidFill>
              </a:rPr>
              <a:t>0.62</a:t>
            </a:r>
            <a:r>
              <a:rPr lang="en-US" altLang="ja-JP" dirty="0" smtClean="0">
                <a:solidFill>
                  <a:srgbClr val="00B0F0"/>
                </a:solidFill>
              </a:rPr>
              <a:t>Co</a:t>
            </a:r>
            <a:r>
              <a:rPr kumimoji="1" lang="en-US" altLang="ja-JP" dirty="0" smtClean="0">
                <a:solidFill>
                  <a:srgbClr val="00B0F0"/>
                </a:solidFill>
              </a:rPr>
              <a:t>O</a:t>
            </a:r>
            <a:r>
              <a:rPr lang="en-US" altLang="ja-JP" baseline="-25000" dirty="0" smtClean="0">
                <a:solidFill>
                  <a:srgbClr val="00B0F0"/>
                </a:solidFill>
              </a:rPr>
              <a:t>2</a:t>
            </a:r>
            <a:endParaRPr kumimoji="1" lang="ja-JP" altLang="en-US" baseline="-25000" dirty="0">
              <a:solidFill>
                <a:srgbClr val="00B0F0"/>
              </a:solidFill>
            </a:endParaRPr>
          </a:p>
        </p:txBody>
      </p:sp>
      <p:cxnSp>
        <p:nvCxnSpPr>
          <p:cNvPr id="35" name="直線矢印コネクタ 34"/>
          <p:cNvCxnSpPr/>
          <p:nvPr/>
        </p:nvCxnSpPr>
        <p:spPr>
          <a:xfrm>
            <a:off x="683568" y="3645024"/>
            <a:ext cx="0" cy="1031720"/>
          </a:xfrm>
          <a:prstGeom prst="straightConnector1">
            <a:avLst/>
          </a:prstGeom>
          <a:ln w="15875">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58556" y="3976218"/>
            <a:ext cx="885615" cy="369332"/>
          </a:xfrm>
          <a:prstGeom prst="rect">
            <a:avLst/>
          </a:prstGeom>
          <a:noFill/>
        </p:spPr>
        <p:txBody>
          <a:bodyPr wrap="square" rtlCol="0">
            <a:spAutoFit/>
          </a:bodyPr>
          <a:lstStyle/>
          <a:p>
            <a:pPr algn="ctr"/>
            <a:r>
              <a:rPr lang="en-US" altLang="ja-JP" dirty="0" smtClean="0">
                <a:solidFill>
                  <a:srgbClr val="00B0F0"/>
                </a:solidFill>
              </a:rPr>
              <a:t>50</a:t>
            </a:r>
            <a:r>
              <a:rPr lang="en-US" altLang="ja-JP" dirty="0">
                <a:solidFill>
                  <a:srgbClr val="00B0F0"/>
                </a:solidFill>
              </a:rPr>
              <a:t>μ</a:t>
            </a:r>
            <a:r>
              <a:rPr kumimoji="1" lang="en-US" altLang="ja-JP" dirty="0" smtClean="0">
                <a:solidFill>
                  <a:srgbClr val="00B0F0"/>
                </a:solidFill>
              </a:rPr>
              <a:t>m</a:t>
            </a:r>
            <a:endParaRPr kumimoji="1" lang="ja-JP" altLang="en-US" dirty="0">
              <a:solidFill>
                <a:srgbClr val="00B0F0"/>
              </a:solidFill>
            </a:endParaRPr>
          </a:p>
        </p:txBody>
      </p:sp>
      <p:sp>
        <p:nvSpPr>
          <p:cNvPr id="40" name="テキスト ボックス 39"/>
          <p:cNvSpPr txBox="1"/>
          <p:nvPr/>
        </p:nvSpPr>
        <p:spPr>
          <a:xfrm>
            <a:off x="1837001" y="3940057"/>
            <a:ext cx="1438855" cy="369332"/>
          </a:xfrm>
          <a:prstGeom prst="rect">
            <a:avLst/>
          </a:prstGeom>
          <a:noFill/>
        </p:spPr>
        <p:txBody>
          <a:bodyPr wrap="square" rtlCol="0">
            <a:spAutoFit/>
          </a:bodyPr>
          <a:lstStyle/>
          <a:p>
            <a:pPr algn="ctr"/>
            <a:r>
              <a:rPr lang="en-US" altLang="ja-JP" dirty="0">
                <a:solidFill>
                  <a:srgbClr val="00B0F0"/>
                </a:solidFill>
              </a:rPr>
              <a:t>s</a:t>
            </a:r>
            <a:r>
              <a:rPr lang="en-US" altLang="ja-JP" dirty="0" smtClean="0">
                <a:solidFill>
                  <a:srgbClr val="00B0F0"/>
                </a:solidFill>
              </a:rPr>
              <a:t>ilver  sheet</a:t>
            </a:r>
            <a:endParaRPr kumimoji="1" lang="ja-JP" altLang="en-US" dirty="0">
              <a:solidFill>
                <a:srgbClr val="00B0F0"/>
              </a:solidFill>
            </a:endParaRPr>
          </a:p>
        </p:txBody>
      </p:sp>
      <p:sp>
        <p:nvSpPr>
          <p:cNvPr id="41" name="テキスト ボックス 40"/>
          <p:cNvSpPr txBox="1"/>
          <p:nvPr/>
        </p:nvSpPr>
        <p:spPr>
          <a:xfrm>
            <a:off x="1845141" y="4391752"/>
            <a:ext cx="1438855" cy="369332"/>
          </a:xfrm>
          <a:prstGeom prst="rect">
            <a:avLst/>
          </a:prstGeom>
          <a:noFill/>
        </p:spPr>
        <p:txBody>
          <a:bodyPr wrap="square" rtlCol="0">
            <a:spAutoFit/>
          </a:bodyPr>
          <a:lstStyle/>
          <a:p>
            <a:pPr algn="ctr"/>
            <a:r>
              <a:rPr lang="en-US" altLang="ja-JP" dirty="0">
                <a:solidFill>
                  <a:srgbClr val="00B0F0"/>
                </a:solidFill>
              </a:rPr>
              <a:t>s</a:t>
            </a:r>
            <a:r>
              <a:rPr lang="en-US" altLang="ja-JP" dirty="0" smtClean="0">
                <a:solidFill>
                  <a:srgbClr val="00B0F0"/>
                </a:solidFill>
              </a:rPr>
              <a:t>ilver  paste</a:t>
            </a:r>
            <a:endParaRPr kumimoji="1" lang="ja-JP" altLang="en-US" dirty="0">
              <a:solidFill>
                <a:srgbClr val="00B0F0"/>
              </a:solidFill>
            </a:endParaRPr>
          </a:p>
        </p:txBody>
      </p:sp>
      <p:sp>
        <p:nvSpPr>
          <p:cNvPr id="42" name="テキスト ボックス 41"/>
          <p:cNvSpPr txBox="1"/>
          <p:nvPr/>
        </p:nvSpPr>
        <p:spPr>
          <a:xfrm>
            <a:off x="572985" y="3173361"/>
            <a:ext cx="1903546" cy="369332"/>
          </a:xfrm>
          <a:prstGeom prst="rect">
            <a:avLst/>
          </a:prstGeom>
          <a:noFill/>
        </p:spPr>
        <p:txBody>
          <a:bodyPr wrap="square" rtlCol="0">
            <a:spAutoFit/>
          </a:bodyPr>
          <a:lstStyle/>
          <a:p>
            <a:pPr algn="ctr"/>
            <a:r>
              <a:rPr lang="en-US" altLang="ja-JP" dirty="0" smtClean="0">
                <a:solidFill>
                  <a:srgbClr val="00B0F0"/>
                </a:solidFill>
              </a:rPr>
              <a:t>alumina  plate</a:t>
            </a:r>
            <a:endParaRPr kumimoji="1" lang="ja-JP" altLang="en-US" dirty="0">
              <a:solidFill>
                <a:srgbClr val="00B0F0"/>
              </a:solidFill>
            </a:endParaRPr>
          </a:p>
        </p:txBody>
      </p:sp>
      <p:sp>
        <p:nvSpPr>
          <p:cNvPr id="43" name="正方形/長方形 42"/>
          <p:cNvSpPr/>
          <p:nvPr/>
        </p:nvSpPr>
        <p:spPr>
          <a:xfrm>
            <a:off x="7287234" y="1192905"/>
            <a:ext cx="809709" cy="369332"/>
          </a:xfrm>
          <a:prstGeom prst="rect">
            <a:avLst/>
          </a:prstGeom>
        </p:spPr>
        <p:txBody>
          <a:bodyPr wrap="none">
            <a:spAutoFit/>
          </a:bodyPr>
          <a:lstStyle/>
          <a:p>
            <a:r>
              <a:rPr lang="en-US" altLang="ja-JP" b="1" dirty="0" smtClean="0">
                <a:solidFill>
                  <a:schemeClr val="bg1"/>
                </a:solidFill>
              </a:rPr>
              <a:t>heater</a:t>
            </a:r>
            <a:endParaRPr lang="ja-JP" altLang="en-US" b="1" dirty="0">
              <a:solidFill>
                <a:schemeClr val="bg1"/>
              </a:solidFill>
            </a:endParaRPr>
          </a:p>
        </p:txBody>
      </p:sp>
      <p:sp>
        <p:nvSpPr>
          <p:cNvPr id="44" name="正方形/長方形 43"/>
          <p:cNvSpPr/>
          <p:nvPr/>
        </p:nvSpPr>
        <p:spPr>
          <a:xfrm>
            <a:off x="4966255" y="2141763"/>
            <a:ext cx="2292574" cy="369332"/>
          </a:xfrm>
          <a:prstGeom prst="rect">
            <a:avLst/>
          </a:prstGeom>
        </p:spPr>
        <p:txBody>
          <a:bodyPr wrap="square">
            <a:spAutoFit/>
          </a:bodyPr>
          <a:lstStyle/>
          <a:p>
            <a:r>
              <a:rPr lang="en-US" altLang="ja-JP" b="1" dirty="0">
                <a:solidFill>
                  <a:schemeClr val="bg1"/>
                </a:solidFill>
              </a:rPr>
              <a:t>w</a:t>
            </a:r>
            <a:r>
              <a:rPr lang="en-US" altLang="ja-JP" b="1" dirty="0" smtClean="0">
                <a:solidFill>
                  <a:schemeClr val="bg1"/>
                </a:solidFill>
              </a:rPr>
              <a:t>ater cooled </a:t>
            </a:r>
            <a:r>
              <a:rPr lang="en-US" altLang="ja-JP" b="1" dirty="0" err="1" smtClean="0">
                <a:solidFill>
                  <a:schemeClr val="bg1"/>
                </a:solidFill>
              </a:rPr>
              <a:t>heatsink</a:t>
            </a:r>
            <a:endParaRPr lang="ja-JP" altLang="en-US" b="1" dirty="0">
              <a:solidFill>
                <a:schemeClr val="bg1"/>
              </a:solidFill>
            </a:endParaRPr>
          </a:p>
        </p:txBody>
      </p:sp>
      <p:cxnSp>
        <p:nvCxnSpPr>
          <p:cNvPr id="46" name="直線矢印コネクタ 45"/>
          <p:cNvCxnSpPr/>
          <p:nvPr/>
        </p:nvCxnSpPr>
        <p:spPr>
          <a:xfrm>
            <a:off x="6767363" y="2088247"/>
            <a:ext cx="756965"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7423372" y="1903581"/>
            <a:ext cx="767724" cy="369332"/>
          </a:xfrm>
          <a:prstGeom prst="rect">
            <a:avLst/>
          </a:prstGeom>
          <a:noFill/>
        </p:spPr>
        <p:txBody>
          <a:bodyPr wrap="square" rtlCol="0">
            <a:spAutoFit/>
          </a:bodyPr>
          <a:lstStyle/>
          <a:p>
            <a:pPr algn="ctr"/>
            <a:r>
              <a:rPr lang="en-US" altLang="ja-JP" dirty="0" smtClean="0">
                <a:solidFill>
                  <a:schemeClr val="bg1"/>
                </a:solidFill>
              </a:rPr>
              <a:t>297K</a:t>
            </a:r>
            <a:endParaRPr kumimoji="1" lang="ja-JP" altLang="en-US" dirty="0">
              <a:solidFill>
                <a:schemeClr val="bg1"/>
              </a:solidFill>
            </a:endParaRPr>
          </a:p>
        </p:txBody>
      </p:sp>
      <p:cxnSp>
        <p:nvCxnSpPr>
          <p:cNvPr id="48" name="直線矢印コネクタ 47"/>
          <p:cNvCxnSpPr/>
          <p:nvPr/>
        </p:nvCxnSpPr>
        <p:spPr>
          <a:xfrm flipH="1" flipV="1">
            <a:off x="7069588" y="1398479"/>
            <a:ext cx="378482" cy="29176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7334429" y="1505580"/>
            <a:ext cx="767724" cy="369332"/>
          </a:xfrm>
          <a:prstGeom prst="rect">
            <a:avLst/>
          </a:prstGeom>
          <a:noFill/>
        </p:spPr>
        <p:txBody>
          <a:bodyPr wrap="square" rtlCol="0">
            <a:spAutoFit/>
          </a:bodyPr>
          <a:lstStyle/>
          <a:p>
            <a:pPr algn="ctr"/>
            <a:r>
              <a:rPr lang="en-US" altLang="ja-JP" dirty="0" smtClean="0">
                <a:solidFill>
                  <a:schemeClr val="bg1"/>
                </a:solidFill>
              </a:rPr>
              <a:t>640K</a:t>
            </a:r>
            <a:endParaRPr kumimoji="1" lang="ja-JP" altLang="en-US" dirty="0">
              <a:solidFill>
                <a:schemeClr val="bg1"/>
              </a:solidFill>
            </a:endParaRPr>
          </a:p>
        </p:txBody>
      </p:sp>
      <p:sp>
        <p:nvSpPr>
          <p:cNvPr id="53" name="テキスト ボックス 52"/>
          <p:cNvSpPr txBox="1"/>
          <p:nvPr/>
        </p:nvSpPr>
        <p:spPr>
          <a:xfrm>
            <a:off x="6654210" y="2729623"/>
            <a:ext cx="1572483" cy="369332"/>
          </a:xfrm>
          <a:prstGeom prst="rect">
            <a:avLst/>
          </a:prstGeom>
          <a:noFill/>
        </p:spPr>
        <p:txBody>
          <a:bodyPr wrap="square" rtlCol="0">
            <a:spAutoFit/>
          </a:bodyPr>
          <a:lstStyle/>
          <a:p>
            <a:pPr algn="ctr"/>
            <a:r>
              <a:rPr lang="ja-JP" altLang="en-US" b="1" dirty="0" smtClean="0">
                <a:solidFill>
                  <a:schemeClr val="bg1"/>
                </a:solidFill>
              </a:rPr>
              <a:t>⊿</a:t>
            </a:r>
            <a:r>
              <a:rPr lang="en-US" altLang="ja-JP" b="1" dirty="0" smtClean="0">
                <a:solidFill>
                  <a:schemeClr val="bg1"/>
                </a:solidFill>
              </a:rPr>
              <a:t>T = 343K</a:t>
            </a:r>
            <a:endParaRPr kumimoji="1" lang="ja-JP" altLang="en-US" b="1" dirty="0">
              <a:solidFill>
                <a:schemeClr val="bg1"/>
              </a:solidFill>
            </a:endParaRPr>
          </a:p>
        </p:txBody>
      </p:sp>
      <p:sp>
        <p:nvSpPr>
          <p:cNvPr id="54" name="テキスト ボックス 53"/>
          <p:cNvSpPr txBox="1"/>
          <p:nvPr/>
        </p:nvSpPr>
        <p:spPr>
          <a:xfrm>
            <a:off x="4543944" y="2411532"/>
            <a:ext cx="3137196" cy="369332"/>
          </a:xfrm>
          <a:prstGeom prst="rect">
            <a:avLst/>
          </a:prstGeom>
          <a:noFill/>
        </p:spPr>
        <p:txBody>
          <a:bodyPr wrap="square" rtlCol="0">
            <a:spAutoFit/>
          </a:bodyPr>
          <a:lstStyle/>
          <a:p>
            <a:pPr algn="ctr"/>
            <a:r>
              <a:rPr lang="en-US" altLang="ja-JP" dirty="0" smtClean="0">
                <a:solidFill>
                  <a:schemeClr val="bg1"/>
                </a:solidFill>
              </a:rPr>
              <a:t>R=2.54Ω, |S|=3.98mV/K</a:t>
            </a:r>
            <a:endParaRPr kumimoji="1" lang="ja-JP" altLang="en-US" dirty="0">
              <a:solidFill>
                <a:schemeClr val="bg1"/>
              </a:solidFill>
            </a:endParaRPr>
          </a:p>
        </p:txBody>
      </p:sp>
      <p:sp>
        <p:nvSpPr>
          <p:cNvPr id="55" name="テキスト ボックス 54"/>
          <p:cNvSpPr txBox="1"/>
          <p:nvPr/>
        </p:nvSpPr>
        <p:spPr>
          <a:xfrm>
            <a:off x="4488351" y="3518786"/>
            <a:ext cx="885615" cy="369332"/>
          </a:xfrm>
          <a:prstGeom prst="rect">
            <a:avLst/>
          </a:prstGeom>
          <a:noFill/>
        </p:spPr>
        <p:txBody>
          <a:bodyPr wrap="square" rtlCol="0">
            <a:spAutoFit/>
          </a:bodyPr>
          <a:lstStyle/>
          <a:p>
            <a:pPr algn="ctr"/>
            <a:r>
              <a:rPr lang="en-US" altLang="ja-JP" dirty="0" smtClean="0">
                <a:solidFill>
                  <a:srgbClr val="FF0000"/>
                </a:solidFill>
              </a:rPr>
              <a:t>1.4V</a:t>
            </a:r>
            <a:endParaRPr kumimoji="1" lang="ja-JP" altLang="en-US" dirty="0">
              <a:solidFill>
                <a:srgbClr val="FF0000"/>
              </a:solidFill>
            </a:endParaRPr>
          </a:p>
        </p:txBody>
      </p:sp>
      <p:cxnSp>
        <p:nvCxnSpPr>
          <p:cNvPr id="56" name="直線矢印コネクタ 55"/>
          <p:cNvCxnSpPr/>
          <p:nvPr/>
        </p:nvCxnSpPr>
        <p:spPr>
          <a:xfrm flipV="1">
            <a:off x="7524328" y="6306536"/>
            <a:ext cx="0" cy="2994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7124869" y="6511195"/>
            <a:ext cx="885615" cy="369332"/>
          </a:xfrm>
          <a:prstGeom prst="rect">
            <a:avLst/>
          </a:prstGeom>
          <a:noFill/>
        </p:spPr>
        <p:txBody>
          <a:bodyPr wrap="square" rtlCol="0">
            <a:spAutoFit/>
          </a:bodyPr>
          <a:lstStyle/>
          <a:p>
            <a:pPr algn="ctr"/>
            <a:r>
              <a:rPr lang="en-US" altLang="ja-JP" dirty="0" smtClean="0"/>
              <a:t>0.54</a:t>
            </a:r>
            <a:r>
              <a:rPr lang="en-US" altLang="ja-JP" dirty="0"/>
              <a:t>A</a:t>
            </a:r>
            <a:endParaRPr kumimoji="1" lang="ja-JP" altLang="en-US" dirty="0"/>
          </a:p>
        </p:txBody>
      </p:sp>
      <p:cxnSp>
        <p:nvCxnSpPr>
          <p:cNvPr id="63" name="直線矢印コネクタ 62"/>
          <p:cNvCxnSpPr/>
          <p:nvPr/>
        </p:nvCxnSpPr>
        <p:spPr>
          <a:xfrm>
            <a:off x="6574753" y="3645024"/>
            <a:ext cx="13681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7186609" y="3703452"/>
            <a:ext cx="885615" cy="369332"/>
          </a:xfrm>
          <a:prstGeom prst="rect">
            <a:avLst/>
          </a:prstGeom>
          <a:noFill/>
        </p:spPr>
        <p:txBody>
          <a:bodyPr wrap="square" rtlCol="0">
            <a:spAutoFit/>
          </a:bodyPr>
          <a:lstStyle/>
          <a:p>
            <a:pPr algn="ctr"/>
            <a:r>
              <a:rPr lang="en-US" altLang="ja-JP" dirty="0" smtClean="0">
                <a:solidFill>
                  <a:srgbClr val="FF0000"/>
                </a:solidFill>
              </a:rPr>
              <a:t>0.2W</a:t>
            </a:r>
            <a:endParaRPr kumimoji="1" lang="ja-JP" altLang="en-US" dirty="0">
              <a:solidFill>
                <a:srgbClr val="FF0000"/>
              </a:solidFill>
            </a:endParaRPr>
          </a:p>
        </p:txBody>
      </p:sp>
      <p:sp>
        <p:nvSpPr>
          <p:cNvPr id="65" name="テキスト ボックス 64"/>
          <p:cNvSpPr txBox="1"/>
          <p:nvPr/>
        </p:nvSpPr>
        <p:spPr>
          <a:xfrm>
            <a:off x="4805582" y="2780864"/>
            <a:ext cx="1977296" cy="369332"/>
          </a:xfrm>
          <a:prstGeom prst="rect">
            <a:avLst/>
          </a:prstGeom>
          <a:noFill/>
        </p:spPr>
        <p:txBody>
          <a:bodyPr wrap="square" rtlCol="0">
            <a:spAutoFit/>
          </a:bodyPr>
          <a:lstStyle/>
          <a:p>
            <a:pPr algn="ctr"/>
            <a:r>
              <a:rPr lang="en-US" altLang="ja-JP" dirty="0" smtClean="0">
                <a:solidFill>
                  <a:schemeClr val="bg1"/>
                </a:solidFill>
              </a:rPr>
              <a:t>Z&lt;T&gt; = 0.25</a:t>
            </a:r>
            <a:endParaRPr kumimoji="1" lang="ja-JP" altLang="en-US" dirty="0">
              <a:solidFill>
                <a:schemeClr val="bg1"/>
              </a:solidFill>
            </a:endParaRPr>
          </a:p>
        </p:txBody>
      </p:sp>
      <p:sp>
        <p:nvSpPr>
          <p:cNvPr id="66" name="テキスト ボックス 65"/>
          <p:cNvSpPr txBox="1"/>
          <p:nvPr/>
        </p:nvSpPr>
        <p:spPr>
          <a:xfrm>
            <a:off x="5209313" y="5588378"/>
            <a:ext cx="1977296" cy="369332"/>
          </a:xfrm>
          <a:prstGeom prst="rect">
            <a:avLst/>
          </a:prstGeom>
          <a:noFill/>
        </p:spPr>
        <p:txBody>
          <a:bodyPr wrap="square" rtlCol="0">
            <a:spAutoFit/>
          </a:bodyPr>
          <a:lstStyle/>
          <a:p>
            <a:pPr algn="ctr"/>
            <a:r>
              <a:rPr lang="en-US" altLang="ja-JP" dirty="0" err="1" smtClean="0">
                <a:solidFill>
                  <a:srgbClr val="FF0000"/>
                </a:solidFill>
              </a:rPr>
              <a:t>η</a:t>
            </a:r>
            <a:r>
              <a:rPr lang="en-US" altLang="ja-JP" baseline="-25000" dirty="0" err="1" smtClean="0">
                <a:solidFill>
                  <a:srgbClr val="FF0000"/>
                </a:solidFill>
              </a:rPr>
              <a:t>max</a:t>
            </a:r>
            <a:r>
              <a:rPr lang="en-US" altLang="ja-JP" dirty="0" smtClean="0">
                <a:solidFill>
                  <a:srgbClr val="FF0000"/>
                </a:solidFill>
              </a:rPr>
              <a:t> = 4%</a:t>
            </a:r>
            <a:endParaRPr kumimoji="1" lang="ja-JP" altLang="en-US" dirty="0">
              <a:solidFill>
                <a:srgbClr val="FF0000"/>
              </a:solidFill>
            </a:endParaRPr>
          </a:p>
        </p:txBody>
      </p:sp>
      <p:sp>
        <p:nvSpPr>
          <p:cNvPr id="45" name="テキスト ボックス 44"/>
          <p:cNvSpPr txBox="1"/>
          <p:nvPr/>
        </p:nvSpPr>
        <p:spPr>
          <a:xfrm>
            <a:off x="486445" y="6135600"/>
            <a:ext cx="4092815" cy="307777"/>
          </a:xfrm>
          <a:prstGeom prst="rect">
            <a:avLst/>
          </a:prstGeom>
          <a:noFill/>
        </p:spPr>
        <p:txBody>
          <a:bodyPr wrap="square" rtlCol="0">
            <a:spAutoFit/>
          </a:bodyPr>
          <a:lstStyle/>
          <a:p>
            <a:r>
              <a:rPr lang="en-US" altLang="ja-JP" sz="1400" b="1" dirty="0"/>
              <a:t>o</a:t>
            </a:r>
            <a:r>
              <a:rPr lang="en-US" altLang="ja-JP" sz="1400" b="1" dirty="0" smtClean="0"/>
              <a:t>ur power generation thermoelectric oxide module</a:t>
            </a:r>
            <a:endParaRPr kumimoji="1" lang="ja-JP" altLang="en-US" sz="1400" b="1" baseline="-25000" dirty="0"/>
          </a:p>
        </p:txBody>
      </p:sp>
      <p:sp>
        <p:nvSpPr>
          <p:cNvPr id="49" name="テキスト ボックス 48"/>
          <p:cNvSpPr txBox="1"/>
          <p:nvPr/>
        </p:nvSpPr>
        <p:spPr>
          <a:xfrm>
            <a:off x="7468193" y="6285096"/>
            <a:ext cx="949424" cy="369332"/>
          </a:xfrm>
          <a:prstGeom prst="rect">
            <a:avLst/>
          </a:prstGeom>
          <a:noFill/>
        </p:spPr>
        <p:txBody>
          <a:bodyPr wrap="square" rtlCol="0">
            <a:spAutoFit/>
          </a:bodyPr>
          <a:lstStyle/>
          <a:p>
            <a:pPr algn="ctr"/>
            <a:r>
              <a:rPr lang="en-US" altLang="ja-JP" dirty="0" smtClean="0">
                <a:solidFill>
                  <a:srgbClr val="FF0000"/>
                </a:solidFill>
              </a:rPr>
              <a:t>0.6A</a:t>
            </a:r>
            <a:endParaRPr kumimoji="1" lang="ja-JP" altLang="en-US" dirty="0">
              <a:solidFill>
                <a:srgbClr val="FF0000"/>
              </a:solidFill>
            </a:endParaRPr>
          </a:p>
        </p:txBody>
      </p:sp>
    </p:spTree>
    <p:extLst>
      <p:ext uri="{BB962C8B-B14F-4D97-AF65-F5344CB8AC3E}">
        <p14:creationId xmlns:p14="http://schemas.microsoft.com/office/powerpoint/2010/main" val="18995665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09" y="116632"/>
            <a:ext cx="8229600" cy="1143000"/>
          </a:xfrm>
        </p:spPr>
        <p:txBody>
          <a:bodyPr/>
          <a:lstStyle/>
          <a:p>
            <a:r>
              <a:rPr lang="en-US" altLang="ja-JP" dirty="0"/>
              <a:t>o</a:t>
            </a:r>
            <a:r>
              <a:rPr lang="en-US" altLang="ja-JP" dirty="0" smtClean="0"/>
              <a:t>xide thermoelectric materials</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15</a:t>
            </a:fld>
            <a:endParaRPr kumimoji="1" lang="ja-JP" altLang="en-US" dirty="0"/>
          </a:p>
        </p:txBody>
      </p:sp>
      <p:pic>
        <p:nvPicPr>
          <p:cNvPr id="25" name="Picture 2" descr="K:\web\ynu-logo\base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747699" y="1179858"/>
            <a:ext cx="3960440" cy="369332"/>
          </a:xfrm>
          <a:prstGeom prst="rect">
            <a:avLst/>
          </a:prstGeom>
          <a:noFill/>
        </p:spPr>
        <p:txBody>
          <a:bodyPr wrap="square" rtlCol="0">
            <a:spAutoFit/>
          </a:bodyPr>
          <a:lstStyle/>
          <a:p>
            <a:pPr algn="ctr"/>
            <a:r>
              <a:rPr kumimoji="1" lang="en-US" altLang="ja-JP" b="1" dirty="0" smtClean="0"/>
              <a:t>Disadvantage</a:t>
            </a:r>
          </a:p>
        </p:txBody>
      </p:sp>
      <p:sp>
        <p:nvSpPr>
          <p:cNvPr id="26" name="テキスト ボックス 25"/>
          <p:cNvSpPr txBox="1"/>
          <p:nvPr/>
        </p:nvSpPr>
        <p:spPr>
          <a:xfrm>
            <a:off x="5017706" y="1160891"/>
            <a:ext cx="3960440" cy="369332"/>
          </a:xfrm>
          <a:prstGeom prst="rect">
            <a:avLst/>
          </a:prstGeom>
          <a:noFill/>
        </p:spPr>
        <p:txBody>
          <a:bodyPr wrap="square" rtlCol="0">
            <a:spAutoFit/>
          </a:bodyPr>
          <a:lstStyle/>
          <a:p>
            <a:pPr algn="ctr"/>
            <a:r>
              <a:rPr kumimoji="1" lang="en-US" altLang="ja-JP" b="1" dirty="0" smtClean="0"/>
              <a:t>Advantage</a:t>
            </a:r>
          </a:p>
        </p:txBody>
      </p:sp>
      <p:pic>
        <p:nvPicPr>
          <p:cNvPr id="245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41" y="1752821"/>
            <a:ext cx="5008038" cy="3567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矢印コネクタ 5"/>
          <p:cNvCxnSpPr/>
          <p:nvPr/>
        </p:nvCxnSpPr>
        <p:spPr>
          <a:xfrm flipH="1">
            <a:off x="1979712" y="2708920"/>
            <a:ext cx="864096" cy="72008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2843808" y="2708920"/>
            <a:ext cx="360040" cy="504056"/>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727919" y="2384828"/>
            <a:ext cx="1800200" cy="307777"/>
          </a:xfrm>
          <a:prstGeom prst="rect">
            <a:avLst/>
          </a:prstGeom>
          <a:noFill/>
        </p:spPr>
        <p:txBody>
          <a:bodyPr wrap="square" rtlCol="0">
            <a:spAutoFit/>
          </a:bodyPr>
          <a:lstStyle/>
          <a:p>
            <a:r>
              <a:rPr kumimoji="1" lang="en-US" altLang="ja-JP" sz="1400" b="1" dirty="0" smtClean="0">
                <a:solidFill>
                  <a:srgbClr val="00B0F0"/>
                </a:solidFill>
              </a:rPr>
              <a:t>CaMn</a:t>
            </a:r>
            <a:r>
              <a:rPr kumimoji="1" lang="en-US" altLang="ja-JP" sz="1400" b="1" baseline="-25000" dirty="0" smtClean="0">
                <a:solidFill>
                  <a:srgbClr val="00B0F0"/>
                </a:solidFill>
              </a:rPr>
              <a:t>0.98</a:t>
            </a:r>
            <a:r>
              <a:rPr kumimoji="1" lang="en-US" altLang="ja-JP" sz="1400" b="1" dirty="0" smtClean="0">
                <a:solidFill>
                  <a:srgbClr val="00B0F0"/>
                </a:solidFill>
              </a:rPr>
              <a:t>Mo</a:t>
            </a:r>
            <a:r>
              <a:rPr kumimoji="1" lang="en-US" altLang="ja-JP" sz="1400" b="1" baseline="-25000" dirty="0" smtClean="0">
                <a:solidFill>
                  <a:srgbClr val="00B0F0"/>
                </a:solidFill>
              </a:rPr>
              <a:t>0.02</a:t>
            </a:r>
            <a:r>
              <a:rPr kumimoji="1" lang="en-US" altLang="ja-JP" sz="1400" b="1" dirty="0" smtClean="0">
                <a:solidFill>
                  <a:srgbClr val="00B0F0"/>
                </a:solidFill>
              </a:rPr>
              <a:t>O</a:t>
            </a:r>
            <a:r>
              <a:rPr kumimoji="1" lang="en-US" altLang="ja-JP" sz="1400" b="1" baseline="-25000" dirty="0" smtClean="0">
                <a:solidFill>
                  <a:srgbClr val="00B0F0"/>
                </a:solidFill>
              </a:rPr>
              <a:t>3</a:t>
            </a:r>
            <a:endParaRPr kumimoji="1" lang="ja-JP" altLang="en-US" sz="1400" b="1" baseline="-25000" dirty="0">
              <a:solidFill>
                <a:srgbClr val="00B0F0"/>
              </a:solidFill>
            </a:endParaRPr>
          </a:p>
        </p:txBody>
      </p:sp>
      <p:cxnSp>
        <p:nvCxnSpPr>
          <p:cNvPr id="32" name="直線矢印コネクタ 31"/>
          <p:cNvCxnSpPr/>
          <p:nvPr/>
        </p:nvCxnSpPr>
        <p:spPr>
          <a:xfrm flipH="1" flipV="1">
            <a:off x="954266" y="3609020"/>
            <a:ext cx="288738" cy="2520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763960" y="3859462"/>
            <a:ext cx="1800200" cy="307777"/>
          </a:xfrm>
          <a:prstGeom prst="rect">
            <a:avLst/>
          </a:prstGeom>
          <a:noFill/>
        </p:spPr>
        <p:txBody>
          <a:bodyPr wrap="square" rtlCol="0">
            <a:spAutoFit/>
          </a:bodyPr>
          <a:lstStyle/>
          <a:p>
            <a:r>
              <a:rPr kumimoji="1" lang="en-US" altLang="ja-JP" sz="1400" b="1" dirty="0" smtClean="0">
                <a:solidFill>
                  <a:srgbClr val="FF0000"/>
                </a:solidFill>
              </a:rPr>
              <a:t>Ca</a:t>
            </a:r>
            <a:r>
              <a:rPr kumimoji="1" lang="en-US" altLang="ja-JP" sz="1400" b="1" baseline="-25000" dirty="0" smtClean="0">
                <a:solidFill>
                  <a:srgbClr val="FF0000"/>
                </a:solidFill>
              </a:rPr>
              <a:t>2.7</a:t>
            </a:r>
            <a:r>
              <a:rPr kumimoji="1" lang="en-US" altLang="ja-JP" sz="1400" b="1" dirty="0" smtClean="0">
                <a:solidFill>
                  <a:srgbClr val="FF0000"/>
                </a:solidFill>
              </a:rPr>
              <a:t>Bi</a:t>
            </a:r>
            <a:r>
              <a:rPr kumimoji="1" lang="en-US" altLang="ja-JP" sz="1400" b="1" baseline="-25000" dirty="0" smtClean="0">
                <a:solidFill>
                  <a:srgbClr val="FF0000"/>
                </a:solidFill>
              </a:rPr>
              <a:t>0.3</a:t>
            </a:r>
            <a:r>
              <a:rPr kumimoji="1" lang="en-US" altLang="ja-JP" sz="1400" b="1" dirty="0" smtClean="0">
                <a:solidFill>
                  <a:srgbClr val="FF0000"/>
                </a:solidFill>
              </a:rPr>
              <a:t>Co</a:t>
            </a:r>
            <a:r>
              <a:rPr kumimoji="1" lang="en-US" altLang="ja-JP" sz="1400" b="1" baseline="-25000" dirty="0" smtClean="0">
                <a:solidFill>
                  <a:srgbClr val="FF0000"/>
                </a:solidFill>
              </a:rPr>
              <a:t>4</a:t>
            </a:r>
            <a:r>
              <a:rPr kumimoji="1" lang="en-US" altLang="ja-JP" sz="1400" b="1" dirty="0" smtClean="0">
                <a:solidFill>
                  <a:srgbClr val="FF0000"/>
                </a:solidFill>
              </a:rPr>
              <a:t>O</a:t>
            </a:r>
            <a:r>
              <a:rPr kumimoji="1" lang="en-US" altLang="ja-JP" sz="1400" b="1" baseline="-25000" dirty="0" smtClean="0">
                <a:solidFill>
                  <a:srgbClr val="FF0000"/>
                </a:solidFill>
              </a:rPr>
              <a:t>9</a:t>
            </a:r>
            <a:endParaRPr kumimoji="1" lang="ja-JP" altLang="en-US" sz="1400" b="1" baseline="-25000" dirty="0">
              <a:solidFill>
                <a:srgbClr val="FF0000"/>
              </a:solidFill>
            </a:endParaRPr>
          </a:p>
        </p:txBody>
      </p:sp>
      <p:sp>
        <p:nvSpPr>
          <p:cNvPr id="35" name="テキスト ボックス 34"/>
          <p:cNvSpPr txBox="1"/>
          <p:nvPr/>
        </p:nvSpPr>
        <p:spPr>
          <a:xfrm>
            <a:off x="387659" y="5649862"/>
            <a:ext cx="4680520" cy="307777"/>
          </a:xfrm>
          <a:prstGeom prst="rect">
            <a:avLst/>
          </a:prstGeom>
          <a:noFill/>
        </p:spPr>
        <p:txBody>
          <a:bodyPr wrap="square" rtlCol="0">
            <a:spAutoFit/>
          </a:bodyPr>
          <a:lstStyle/>
          <a:p>
            <a:r>
              <a:rPr lang="en-US" altLang="ja-JP" sz="1400" b="1" dirty="0" err="1" smtClean="0"/>
              <a:t>Urata</a:t>
            </a:r>
            <a:r>
              <a:rPr lang="en-US" altLang="ja-JP" sz="1400" b="1" dirty="0" smtClean="0"/>
              <a:t> </a:t>
            </a:r>
            <a:r>
              <a:rPr lang="en-US" altLang="ja-JP" sz="1400" b="1" i="1" dirty="0" smtClean="0"/>
              <a:t>et al</a:t>
            </a:r>
            <a:r>
              <a:rPr lang="en-US" altLang="ja-JP" sz="1400" b="1" dirty="0" smtClean="0"/>
              <a:t>, Int. J. Appl. Ceram. Technol. </a:t>
            </a:r>
            <a:r>
              <a:rPr lang="en-US" altLang="ja-JP" sz="1400" b="1" u="sng" dirty="0" smtClean="0"/>
              <a:t>4</a:t>
            </a:r>
            <a:r>
              <a:rPr lang="en-US" altLang="ja-JP" sz="1400" b="1" dirty="0" smtClean="0"/>
              <a:t>, 535-540 (2007)</a:t>
            </a:r>
            <a:endParaRPr kumimoji="1" lang="ja-JP" altLang="en-US" sz="1400" b="1" baseline="-25000" dirty="0"/>
          </a:p>
        </p:txBody>
      </p:sp>
      <p:cxnSp>
        <p:nvCxnSpPr>
          <p:cNvPr id="44" name="直線コネクタ 43"/>
          <p:cNvCxnSpPr/>
          <p:nvPr/>
        </p:nvCxnSpPr>
        <p:spPr>
          <a:xfrm>
            <a:off x="5634982" y="477573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634982" y="487474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7472574" y="479047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7472574" y="488948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7481822" y="544672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7472574" y="537482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7472574" y="530773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V="1">
            <a:off x="7618202" y="5125243"/>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V="1">
            <a:off x="7810853" y="5139345"/>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V="1">
            <a:off x="8020793" y="5139344"/>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flipV="1">
            <a:off x="5973261" y="4654005"/>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5415930" y="4190946"/>
            <a:ext cx="1407738" cy="461665"/>
          </a:xfrm>
          <a:prstGeom prst="rect">
            <a:avLst/>
          </a:prstGeom>
          <a:noFill/>
        </p:spPr>
        <p:txBody>
          <a:bodyPr wrap="square" rtlCol="0">
            <a:spAutoFit/>
          </a:bodyPr>
          <a:lstStyle/>
          <a:p>
            <a:r>
              <a:rPr kumimoji="1" lang="en-US" altLang="ja-JP" sz="2400" b="1" dirty="0" smtClean="0"/>
              <a:t>50%Mn</a:t>
            </a:r>
            <a:r>
              <a:rPr kumimoji="1" lang="en-US" altLang="ja-JP" sz="2400" b="1" baseline="30000" dirty="0" smtClean="0"/>
              <a:t>3+</a:t>
            </a:r>
            <a:endParaRPr kumimoji="1" lang="ja-JP" altLang="en-US" sz="2400" b="1" baseline="-25000" dirty="0"/>
          </a:p>
        </p:txBody>
      </p:sp>
      <p:sp>
        <p:nvSpPr>
          <p:cNvPr id="73" name="テキスト ボックス 72"/>
          <p:cNvSpPr txBox="1"/>
          <p:nvPr/>
        </p:nvSpPr>
        <p:spPr>
          <a:xfrm>
            <a:off x="7343669" y="4193797"/>
            <a:ext cx="1687268" cy="461665"/>
          </a:xfrm>
          <a:prstGeom prst="rect">
            <a:avLst/>
          </a:prstGeom>
          <a:noFill/>
        </p:spPr>
        <p:txBody>
          <a:bodyPr wrap="square" rtlCol="0">
            <a:spAutoFit/>
          </a:bodyPr>
          <a:lstStyle/>
          <a:p>
            <a:r>
              <a:rPr kumimoji="1" lang="en-US" altLang="ja-JP" sz="2400" b="1" dirty="0" smtClean="0"/>
              <a:t>50%Mn</a:t>
            </a:r>
            <a:r>
              <a:rPr lang="en-US" altLang="ja-JP" sz="2400" b="1" baseline="30000" dirty="0" smtClean="0"/>
              <a:t>4</a:t>
            </a:r>
            <a:r>
              <a:rPr kumimoji="1" lang="en-US" altLang="ja-JP" sz="2400" b="1" baseline="30000" dirty="0" smtClean="0"/>
              <a:t>+</a:t>
            </a:r>
            <a:endParaRPr kumimoji="1" lang="ja-JP" altLang="en-US" sz="2400" b="1" baseline="-25000" dirty="0"/>
          </a:p>
        </p:txBody>
      </p:sp>
      <p:cxnSp>
        <p:nvCxnSpPr>
          <p:cNvPr id="74" name="直線コネクタ 73"/>
          <p:cNvCxnSpPr/>
          <p:nvPr/>
        </p:nvCxnSpPr>
        <p:spPr>
          <a:xfrm>
            <a:off x="5644230" y="548450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5634982" y="541261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5634982" y="5345519"/>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flipV="1">
            <a:off x="5780610" y="5163028"/>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V="1">
            <a:off x="5973261" y="5177130"/>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6183201" y="5177129"/>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5506091" y="5610307"/>
            <a:ext cx="1098964" cy="461665"/>
          </a:xfrm>
          <a:prstGeom prst="rect">
            <a:avLst/>
          </a:prstGeom>
          <a:noFill/>
        </p:spPr>
        <p:txBody>
          <a:bodyPr wrap="square" rtlCol="0">
            <a:spAutoFit/>
          </a:bodyPr>
          <a:lstStyle/>
          <a:p>
            <a:r>
              <a:rPr lang="en-US" altLang="ja-JP" sz="2400" b="1" dirty="0" smtClean="0">
                <a:solidFill>
                  <a:srgbClr val="FF0000"/>
                </a:solidFill>
              </a:rPr>
              <a:t>g</a:t>
            </a:r>
            <a:r>
              <a:rPr lang="en-US" altLang="ja-JP" sz="2400" b="1" baseline="-25000" dirty="0" smtClean="0">
                <a:solidFill>
                  <a:srgbClr val="FF0000"/>
                </a:solidFill>
              </a:rPr>
              <a:t>3 </a:t>
            </a:r>
            <a:r>
              <a:rPr lang="en-US" altLang="ja-JP" sz="2400" b="1" dirty="0" smtClean="0">
                <a:solidFill>
                  <a:srgbClr val="FF0000"/>
                </a:solidFill>
              </a:rPr>
              <a:t>= 10</a:t>
            </a:r>
            <a:endParaRPr kumimoji="1" lang="ja-JP" altLang="en-US" sz="2400" b="1" baseline="-25000" dirty="0">
              <a:solidFill>
                <a:srgbClr val="FF0000"/>
              </a:solidFill>
            </a:endParaRPr>
          </a:p>
        </p:txBody>
      </p:sp>
      <p:sp>
        <p:nvSpPr>
          <p:cNvPr id="81" name="テキスト ボックス 80"/>
          <p:cNvSpPr txBox="1"/>
          <p:nvPr/>
        </p:nvSpPr>
        <p:spPr>
          <a:xfrm>
            <a:off x="7343669" y="5649862"/>
            <a:ext cx="1098964" cy="461665"/>
          </a:xfrm>
          <a:prstGeom prst="rect">
            <a:avLst/>
          </a:prstGeom>
          <a:noFill/>
        </p:spPr>
        <p:txBody>
          <a:bodyPr wrap="square" rtlCol="0">
            <a:spAutoFit/>
          </a:bodyPr>
          <a:lstStyle/>
          <a:p>
            <a:r>
              <a:rPr lang="en-US" altLang="ja-JP" sz="2400" b="1" dirty="0">
                <a:solidFill>
                  <a:srgbClr val="FF0000"/>
                </a:solidFill>
              </a:rPr>
              <a:t>g</a:t>
            </a:r>
            <a:r>
              <a:rPr lang="en-US" altLang="ja-JP" sz="2400" b="1" baseline="-25000" dirty="0" smtClean="0">
                <a:solidFill>
                  <a:srgbClr val="FF0000"/>
                </a:solidFill>
              </a:rPr>
              <a:t>4 </a:t>
            </a:r>
            <a:r>
              <a:rPr lang="en-US" altLang="ja-JP" sz="2400" b="1" dirty="0" smtClean="0">
                <a:solidFill>
                  <a:srgbClr val="FF0000"/>
                </a:solidFill>
              </a:rPr>
              <a:t>= 4</a:t>
            </a:r>
            <a:endParaRPr kumimoji="1" lang="ja-JP" altLang="en-US" sz="2400" b="1" baseline="-25000" dirty="0">
              <a:solidFill>
                <a:srgbClr val="FF0000"/>
              </a:solidFill>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274030608"/>
              </p:ext>
            </p:extLst>
          </p:nvPr>
        </p:nvGraphicFramePr>
        <p:xfrm>
          <a:off x="5721350" y="6137275"/>
          <a:ext cx="2579688" cy="620713"/>
        </p:xfrm>
        <a:graphic>
          <a:graphicData uri="http://schemas.openxmlformats.org/presentationml/2006/ole">
            <mc:AlternateContent xmlns:mc="http://schemas.openxmlformats.org/markup-compatibility/2006">
              <mc:Choice xmlns:v="urn:schemas-microsoft-com:vml" Requires="v">
                <p:oleObj spid="_x0000_s35861" name="Equation" r:id="rId6" imgW="2006280" imgH="482400" progId="Equation.DSMT4">
                  <p:embed/>
                </p:oleObj>
              </mc:Choice>
              <mc:Fallback>
                <p:oleObj name="Equation" r:id="rId6" imgW="2006280" imgH="482400" progId="Equation.DSMT4">
                  <p:embed/>
                  <p:pic>
                    <p:nvPicPr>
                      <p:cNvPr id="0" name=""/>
                      <p:cNvPicPr/>
                      <p:nvPr/>
                    </p:nvPicPr>
                    <p:blipFill>
                      <a:blip r:embed="rId7"/>
                      <a:stretch>
                        <a:fillRect/>
                      </a:stretch>
                    </p:blipFill>
                    <p:spPr>
                      <a:xfrm>
                        <a:off x="5721350" y="6137275"/>
                        <a:ext cx="2579688" cy="620713"/>
                      </a:xfrm>
                      <a:prstGeom prst="rect">
                        <a:avLst/>
                      </a:prstGeom>
                    </p:spPr>
                  </p:pic>
                </p:oleObj>
              </mc:Fallback>
            </mc:AlternateContent>
          </a:graphicData>
        </a:graphic>
      </p:graphicFrame>
      <p:cxnSp>
        <p:nvCxnSpPr>
          <p:cNvPr id="61" name="直線コネクタ 60"/>
          <p:cNvCxnSpPr/>
          <p:nvPr/>
        </p:nvCxnSpPr>
        <p:spPr>
          <a:xfrm>
            <a:off x="5647392" y="217610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5647392" y="227511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7484984" y="219085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7484984" y="228986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a:off x="6094755" y="2599018"/>
            <a:ext cx="0" cy="45121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5428340" y="1591321"/>
            <a:ext cx="1407738" cy="461665"/>
          </a:xfrm>
          <a:prstGeom prst="rect">
            <a:avLst/>
          </a:prstGeom>
          <a:noFill/>
        </p:spPr>
        <p:txBody>
          <a:bodyPr wrap="square" rtlCol="0">
            <a:spAutoFit/>
          </a:bodyPr>
          <a:lstStyle/>
          <a:p>
            <a:r>
              <a:rPr kumimoji="1" lang="en-US" altLang="ja-JP" sz="2400" b="1" dirty="0" smtClean="0"/>
              <a:t>50%Co</a:t>
            </a:r>
            <a:r>
              <a:rPr kumimoji="1" lang="en-US" altLang="ja-JP" sz="2400" b="1" baseline="30000" dirty="0" smtClean="0"/>
              <a:t>3+</a:t>
            </a:r>
            <a:endParaRPr kumimoji="1" lang="ja-JP" altLang="en-US" sz="2400" b="1" baseline="-25000" dirty="0"/>
          </a:p>
        </p:txBody>
      </p:sp>
      <p:sp>
        <p:nvSpPr>
          <p:cNvPr id="87" name="テキスト ボックス 86"/>
          <p:cNvSpPr txBox="1"/>
          <p:nvPr/>
        </p:nvSpPr>
        <p:spPr>
          <a:xfrm>
            <a:off x="7356079" y="1594172"/>
            <a:ext cx="1687268" cy="461665"/>
          </a:xfrm>
          <a:prstGeom prst="rect">
            <a:avLst/>
          </a:prstGeom>
          <a:noFill/>
        </p:spPr>
        <p:txBody>
          <a:bodyPr wrap="square" rtlCol="0">
            <a:spAutoFit/>
          </a:bodyPr>
          <a:lstStyle/>
          <a:p>
            <a:r>
              <a:rPr kumimoji="1" lang="en-US" altLang="ja-JP" sz="2400" b="1" dirty="0" smtClean="0"/>
              <a:t>50%Co</a:t>
            </a:r>
            <a:r>
              <a:rPr lang="en-US" altLang="ja-JP" sz="2400" b="1" baseline="30000" dirty="0" smtClean="0"/>
              <a:t>4</a:t>
            </a:r>
            <a:r>
              <a:rPr kumimoji="1" lang="en-US" altLang="ja-JP" sz="2400" b="1" baseline="30000" dirty="0" smtClean="0"/>
              <a:t>+</a:t>
            </a:r>
            <a:endParaRPr kumimoji="1" lang="ja-JP" altLang="en-US" sz="2400" b="1" baseline="-25000" dirty="0"/>
          </a:p>
        </p:txBody>
      </p:sp>
      <p:cxnSp>
        <p:nvCxnSpPr>
          <p:cNvPr id="88" name="直線コネクタ 87"/>
          <p:cNvCxnSpPr/>
          <p:nvPr/>
        </p:nvCxnSpPr>
        <p:spPr>
          <a:xfrm>
            <a:off x="5656640" y="288488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5647392" y="281298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5647392" y="274589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V="1">
            <a:off x="5656640" y="2563403"/>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V="1">
            <a:off x="5791150" y="2577505"/>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flipV="1">
            <a:off x="5941493" y="2560861"/>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5518501" y="3010682"/>
            <a:ext cx="1098964" cy="461665"/>
          </a:xfrm>
          <a:prstGeom prst="rect">
            <a:avLst/>
          </a:prstGeom>
          <a:noFill/>
        </p:spPr>
        <p:txBody>
          <a:bodyPr wrap="square" rtlCol="0">
            <a:spAutoFit/>
          </a:bodyPr>
          <a:lstStyle/>
          <a:p>
            <a:r>
              <a:rPr lang="en-US" altLang="ja-JP" sz="2400" b="1" dirty="0" smtClean="0">
                <a:solidFill>
                  <a:srgbClr val="FF0000"/>
                </a:solidFill>
              </a:rPr>
              <a:t>g</a:t>
            </a:r>
            <a:r>
              <a:rPr lang="en-US" altLang="ja-JP" sz="2400" b="1" baseline="-25000" dirty="0" smtClean="0">
                <a:solidFill>
                  <a:srgbClr val="FF0000"/>
                </a:solidFill>
              </a:rPr>
              <a:t>3 </a:t>
            </a:r>
            <a:r>
              <a:rPr lang="en-US" altLang="ja-JP" sz="2400" b="1" dirty="0" smtClean="0">
                <a:solidFill>
                  <a:srgbClr val="FF0000"/>
                </a:solidFill>
              </a:rPr>
              <a:t>= 1</a:t>
            </a:r>
            <a:endParaRPr kumimoji="1" lang="ja-JP" altLang="en-US" sz="2400" b="1" baseline="-25000" dirty="0">
              <a:solidFill>
                <a:srgbClr val="FF0000"/>
              </a:solidFill>
            </a:endParaRPr>
          </a:p>
        </p:txBody>
      </p:sp>
      <p:sp>
        <p:nvSpPr>
          <p:cNvPr id="95" name="テキスト ボックス 94"/>
          <p:cNvSpPr txBox="1"/>
          <p:nvPr/>
        </p:nvSpPr>
        <p:spPr>
          <a:xfrm>
            <a:off x="7356079" y="3050237"/>
            <a:ext cx="1098964" cy="461665"/>
          </a:xfrm>
          <a:prstGeom prst="rect">
            <a:avLst/>
          </a:prstGeom>
          <a:noFill/>
        </p:spPr>
        <p:txBody>
          <a:bodyPr wrap="square" rtlCol="0">
            <a:spAutoFit/>
          </a:bodyPr>
          <a:lstStyle/>
          <a:p>
            <a:r>
              <a:rPr lang="en-US" altLang="ja-JP" sz="2400" b="1" dirty="0">
                <a:solidFill>
                  <a:srgbClr val="FF0000"/>
                </a:solidFill>
              </a:rPr>
              <a:t>g</a:t>
            </a:r>
            <a:r>
              <a:rPr lang="en-US" altLang="ja-JP" sz="2400" b="1" baseline="-25000" dirty="0" smtClean="0">
                <a:solidFill>
                  <a:srgbClr val="FF0000"/>
                </a:solidFill>
              </a:rPr>
              <a:t>4 </a:t>
            </a:r>
            <a:r>
              <a:rPr lang="en-US" altLang="ja-JP" sz="2400" b="1" dirty="0" smtClean="0">
                <a:solidFill>
                  <a:srgbClr val="FF0000"/>
                </a:solidFill>
              </a:rPr>
              <a:t>= 6</a:t>
            </a:r>
            <a:endParaRPr kumimoji="1" lang="ja-JP" altLang="en-US" sz="2400" b="1" baseline="-25000" dirty="0">
              <a:solidFill>
                <a:srgbClr val="FF0000"/>
              </a:solidFill>
            </a:endParaRPr>
          </a:p>
        </p:txBody>
      </p:sp>
      <p:graphicFrame>
        <p:nvGraphicFramePr>
          <p:cNvPr id="30" name="オブジェクト 29"/>
          <p:cNvGraphicFramePr>
            <a:graphicFrameLocks noChangeAspect="1"/>
          </p:cNvGraphicFramePr>
          <p:nvPr>
            <p:extLst>
              <p:ext uri="{D42A27DB-BD31-4B8C-83A1-F6EECF244321}">
                <p14:modId xmlns:p14="http://schemas.microsoft.com/office/powerpoint/2010/main" val="3286340312"/>
              </p:ext>
            </p:extLst>
          </p:nvPr>
        </p:nvGraphicFramePr>
        <p:xfrm>
          <a:off x="5694161" y="3411126"/>
          <a:ext cx="2662237" cy="620713"/>
        </p:xfrm>
        <a:graphic>
          <a:graphicData uri="http://schemas.openxmlformats.org/presentationml/2006/ole">
            <mc:AlternateContent xmlns:mc="http://schemas.openxmlformats.org/markup-compatibility/2006">
              <mc:Choice xmlns:v="urn:schemas-microsoft-com:vml" Requires="v">
                <p:oleObj spid="_x0000_s35862" name="Equation" r:id="rId8" imgW="2070000" imgH="482400" progId="Equation.DSMT4">
                  <p:embed/>
                </p:oleObj>
              </mc:Choice>
              <mc:Fallback>
                <p:oleObj name="Equation" r:id="rId8" imgW="2070000" imgH="482400" progId="Equation.DSMT4">
                  <p:embed/>
                  <p:pic>
                    <p:nvPicPr>
                      <p:cNvPr id="0" name="オブジェクト 9"/>
                      <p:cNvPicPr>
                        <a:picLocks noChangeAspect="1" noChangeArrowheads="1"/>
                      </p:cNvPicPr>
                      <p:nvPr/>
                    </p:nvPicPr>
                    <p:blipFill>
                      <a:blip r:embed="rId9"/>
                      <a:srcRect/>
                      <a:stretch>
                        <a:fillRect/>
                      </a:stretch>
                    </p:blipFill>
                    <p:spPr bwMode="auto">
                      <a:xfrm>
                        <a:off x="5694161" y="3411126"/>
                        <a:ext cx="266223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6" name="直線矢印コネクタ 95"/>
          <p:cNvCxnSpPr/>
          <p:nvPr/>
        </p:nvCxnSpPr>
        <p:spPr>
          <a:xfrm>
            <a:off x="6247155" y="2597248"/>
            <a:ext cx="0" cy="45121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6368699" y="2622325"/>
            <a:ext cx="0" cy="45121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a:off x="7919936" y="2654264"/>
            <a:ext cx="0" cy="45121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481821" y="2940127"/>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7472573" y="286823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7472573" y="2801140"/>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V="1">
            <a:off x="7481821" y="2618649"/>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V="1">
            <a:off x="7616331" y="2632751"/>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flipV="1">
            <a:off x="7766674" y="2616107"/>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a:off x="8072336" y="2652494"/>
            <a:ext cx="0" cy="45121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1977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16</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519109" y="116632"/>
            <a:ext cx="8229600" cy="1143000"/>
          </a:xfrm>
        </p:spPr>
        <p:txBody>
          <a:bodyPr/>
          <a:lstStyle/>
          <a:p>
            <a:r>
              <a:rPr lang="en-US" altLang="ja-JP" dirty="0" smtClean="0"/>
              <a:t>Phase diagram of </a:t>
            </a:r>
            <a:r>
              <a:rPr lang="en-US" altLang="ja-JP" dirty="0" err="1" smtClean="0"/>
              <a:t>Mn</a:t>
            </a:r>
            <a:r>
              <a:rPr lang="en-US" altLang="ja-JP" dirty="0" smtClean="0"/>
              <a:t> oxides</a:t>
            </a:r>
            <a:endParaRPr kumimoji="1" lang="ja-JP" altLang="en-US" baseline="-25000"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770" y="1309678"/>
            <a:ext cx="4368718"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1849080" y="1548472"/>
            <a:ext cx="1233131" cy="2209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082212" y="1525702"/>
            <a:ext cx="2079238" cy="223224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417033" y="5862073"/>
            <a:ext cx="3960440" cy="307777"/>
          </a:xfrm>
          <a:prstGeom prst="rect">
            <a:avLst/>
          </a:prstGeom>
          <a:noFill/>
        </p:spPr>
        <p:txBody>
          <a:bodyPr wrap="square" rtlCol="0">
            <a:spAutoFit/>
          </a:bodyPr>
          <a:lstStyle/>
          <a:p>
            <a:r>
              <a:rPr lang="en-US" altLang="ja-JP" sz="1400" b="1" dirty="0" err="1" smtClean="0"/>
              <a:t>Schiffer</a:t>
            </a:r>
            <a:r>
              <a:rPr lang="en-US" altLang="ja-JP" sz="1400" b="1" dirty="0" smtClean="0"/>
              <a:t> </a:t>
            </a:r>
            <a:r>
              <a:rPr lang="en-US" altLang="ja-JP" sz="1400" b="1" i="1" dirty="0" smtClean="0"/>
              <a:t>et al</a:t>
            </a:r>
            <a:r>
              <a:rPr lang="en-US" altLang="ja-JP" sz="1400" b="1" dirty="0" smtClean="0"/>
              <a:t>, Phys. Rev. </a:t>
            </a:r>
            <a:r>
              <a:rPr lang="en-US" altLang="ja-JP" sz="1400" b="1" dirty="0" err="1" smtClean="0"/>
              <a:t>Lett</a:t>
            </a:r>
            <a:r>
              <a:rPr lang="en-US" altLang="ja-JP" sz="1400" b="1" dirty="0" smtClean="0"/>
              <a:t>. </a:t>
            </a:r>
            <a:r>
              <a:rPr lang="en-US" altLang="ja-JP" sz="1400" b="1" u="sng" dirty="0" smtClean="0"/>
              <a:t>75</a:t>
            </a:r>
            <a:r>
              <a:rPr lang="en-US" altLang="ja-JP" sz="1400" b="1" dirty="0" smtClean="0"/>
              <a:t>, 3336-3339 (1995)</a:t>
            </a:r>
            <a:endParaRPr kumimoji="1" lang="ja-JP" altLang="en-US" sz="1400" b="1" baseline="-25000" dirty="0"/>
          </a:p>
        </p:txBody>
      </p:sp>
      <p:cxnSp>
        <p:nvCxnSpPr>
          <p:cNvPr id="11" name="直線矢印コネクタ 10"/>
          <p:cNvCxnSpPr/>
          <p:nvPr/>
        </p:nvCxnSpPr>
        <p:spPr>
          <a:xfrm>
            <a:off x="2497153" y="2996952"/>
            <a:ext cx="900100" cy="0"/>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64194" y="2627620"/>
            <a:ext cx="772935" cy="369332"/>
          </a:xfrm>
          <a:prstGeom prst="rect">
            <a:avLst/>
          </a:prstGeom>
          <a:noFill/>
        </p:spPr>
        <p:txBody>
          <a:bodyPr wrap="square" rtlCol="0">
            <a:spAutoFit/>
          </a:bodyPr>
          <a:lstStyle/>
          <a:p>
            <a:r>
              <a:rPr lang="en-US" altLang="ja-JP" b="1" dirty="0" smtClean="0">
                <a:solidFill>
                  <a:srgbClr val="FFC000"/>
                </a:solidFill>
              </a:rPr>
              <a:t>metal</a:t>
            </a:r>
            <a:endParaRPr kumimoji="1" lang="ja-JP" altLang="en-US" b="1" baseline="-25000" dirty="0">
              <a:solidFill>
                <a:srgbClr val="FFC000"/>
              </a:solidFill>
            </a:endParaRPr>
          </a:p>
        </p:txBody>
      </p:sp>
      <p:sp>
        <p:nvSpPr>
          <p:cNvPr id="13" name="テキスト ボックス 12"/>
          <p:cNvSpPr txBox="1"/>
          <p:nvPr/>
        </p:nvSpPr>
        <p:spPr>
          <a:xfrm>
            <a:off x="1912094" y="5152608"/>
            <a:ext cx="1170118" cy="369332"/>
          </a:xfrm>
          <a:prstGeom prst="rect">
            <a:avLst/>
          </a:prstGeom>
          <a:noFill/>
        </p:spPr>
        <p:txBody>
          <a:bodyPr wrap="square" rtlCol="0">
            <a:spAutoFit/>
          </a:bodyPr>
          <a:lstStyle/>
          <a:p>
            <a:r>
              <a:rPr lang="en-US" altLang="ja-JP" b="1" dirty="0" smtClean="0">
                <a:solidFill>
                  <a:srgbClr val="FF0000"/>
                </a:solidFill>
              </a:rPr>
              <a:t>P-type</a:t>
            </a:r>
            <a:endParaRPr kumimoji="1" lang="ja-JP" altLang="en-US" b="1" baseline="-25000" dirty="0">
              <a:solidFill>
                <a:srgbClr val="FF0000"/>
              </a:solidFill>
            </a:endParaRPr>
          </a:p>
        </p:txBody>
      </p:sp>
      <p:cxnSp>
        <p:nvCxnSpPr>
          <p:cNvPr id="14" name="直線矢印コネクタ 13"/>
          <p:cNvCxnSpPr/>
          <p:nvPr/>
        </p:nvCxnSpPr>
        <p:spPr>
          <a:xfrm>
            <a:off x="1804081" y="4982086"/>
            <a:ext cx="1064455"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2913536" y="4982086"/>
            <a:ext cx="2247914" cy="0"/>
          </a:xfrm>
          <a:prstGeom prst="straightConnector1">
            <a:avLst/>
          </a:prstGeom>
          <a:ln w="381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577273" y="5136729"/>
            <a:ext cx="1170118" cy="369332"/>
          </a:xfrm>
          <a:prstGeom prst="rect">
            <a:avLst/>
          </a:prstGeom>
          <a:noFill/>
        </p:spPr>
        <p:txBody>
          <a:bodyPr wrap="square" rtlCol="0">
            <a:spAutoFit/>
          </a:bodyPr>
          <a:lstStyle/>
          <a:p>
            <a:r>
              <a:rPr lang="en-US" altLang="ja-JP" b="1" dirty="0">
                <a:solidFill>
                  <a:srgbClr val="00B0F0"/>
                </a:solidFill>
              </a:rPr>
              <a:t>N</a:t>
            </a:r>
            <a:r>
              <a:rPr lang="en-US" altLang="ja-JP" b="1" dirty="0" smtClean="0">
                <a:solidFill>
                  <a:srgbClr val="00B0F0"/>
                </a:solidFill>
              </a:rPr>
              <a:t>-type</a:t>
            </a:r>
            <a:endParaRPr kumimoji="1" lang="ja-JP" altLang="en-US" b="1" baseline="-25000" dirty="0">
              <a:solidFill>
                <a:srgbClr val="00B0F0"/>
              </a:solidFill>
            </a:endParaRPr>
          </a:p>
        </p:txBody>
      </p:sp>
      <p:pic>
        <p:nvPicPr>
          <p:cNvPr id="17" name="Picture 2"/>
          <p:cNvPicPr>
            <a:picLocks noChangeAspect="1" noChangeArrowheads="1"/>
          </p:cNvPicPr>
          <p:nvPr/>
        </p:nvPicPr>
        <p:blipFill>
          <a:blip r:embed="rId5" cstate="print"/>
          <a:srcRect/>
          <a:stretch>
            <a:fillRect/>
          </a:stretch>
        </p:blipFill>
        <p:spPr bwMode="auto">
          <a:xfrm>
            <a:off x="5594232" y="1439873"/>
            <a:ext cx="3096344" cy="3419475"/>
          </a:xfrm>
          <a:prstGeom prst="rect">
            <a:avLst/>
          </a:prstGeom>
          <a:noFill/>
          <a:ln w="9525">
            <a:noFill/>
            <a:miter lim="800000"/>
            <a:headEnd/>
            <a:tailEnd/>
          </a:ln>
        </p:spPr>
      </p:pic>
      <p:sp>
        <p:nvSpPr>
          <p:cNvPr id="18" name="正方形/長方形 17"/>
          <p:cNvSpPr/>
          <p:nvPr/>
        </p:nvSpPr>
        <p:spPr>
          <a:xfrm>
            <a:off x="6077949" y="1552201"/>
            <a:ext cx="1312563" cy="27249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7390512" y="1559157"/>
            <a:ext cx="855102" cy="273766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p:cNvCxnSpPr/>
          <p:nvPr/>
        </p:nvCxnSpPr>
        <p:spPr>
          <a:xfrm>
            <a:off x="7277572" y="3959993"/>
            <a:ext cx="900100" cy="0"/>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7374230" y="3608658"/>
            <a:ext cx="772935" cy="369332"/>
          </a:xfrm>
          <a:prstGeom prst="rect">
            <a:avLst/>
          </a:prstGeom>
          <a:noFill/>
        </p:spPr>
        <p:txBody>
          <a:bodyPr wrap="square" rtlCol="0">
            <a:spAutoFit/>
          </a:bodyPr>
          <a:lstStyle/>
          <a:p>
            <a:r>
              <a:rPr lang="en-US" altLang="ja-JP" b="1" dirty="0" smtClean="0">
                <a:solidFill>
                  <a:srgbClr val="FFC000"/>
                </a:solidFill>
              </a:rPr>
              <a:t>metal</a:t>
            </a:r>
            <a:endParaRPr kumimoji="1" lang="ja-JP" altLang="en-US" b="1" baseline="-25000" dirty="0">
              <a:solidFill>
                <a:srgbClr val="FFC000"/>
              </a:solidFill>
            </a:endParaRPr>
          </a:p>
        </p:txBody>
      </p:sp>
      <p:cxnSp>
        <p:nvCxnSpPr>
          <p:cNvPr id="22" name="直線矢印コネクタ 21"/>
          <p:cNvCxnSpPr/>
          <p:nvPr/>
        </p:nvCxnSpPr>
        <p:spPr>
          <a:xfrm>
            <a:off x="6077949" y="5001763"/>
            <a:ext cx="1312563"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7374230" y="5001763"/>
            <a:ext cx="1316346" cy="0"/>
          </a:xfrm>
          <a:prstGeom prst="straightConnector1">
            <a:avLst/>
          </a:prstGeom>
          <a:ln w="381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6373406" y="5308737"/>
            <a:ext cx="1170118" cy="369332"/>
          </a:xfrm>
          <a:prstGeom prst="rect">
            <a:avLst/>
          </a:prstGeom>
          <a:noFill/>
        </p:spPr>
        <p:txBody>
          <a:bodyPr wrap="square" rtlCol="0">
            <a:spAutoFit/>
          </a:bodyPr>
          <a:lstStyle/>
          <a:p>
            <a:r>
              <a:rPr lang="en-US" altLang="ja-JP" b="1" dirty="0" smtClean="0">
                <a:solidFill>
                  <a:srgbClr val="FF0000"/>
                </a:solidFill>
              </a:rPr>
              <a:t>P-type</a:t>
            </a:r>
            <a:endParaRPr kumimoji="1" lang="ja-JP" altLang="en-US" b="1" baseline="-25000" dirty="0">
              <a:solidFill>
                <a:srgbClr val="FF0000"/>
              </a:solidFill>
            </a:endParaRPr>
          </a:p>
        </p:txBody>
      </p:sp>
      <p:sp>
        <p:nvSpPr>
          <p:cNvPr id="27" name="テキスト ボックス 26"/>
          <p:cNvSpPr txBox="1"/>
          <p:nvPr/>
        </p:nvSpPr>
        <p:spPr>
          <a:xfrm>
            <a:off x="7660555" y="5308737"/>
            <a:ext cx="1170118" cy="369332"/>
          </a:xfrm>
          <a:prstGeom prst="rect">
            <a:avLst/>
          </a:prstGeom>
          <a:noFill/>
        </p:spPr>
        <p:txBody>
          <a:bodyPr wrap="square" rtlCol="0">
            <a:spAutoFit/>
          </a:bodyPr>
          <a:lstStyle/>
          <a:p>
            <a:r>
              <a:rPr lang="en-US" altLang="ja-JP" b="1" dirty="0">
                <a:solidFill>
                  <a:srgbClr val="00B0F0"/>
                </a:solidFill>
              </a:rPr>
              <a:t>N</a:t>
            </a:r>
            <a:r>
              <a:rPr lang="en-US" altLang="ja-JP" b="1" dirty="0" smtClean="0">
                <a:solidFill>
                  <a:srgbClr val="00B0F0"/>
                </a:solidFill>
              </a:rPr>
              <a:t>-type</a:t>
            </a:r>
            <a:endParaRPr kumimoji="1" lang="ja-JP" altLang="en-US" b="1" baseline="-25000" dirty="0">
              <a:solidFill>
                <a:srgbClr val="00B0F0"/>
              </a:solidFill>
            </a:endParaRPr>
          </a:p>
        </p:txBody>
      </p:sp>
      <p:sp>
        <p:nvSpPr>
          <p:cNvPr id="24" name="正方形/長方形 23"/>
          <p:cNvSpPr/>
          <p:nvPr/>
        </p:nvSpPr>
        <p:spPr>
          <a:xfrm>
            <a:off x="2137113" y="2420888"/>
            <a:ext cx="328532" cy="1337062"/>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6607367" y="3050983"/>
            <a:ext cx="707608" cy="135267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5474233" y="5885242"/>
            <a:ext cx="3606678" cy="307777"/>
          </a:xfrm>
          <a:prstGeom prst="rect">
            <a:avLst/>
          </a:prstGeom>
          <a:noFill/>
        </p:spPr>
        <p:txBody>
          <a:bodyPr wrap="square" rtlCol="0">
            <a:spAutoFit/>
          </a:bodyPr>
          <a:lstStyle/>
          <a:p>
            <a:r>
              <a:rPr lang="en-US" altLang="ja-JP" sz="1400" b="1" dirty="0" err="1" smtClean="0"/>
              <a:t>Tokura</a:t>
            </a:r>
            <a:r>
              <a:rPr lang="en-US" altLang="ja-JP" sz="1400" b="1" dirty="0" smtClean="0"/>
              <a:t> </a:t>
            </a:r>
            <a:r>
              <a:rPr lang="en-US" altLang="ja-JP" sz="1400" b="1" i="1" dirty="0" smtClean="0"/>
              <a:t>et al</a:t>
            </a:r>
            <a:r>
              <a:rPr lang="en-US" altLang="ja-JP" sz="1400" b="1" dirty="0" smtClean="0"/>
              <a:t>, </a:t>
            </a:r>
            <a:r>
              <a:rPr lang="en-US" altLang="ja-JP" sz="1400" b="1" dirty="0" err="1" smtClean="0"/>
              <a:t>Physica</a:t>
            </a:r>
            <a:r>
              <a:rPr lang="en-US" altLang="ja-JP" sz="1400" b="1" dirty="0"/>
              <a:t> </a:t>
            </a:r>
            <a:r>
              <a:rPr lang="en-US" altLang="ja-JP" sz="1400" b="1" dirty="0" smtClean="0"/>
              <a:t>C. </a:t>
            </a:r>
            <a:r>
              <a:rPr lang="en-US" altLang="ja-JP" sz="1400" b="1" u="sng" dirty="0" smtClean="0"/>
              <a:t>263</a:t>
            </a:r>
            <a:r>
              <a:rPr lang="en-US" altLang="ja-JP" sz="1400" b="1" dirty="0" smtClean="0"/>
              <a:t>, 544-549 (1996)</a:t>
            </a:r>
            <a:endParaRPr kumimoji="1" lang="ja-JP" altLang="en-US" sz="1400" b="1" baseline="-25000" dirty="0"/>
          </a:p>
        </p:txBody>
      </p:sp>
      <p:sp>
        <p:nvSpPr>
          <p:cNvPr id="30" name="テキスト ボックス 29"/>
          <p:cNvSpPr txBox="1"/>
          <p:nvPr/>
        </p:nvSpPr>
        <p:spPr>
          <a:xfrm>
            <a:off x="2711406" y="1073602"/>
            <a:ext cx="1731733" cy="400110"/>
          </a:xfrm>
          <a:prstGeom prst="rect">
            <a:avLst/>
          </a:prstGeom>
          <a:noFill/>
        </p:spPr>
        <p:txBody>
          <a:bodyPr wrap="square" rtlCol="0">
            <a:spAutoFit/>
          </a:bodyPr>
          <a:lstStyle/>
          <a:p>
            <a:r>
              <a:rPr lang="en-US" altLang="ja-JP" sz="2000" b="1" dirty="0" smtClean="0"/>
              <a:t>La</a:t>
            </a:r>
            <a:r>
              <a:rPr lang="en-US" altLang="ja-JP" sz="2000" b="1" baseline="-25000" dirty="0" smtClean="0"/>
              <a:t>1-x</a:t>
            </a:r>
            <a:r>
              <a:rPr lang="en-US" altLang="ja-JP" sz="2000" b="1" dirty="0" smtClean="0"/>
              <a:t>Ca</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sp>
        <p:nvSpPr>
          <p:cNvPr id="31" name="テキスト ボックス 30"/>
          <p:cNvSpPr txBox="1"/>
          <p:nvPr/>
        </p:nvSpPr>
        <p:spPr>
          <a:xfrm>
            <a:off x="6246475" y="1073602"/>
            <a:ext cx="1731733" cy="400110"/>
          </a:xfrm>
          <a:prstGeom prst="rect">
            <a:avLst/>
          </a:prstGeom>
          <a:noFill/>
        </p:spPr>
        <p:txBody>
          <a:bodyPr wrap="square" rtlCol="0">
            <a:spAutoFit/>
          </a:bodyPr>
          <a:lstStyle/>
          <a:p>
            <a:r>
              <a:rPr lang="en-US" altLang="ja-JP" sz="2000" b="1" dirty="0" smtClean="0"/>
              <a:t>Pr</a:t>
            </a:r>
            <a:r>
              <a:rPr lang="en-US" altLang="ja-JP" sz="2000" b="1" baseline="-25000" dirty="0" smtClean="0"/>
              <a:t>1-x</a:t>
            </a:r>
            <a:r>
              <a:rPr lang="en-US" altLang="ja-JP" sz="2000" b="1" dirty="0" smtClean="0"/>
              <a:t>Sr</a:t>
            </a:r>
            <a:r>
              <a:rPr lang="en-US" altLang="ja-JP" sz="2000" b="1" baseline="-25000" dirty="0" smtClean="0"/>
              <a:t>x</a:t>
            </a:r>
            <a:r>
              <a:rPr lang="en-US" altLang="ja-JP" sz="2000" b="1" dirty="0" smtClean="0"/>
              <a:t>MnO</a:t>
            </a:r>
            <a:r>
              <a:rPr lang="en-US" altLang="ja-JP" sz="2000" b="1" baseline="-25000" dirty="0" smtClean="0"/>
              <a:t>3</a:t>
            </a:r>
            <a:r>
              <a:rPr lang="en-US" altLang="ja-JP" sz="2000" b="1" dirty="0" smtClean="0"/>
              <a:t> </a:t>
            </a:r>
            <a:endParaRPr kumimoji="1" lang="ja-JP" altLang="en-US" sz="2000" b="1" baseline="-25000" dirty="0"/>
          </a:p>
        </p:txBody>
      </p:sp>
      <p:pic>
        <p:nvPicPr>
          <p:cNvPr id="276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58" y="4718729"/>
            <a:ext cx="1109367" cy="1474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円/楕円 1"/>
          <p:cNvSpPr/>
          <p:nvPr/>
        </p:nvSpPr>
        <p:spPr>
          <a:xfrm>
            <a:off x="1702869" y="3683304"/>
            <a:ext cx="292422" cy="2946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p:cNvCxnSpPr/>
          <p:nvPr/>
        </p:nvCxnSpPr>
        <p:spPr>
          <a:xfrm flipH="1">
            <a:off x="742455" y="3903457"/>
            <a:ext cx="947292" cy="7474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下矢印 35"/>
          <p:cNvSpPr/>
          <p:nvPr/>
        </p:nvSpPr>
        <p:spPr>
          <a:xfrm>
            <a:off x="251520" y="5401070"/>
            <a:ext cx="58623" cy="1846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下矢印 37"/>
          <p:cNvSpPr/>
          <p:nvPr/>
        </p:nvSpPr>
        <p:spPr>
          <a:xfrm>
            <a:off x="377935" y="5337274"/>
            <a:ext cx="58623" cy="1846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下矢印 38"/>
          <p:cNvSpPr/>
          <p:nvPr/>
        </p:nvSpPr>
        <p:spPr>
          <a:xfrm>
            <a:off x="619581" y="5375089"/>
            <a:ext cx="58623" cy="1846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下矢印 39"/>
          <p:cNvSpPr/>
          <p:nvPr/>
        </p:nvSpPr>
        <p:spPr>
          <a:xfrm>
            <a:off x="899592" y="5397341"/>
            <a:ext cx="58623" cy="1846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下矢印 40"/>
          <p:cNvSpPr/>
          <p:nvPr/>
        </p:nvSpPr>
        <p:spPr>
          <a:xfrm>
            <a:off x="967143" y="5320571"/>
            <a:ext cx="58623" cy="1846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下矢印 41"/>
          <p:cNvSpPr/>
          <p:nvPr/>
        </p:nvSpPr>
        <p:spPr>
          <a:xfrm flipV="1">
            <a:off x="251520" y="4957158"/>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下矢印 42"/>
          <p:cNvSpPr/>
          <p:nvPr/>
        </p:nvSpPr>
        <p:spPr>
          <a:xfrm flipV="1">
            <a:off x="348623" y="4859348"/>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下矢印 43"/>
          <p:cNvSpPr/>
          <p:nvPr/>
        </p:nvSpPr>
        <p:spPr>
          <a:xfrm flipV="1">
            <a:off x="624130" y="4899084"/>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下矢印 44"/>
          <p:cNvSpPr/>
          <p:nvPr/>
        </p:nvSpPr>
        <p:spPr>
          <a:xfrm flipV="1">
            <a:off x="870280" y="4982086"/>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下矢印 45"/>
          <p:cNvSpPr/>
          <p:nvPr/>
        </p:nvSpPr>
        <p:spPr>
          <a:xfrm flipV="1">
            <a:off x="996284" y="4845287"/>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下矢印 46"/>
          <p:cNvSpPr/>
          <p:nvPr/>
        </p:nvSpPr>
        <p:spPr>
          <a:xfrm flipV="1">
            <a:off x="388791" y="5725649"/>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下矢印 47"/>
          <p:cNvSpPr/>
          <p:nvPr/>
        </p:nvSpPr>
        <p:spPr>
          <a:xfrm flipV="1">
            <a:off x="280831" y="5842720"/>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下矢印 48"/>
          <p:cNvSpPr/>
          <p:nvPr/>
        </p:nvSpPr>
        <p:spPr>
          <a:xfrm flipV="1">
            <a:off x="636468" y="5808651"/>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下矢印 49"/>
          <p:cNvSpPr/>
          <p:nvPr/>
        </p:nvSpPr>
        <p:spPr>
          <a:xfrm flipV="1">
            <a:off x="899592" y="5862073"/>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下矢印 50"/>
          <p:cNvSpPr/>
          <p:nvPr/>
        </p:nvSpPr>
        <p:spPr>
          <a:xfrm flipV="1">
            <a:off x="999781" y="5759305"/>
            <a:ext cx="58623" cy="1660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508613" y="3757950"/>
            <a:ext cx="1002311" cy="646331"/>
          </a:xfrm>
          <a:prstGeom prst="rect">
            <a:avLst/>
          </a:prstGeom>
          <a:noFill/>
        </p:spPr>
        <p:txBody>
          <a:bodyPr wrap="square" rtlCol="0">
            <a:spAutoFit/>
          </a:bodyPr>
          <a:lstStyle/>
          <a:p>
            <a:r>
              <a:rPr lang="en-US" altLang="ja-JP" b="1" dirty="0" smtClean="0">
                <a:solidFill>
                  <a:srgbClr val="FF0000"/>
                </a:solidFill>
              </a:rPr>
              <a:t>A-type AFM</a:t>
            </a:r>
            <a:endParaRPr kumimoji="1" lang="ja-JP" altLang="en-US" b="1" baseline="-25000" dirty="0">
              <a:solidFill>
                <a:srgbClr val="FF0000"/>
              </a:solidFill>
            </a:endParaRPr>
          </a:p>
        </p:txBody>
      </p:sp>
    </p:spTree>
    <p:extLst>
      <p:ext uri="{BB962C8B-B14F-4D97-AF65-F5344CB8AC3E}">
        <p14:creationId xmlns:p14="http://schemas.microsoft.com/office/powerpoint/2010/main" val="2995989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09" y="116632"/>
            <a:ext cx="8229600" cy="1143000"/>
          </a:xfrm>
        </p:spPr>
        <p:txBody>
          <a:bodyPr/>
          <a:lstStyle/>
          <a:p>
            <a:r>
              <a:rPr lang="ja-JP" altLang="en-US" dirty="0" smtClean="0"/>
              <a:t>酸化物熱電変換材料</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17</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7" y="2132856"/>
            <a:ext cx="4575369"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95536" y="1412776"/>
            <a:ext cx="3960440" cy="369332"/>
          </a:xfrm>
          <a:prstGeom prst="rect">
            <a:avLst/>
          </a:prstGeom>
          <a:noFill/>
        </p:spPr>
        <p:txBody>
          <a:bodyPr wrap="square" rtlCol="0">
            <a:spAutoFit/>
          </a:bodyPr>
          <a:lstStyle/>
          <a:p>
            <a:r>
              <a:rPr kumimoji="1" lang="ja-JP" altLang="en-US" b="1" dirty="0" smtClean="0"/>
              <a:t>主な熱電変換材料の</a:t>
            </a:r>
            <a:r>
              <a:rPr lang="en-US" altLang="ja-JP" b="1" dirty="0" smtClean="0"/>
              <a:t>ZT</a:t>
            </a:r>
            <a:r>
              <a:rPr lang="ja-JP" altLang="en-US" b="1" dirty="0" smtClean="0"/>
              <a:t>の温度依存性</a:t>
            </a:r>
            <a:endParaRPr kumimoji="1" lang="en-US" altLang="ja-JP" b="1" dirty="0" smtClean="0"/>
          </a:p>
        </p:txBody>
      </p:sp>
      <p:sp>
        <p:nvSpPr>
          <p:cNvPr id="6" name="正方形/長方形 5"/>
          <p:cNvSpPr/>
          <p:nvPr/>
        </p:nvSpPr>
        <p:spPr>
          <a:xfrm>
            <a:off x="2276177" y="5085184"/>
            <a:ext cx="711647"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275856" y="3501008"/>
            <a:ext cx="93610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860032" y="1425599"/>
            <a:ext cx="3960440" cy="369332"/>
          </a:xfrm>
          <a:prstGeom prst="rect">
            <a:avLst/>
          </a:prstGeom>
          <a:noFill/>
        </p:spPr>
        <p:txBody>
          <a:bodyPr wrap="square" rtlCol="0">
            <a:spAutoFit/>
          </a:bodyPr>
          <a:lstStyle/>
          <a:p>
            <a:pPr algn="ctr"/>
            <a:r>
              <a:rPr kumimoji="1" lang="en-US" altLang="ja-JP" b="1" dirty="0" smtClean="0"/>
              <a:t>Advantage</a:t>
            </a:r>
          </a:p>
        </p:txBody>
      </p:sp>
      <p:sp>
        <p:nvSpPr>
          <p:cNvPr id="11" name="テキスト ボックス 10"/>
          <p:cNvSpPr txBox="1"/>
          <p:nvPr/>
        </p:nvSpPr>
        <p:spPr>
          <a:xfrm>
            <a:off x="4938635" y="3596098"/>
            <a:ext cx="3960440" cy="369332"/>
          </a:xfrm>
          <a:prstGeom prst="rect">
            <a:avLst/>
          </a:prstGeom>
          <a:noFill/>
        </p:spPr>
        <p:txBody>
          <a:bodyPr wrap="square" rtlCol="0">
            <a:spAutoFit/>
          </a:bodyPr>
          <a:lstStyle/>
          <a:p>
            <a:pPr algn="ctr"/>
            <a:r>
              <a:rPr kumimoji="1" lang="en-US" altLang="ja-JP" b="1" dirty="0" smtClean="0"/>
              <a:t>Disadvantage</a:t>
            </a:r>
          </a:p>
        </p:txBody>
      </p:sp>
      <p:sp>
        <p:nvSpPr>
          <p:cNvPr id="8" name="テキスト ボックス 7"/>
          <p:cNvSpPr txBox="1"/>
          <p:nvPr/>
        </p:nvSpPr>
        <p:spPr>
          <a:xfrm>
            <a:off x="4662264" y="1988840"/>
            <a:ext cx="4355976" cy="1200329"/>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a:t>高温</a:t>
            </a:r>
            <a:r>
              <a:rPr lang="ja-JP" altLang="en-US" dirty="0" smtClean="0"/>
              <a:t>大気中で安定である</a:t>
            </a:r>
            <a:endParaRPr lang="en-US" altLang="ja-JP" dirty="0" smtClean="0"/>
          </a:p>
          <a:p>
            <a:pPr marL="285750" indent="-285750">
              <a:buFont typeface="Wingdings" panose="05000000000000000000" pitchFamily="2" charset="2"/>
              <a:buChar char="ü"/>
            </a:pPr>
            <a:r>
              <a:rPr kumimoji="1" lang="ja-JP" altLang="en-US" dirty="0" smtClean="0"/>
              <a:t>地球上に豊富に存在する元素から構成</a:t>
            </a:r>
            <a:endParaRPr kumimoji="1" lang="en-US" altLang="ja-JP" dirty="0" smtClean="0"/>
          </a:p>
          <a:p>
            <a:pPr marL="285750" indent="-285750">
              <a:buFont typeface="Wingdings" panose="05000000000000000000" pitchFamily="2" charset="2"/>
              <a:buChar char="ü"/>
            </a:pPr>
            <a:r>
              <a:rPr lang="ja-JP" altLang="en-US" dirty="0" smtClean="0"/>
              <a:t>毒性の少ない材料である</a:t>
            </a:r>
            <a:endParaRPr lang="en-US" altLang="ja-JP" dirty="0" smtClean="0"/>
          </a:p>
          <a:p>
            <a:pPr marL="285750" indent="-285750">
              <a:buFont typeface="Wingdings" panose="05000000000000000000" pitchFamily="2" charset="2"/>
              <a:buChar char="ü"/>
            </a:pPr>
            <a:r>
              <a:rPr kumimoji="1" lang="ja-JP" altLang="en-US" dirty="0" smtClean="0"/>
              <a:t>内部自由度によって高熱起電力を示す</a:t>
            </a:r>
            <a:endParaRPr kumimoji="1" lang="ja-JP" altLang="en-US" dirty="0"/>
          </a:p>
        </p:txBody>
      </p:sp>
      <p:sp>
        <p:nvSpPr>
          <p:cNvPr id="13" name="テキスト ボックス 12"/>
          <p:cNvSpPr txBox="1"/>
          <p:nvPr/>
        </p:nvSpPr>
        <p:spPr>
          <a:xfrm>
            <a:off x="4729570" y="4069521"/>
            <a:ext cx="4355976" cy="2031325"/>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a:t>一般</a:t>
            </a:r>
            <a:r>
              <a:rPr lang="ja-JP" altLang="en-US" dirty="0" smtClean="0"/>
              <a:t>に低移動度の材料である</a:t>
            </a:r>
            <a:endParaRPr lang="en-US" altLang="ja-JP" dirty="0" smtClean="0"/>
          </a:p>
          <a:p>
            <a:pPr marL="285750" indent="-285750">
              <a:buFont typeface="Wingdings" panose="05000000000000000000" pitchFamily="2" charset="2"/>
              <a:buChar char="ü"/>
            </a:pPr>
            <a:r>
              <a:rPr lang="ja-JP" altLang="en-US" dirty="0"/>
              <a:t>単</a:t>
            </a:r>
            <a:r>
              <a:rPr lang="ja-JP" altLang="en-US" dirty="0" smtClean="0"/>
              <a:t>結晶では高性能を示す一方、多結晶では高抵抗率の材料である</a:t>
            </a:r>
            <a:endParaRPr lang="en-US" altLang="ja-JP" dirty="0" smtClean="0"/>
          </a:p>
          <a:p>
            <a:pPr marL="285750" indent="-285750">
              <a:buFont typeface="Wingdings" panose="05000000000000000000" pitchFamily="2" charset="2"/>
              <a:buChar char="ü"/>
            </a:pPr>
            <a:r>
              <a:rPr lang="en-US" altLang="ja-JP" dirty="0" smtClean="0"/>
              <a:t>P</a:t>
            </a:r>
            <a:r>
              <a:rPr lang="ja-JP" altLang="en-US" dirty="0" smtClean="0"/>
              <a:t>型単結晶と同等の性能を示す</a:t>
            </a:r>
            <a:r>
              <a:rPr lang="en-US" altLang="ja-JP" dirty="0" smtClean="0"/>
              <a:t>N</a:t>
            </a:r>
            <a:r>
              <a:rPr lang="ja-JP" altLang="en-US" dirty="0" smtClean="0"/>
              <a:t>型材料が見つかっていない</a:t>
            </a:r>
            <a:endParaRPr lang="en-US" altLang="ja-JP" dirty="0" smtClean="0"/>
          </a:p>
          <a:p>
            <a:pPr marL="285750" indent="-285750">
              <a:buFont typeface="Wingdings" panose="05000000000000000000" pitchFamily="2" charset="2"/>
              <a:buChar char="ü"/>
            </a:pPr>
            <a:r>
              <a:rPr lang="ja-JP" altLang="en-US" dirty="0" smtClean="0"/>
              <a:t>同じ系で、</a:t>
            </a:r>
            <a:r>
              <a:rPr lang="en-US" altLang="ja-JP" dirty="0" smtClean="0"/>
              <a:t>P</a:t>
            </a:r>
            <a:r>
              <a:rPr lang="ja-JP" altLang="en-US" dirty="0" smtClean="0"/>
              <a:t>型と</a:t>
            </a:r>
            <a:r>
              <a:rPr lang="en-US" altLang="ja-JP" dirty="0" smtClean="0"/>
              <a:t>N</a:t>
            </a:r>
            <a:r>
              <a:rPr lang="ja-JP" altLang="en-US" dirty="0" smtClean="0"/>
              <a:t>型の材料がない</a:t>
            </a:r>
            <a:endParaRPr lang="en-US" altLang="ja-JP" dirty="0" smtClean="0"/>
          </a:p>
          <a:p>
            <a:pPr marL="285750" indent="-285750">
              <a:buFont typeface="Wingdings" panose="05000000000000000000" pitchFamily="2" charset="2"/>
              <a:buChar char="ü"/>
            </a:pPr>
            <a:endParaRPr lang="en-US" altLang="ja-JP" dirty="0" smtClean="0"/>
          </a:p>
        </p:txBody>
      </p:sp>
    </p:spTree>
    <p:extLst>
      <p:ext uri="{BB962C8B-B14F-4D97-AF65-F5344CB8AC3E}">
        <p14:creationId xmlns:p14="http://schemas.microsoft.com/office/powerpoint/2010/main" val="9433592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179" y="-99392"/>
            <a:ext cx="8229600" cy="1143000"/>
          </a:xfrm>
        </p:spPr>
        <p:txBody>
          <a:bodyPr/>
          <a:lstStyle/>
          <a:p>
            <a:r>
              <a:rPr kumimoji="1" lang="en-US" altLang="ja-JP" dirty="0" smtClean="0"/>
              <a:t>Introduction</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2</a:t>
            </a:fld>
            <a:endParaRPr kumimoji="1" lang="ja-JP" altLang="en-US" dirty="0"/>
          </a:p>
        </p:txBody>
      </p:sp>
      <p:pic>
        <p:nvPicPr>
          <p:cNvPr id="25" name="Picture 2" descr="K:\web\ynu-logo\base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389585" y="3963876"/>
            <a:ext cx="3960440" cy="369332"/>
          </a:xfrm>
          <a:prstGeom prst="rect">
            <a:avLst/>
          </a:prstGeom>
          <a:noFill/>
        </p:spPr>
        <p:txBody>
          <a:bodyPr wrap="square" rtlCol="0">
            <a:spAutoFit/>
          </a:bodyPr>
          <a:lstStyle/>
          <a:p>
            <a:pPr algn="ctr"/>
            <a:r>
              <a:rPr kumimoji="1" lang="en-US" altLang="ja-JP" b="1" u="sng" dirty="0" smtClean="0"/>
              <a:t>Advantage of Oxide TE materials</a:t>
            </a:r>
          </a:p>
        </p:txBody>
      </p:sp>
      <p:sp>
        <p:nvSpPr>
          <p:cNvPr id="65" name="テキスト ボックス 64"/>
          <p:cNvSpPr txBox="1"/>
          <p:nvPr/>
        </p:nvSpPr>
        <p:spPr>
          <a:xfrm>
            <a:off x="4932040" y="1283271"/>
            <a:ext cx="3960440" cy="369332"/>
          </a:xfrm>
          <a:prstGeom prst="rect">
            <a:avLst/>
          </a:prstGeom>
          <a:noFill/>
        </p:spPr>
        <p:txBody>
          <a:bodyPr wrap="square" rtlCol="0">
            <a:spAutoFit/>
          </a:bodyPr>
          <a:lstStyle/>
          <a:p>
            <a:pPr algn="ctr"/>
            <a:r>
              <a:rPr lang="en-US" altLang="ja-JP" b="1" u="sng" dirty="0"/>
              <a:t>p</a:t>
            </a:r>
            <a:r>
              <a:rPr lang="en-US" altLang="ja-JP" b="1" u="sng" dirty="0" smtClean="0"/>
              <a:t>-type</a:t>
            </a:r>
            <a:r>
              <a:rPr kumimoji="1" lang="en-US" altLang="ja-JP" b="1" u="sng" dirty="0" smtClean="0"/>
              <a:t> Oxide TE materials</a:t>
            </a:r>
          </a:p>
        </p:txBody>
      </p:sp>
      <p:sp>
        <p:nvSpPr>
          <p:cNvPr id="70" name="テキスト ボックス 69"/>
          <p:cNvSpPr txBox="1"/>
          <p:nvPr/>
        </p:nvSpPr>
        <p:spPr>
          <a:xfrm>
            <a:off x="4904245" y="3272502"/>
            <a:ext cx="3960440" cy="369332"/>
          </a:xfrm>
          <a:prstGeom prst="rect">
            <a:avLst/>
          </a:prstGeom>
          <a:noFill/>
        </p:spPr>
        <p:txBody>
          <a:bodyPr wrap="square" rtlCol="0">
            <a:spAutoFit/>
          </a:bodyPr>
          <a:lstStyle/>
          <a:p>
            <a:pPr algn="ctr"/>
            <a:r>
              <a:rPr lang="en-US" altLang="ja-JP" b="1" u="sng" dirty="0" smtClean="0"/>
              <a:t>n-type</a:t>
            </a:r>
            <a:r>
              <a:rPr kumimoji="1" lang="en-US" altLang="ja-JP" b="1" u="sng" dirty="0" smtClean="0"/>
              <a:t> Oxide TE materials</a:t>
            </a: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445966811"/>
              </p:ext>
            </p:extLst>
          </p:nvPr>
        </p:nvGraphicFramePr>
        <p:xfrm>
          <a:off x="785629" y="1192384"/>
          <a:ext cx="3168352" cy="1252604"/>
        </p:xfrm>
        <a:graphic>
          <a:graphicData uri="http://schemas.openxmlformats.org/presentationml/2006/ole">
            <mc:AlternateContent xmlns:mc="http://schemas.openxmlformats.org/markup-compatibility/2006">
              <mc:Choice xmlns:v="urn:schemas-microsoft-com:vml" Requires="v">
                <p:oleObj spid="_x0000_s25739" name="Equation" r:id="rId5" imgW="1638000" imgH="647640" progId="Equation.DSMT4">
                  <p:embed/>
                </p:oleObj>
              </mc:Choice>
              <mc:Fallback>
                <p:oleObj name="Equation" r:id="rId5" imgW="1638000" imgH="647640" progId="Equation.DSMT4">
                  <p:embed/>
                  <p:pic>
                    <p:nvPicPr>
                      <p:cNvPr id="0" name=""/>
                      <p:cNvPicPr/>
                      <p:nvPr/>
                    </p:nvPicPr>
                    <p:blipFill>
                      <a:blip r:embed="rId6"/>
                      <a:stretch>
                        <a:fillRect/>
                      </a:stretch>
                    </p:blipFill>
                    <p:spPr>
                      <a:xfrm>
                        <a:off x="785629" y="1192384"/>
                        <a:ext cx="3168352" cy="1252604"/>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3583064587"/>
              </p:ext>
            </p:extLst>
          </p:nvPr>
        </p:nvGraphicFramePr>
        <p:xfrm>
          <a:off x="821633" y="2413043"/>
          <a:ext cx="3528392" cy="1260140"/>
        </p:xfrm>
        <a:graphic>
          <a:graphicData uri="http://schemas.openxmlformats.org/presentationml/2006/ole">
            <mc:AlternateContent xmlns:mc="http://schemas.openxmlformats.org/markup-compatibility/2006">
              <mc:Choice xmlns:v="urn:schemas-microsoft-com:vml" Requires="v">
                <p:oleObj spid="_x0000_s25740" name="Equation" r:id="rId7" imgW="1955520" imgH="698400" progId="Equation.DSMT4">
                  <p:embed/>
                </p:oleObj>
              </mc:Choice>
              <mc:Fallback>
                <p:oleObj name="Equation" r:id="rId7" imgW="1955520" imgH="698400" progId="Equation.DSMT4">
                  <p:embed/>
                  <p:pic>
                    <p:nvPicPr>
                      <p:cNvPr id="0" name=""/>
                      <p:cNvPicPr/>
                      <p:nvPr/>
                    </p:nvPicPr>
                    <p:blipFill>
                      <a:blip r:embed="rId8"/>
                      <a:stretch>
                        <a:fillRect/>
                      </a:stretch>
                    </p:blipFill>
                    <p:spPr>
                      <a:xfrm>
                        <a:off x="821633" y="2413043"/>
                        <a:ext cx="3528392" cy="1260140"/>
                      </a:xfrm>
                      <a:prstGeom prst="rect">
                        <a:avLst/>
                      </a:prstGeom>
                    </p:spPr>
                  </p:pic>
                </p:oleObj>
              </mc:Fallback>
            </mc:AlternateContent>
          </a:graphicData>
        </a:graphic>
      </p:graphicFrame>
      <p:sp>
        <p:nvSpPr>
          <p:cNvPr id="71" name="テキスト ボックス 70"/>
          <p:cNvSpPr txBox="1"/>
          <p:nvPr/>
        </p:nvSpPr>
        <p:spPr>
          <a:xfrm>
            <a:off x="5482876" y="1844824"/>
            <a:ext cx="3080981" cy="1200329"/>
          </a:xfrm>
          <a:prstGeom prst="rect">
            <a:avLst/>
          </a:prstGeom>
          <a:noFill/>
        </p:spPr>
        <p:txBody>
          <a:bodyPr wrap="square" rtlCol="0">
            <a:spAutoFit/>
          </a:bodyPr>
          <a:lstStyle/>
          <a:p>
            <a:pPr marL="285750" indent="-285750">
              <a:buFont typeface="Wingdings" panose="05000000000000000000" pitchFamily="2" charset="2"/>
              <a:buChar char="ü"/>
            </a:pPr>
            <a:r>
              <a:rPr lang="en-US" altLang="ja-JP" sz="2400" dirty="0"/>
              <a:t> </a:t>
            </a:r>
            <a:r>
              <a:rPr lang="en-US" altLang="ja-JP" sz="2400" dirty="0" smtClean="0"/>
              <a:t>Na</a:t>
            </a:r>
            <a:r>
              <a:rPr lang="en-US" altLang="ja-JP" sz="2400" baseline="-25000" dirty="0" smtClean="0"/>
              <a:t>x</a:t>
            </a:r>
            <a:r>
              <a:rPr lang="en-US" altLang="ja-JP" sz="2400" dirty="0" smtClean="0"/>
              <a:t>CoO</a:t>
            </a:r>
            <a:r>
              <a:rPr lang="en-US" altLang="ja-JP" sz="2400" baseline="-25000" dirty="0" smtClean="0"/>
              <a:t>2</a:t>
            </a:r>
          </a:p>
          <a:p>
            <a:pPr marL="285750" indent="-285750">
              <a:buFont typeface="Wingdings" panose="05000000000000000000" pitchFamily="2" charset="2"/>
              <a:buChar char="ü"/>
            </a:pPr>
            <a:r>
              <a:rPr lang="en-US" altLang="ja-JP" sz="2400" dirty="0" smtClean="0"/>
              <a:t>[Ca</a:t>
            </a:r>
            <a:r>
              <a:rPr lang="en-US" altLang="ja-JP" sz="2400" baseline="-25000" dirty="0" smtClean="0"/>
              <a:t>2</a:t>
            </a:r>
            <a:r>
              <a:rPr lang="en-US" altLang="ja-JP" sz="2400" dirty="0" smtClean="0"/>
              <a:t>CoO</a:t>
            </a:r>
            <a:r>
              <a:rPr lang="en-US" altLang="ja-JP" sz="2400" baseline="-25000" dirty="0" smtClean="0"/>
              <a:t>3</a:t>
            </a:r>
            <a:r>
              <a:rPr lang="en-US" altLang="ja-JP" sz="2400" dirty="0" smtClean="0"/>
              <a:t>]</a:t>
            </a:r>
            <a:r>
              <a:rPr lang="en-US" altLang="ja-JP" sz="2400" baseline="-25000" dirty="0" smtClean="0"/>
              <a:t>0.62</a:t>
            </a:r>
            <a:r>
              <a:rPr lang="en-US" altLang="ja-JP" sz="2400" dirty="0" smtClean="0"/>
              <a:t> CoO</a:t>
            </a:r>
            <a:r>
              <a:rPr lang="en-US" altLang="ja-JP" sz="2400" baseline="-25000" dirty="0" smtClean="0"/>
              <a:t>2</a:t>
            </a:r>
          </a:p>
          <a:p>
            <a:pPr marL="285750" indent="-285750">
              <a:buFont typeface="Wingdings" panose="05000000000000000000" pitchFamily="2" charset="2"/>
              <a:buChar char="ü"/>
            </a:pPr>
            <a:r>
              <a:rPr lang="en-US" altLang="ja-JP" sz="2400" dirty="0" smtClean="0"/>
              <a:t>Bi</a:t>
            </a:r>
            <a:r>
              <a:rPr lang="en-US" altLang="ja-JP" sz="2400" baseline="-25000" dirty="0" smtClean="0"/>
              <a:t>2</a:t>
            </a:r>
            <a:r>
              <a:rPr lang="en-US" altLang="ja-JP" sz="2400" dirty="0" smtClean="0"/>
              <a:t>Sr</a:t>
            </a:r>
            <a:r>
              <a:rPr lang="en-US" altLang="ja-JP" sz="2400" baseline="-25000" dirty="0" smtClean="0"/>
              <a:t>2</a:t>
            </a:r>
            <a:r>
              <a:rPr lang="en-US" altLang="ja-JP" sz="2400" dirty="0" smtClean="0"/>
              <a:t>Co</a:t>
            </a:r>
            <a:r>
              <a:rPr lang="en-US" altLang="ja-JP" sz="2400" baseline="-25000" dirty="0" smtClean="0"/>
              <a:t>2</a:t>
            </a:r>
            <a:r>
              <a:rPr lang="en-US" altLang="ja-JP" sz="2400" dirty="0" smtClean="0"/>
              <a:t>O</a:t>
            </a:r>
            <a:r>
              <a:rPr lang="en-US" altLang="ja-JP" sz="2400" baseline="-25000" dirty="0"/>
              <a:t>y</a:t>
            </a:r>
            <a:endParaRPr lang="en-US" altLang="ja-JP" sz="2400" baseline="-25000" dirty="0" smtClean="0"/>
          </a:p>
        </p:txBody>
      </p:sp>
      <p:sp>
        <p:nvSpPr>
          <p:cNvPr id="9" name="テキスト ボックス 8"/>
          <p:cNvSpPr txBox="1"/>
          <p:nvPr/>
        </p:nvSpPr>
        <p:spPr>
          <a:xfrm>
            <a:off x="395537" y="4545450"/>
            <a:ext cx="4176463" cy="1569660"/>
          </a:xfrm>
          <a:prstGeom prst="rect">
            <a:avLst/>
          </a:prstGeom>
          <a:noFill/>
        </p:spPr>
        <p:txBody>
          <a:bodyPr wrap="square" rtlCol="0">
            <a:spAutoFit/>
          </a:bodyPr>
          <a:lstStyle/>
          <a:p>
            <a:r>
              <a:rPr lang="en-US" altLang="ja-JP" sz="2400" dirty="0"/>
              <a:t>thermally and chemically stable </a:t>
            </a:r>
            <a:endParaRPr lang="en-US" altLang="ja-JP" sz="2400" dirty="0" smtClean="0"/>
          </a:p>
          <a:p>
            <a:r>
              <a:rPr lang="en-US" altLang="ja-JP" sz="2400" dirty="0" smtClean="0"/>
              <a:t>for </a:t>
            </a:r>
            <a:r>
              <a:rPr lang="en-US" altLang="ja-JP" sz="2400" dirty="0"/>
              <a:t>long time use </a:t>
            </a:r>
            <a:endParaRPr lang="en-US" altLang="ja-JP" sz="2400" dirty="0" smtClean="0"/>
          </a:p>
          <a:p>
            <a:r>
              <a:rPr lang="en-US" altLang="ja-JP" sz="2400" dirty="0" smtClean="0"/>
              <a:t>at </a:t>
            </a:r>
            <a:r>
              <a:rPr lang="en-US" altLang="ja-JP" sz="2400" dirty="0"/>
              <a:t>high temperatures in air </a:t>
            </a:r>
            <a:endParaRPr lang="en-US" altLang="ja-JP" sz="2400" dirty="0" smtClean="0"/>
          </a:p>
          <a:p>
            <a:r>
              <a:rPr lang="en-US" altLang="ja-JP" sz="2400" dirty="0" smtClean="0"/>
              <a:t>for </a:t>
            </a:r>
            <a:r>
              <a:rPr lang="en-US" altLang="ja-JP" sz="2400" dirty="0"/>
              <a:t>thermoelectric </a:t>
            </a:r>
            <a:r>
              <a:rPr lang="en-US" altLang="ja-JP" sz="2400" dirty="0" smtClean="0"/>
              <a:t>generation</a:t>
            </a:r>
            <a:endParaRPr kumimoji="1" lang="ja-JP" altLang="en-US" sz="2400" dirty="0"/>
          </a:p>
        </p:txBody>
      </p:sp>
      <p:sp>
        <p:nvSpPr>
          <p:cNvPr id="82" name="テキスト ボックス 81"/>
          <p:cNvSpPr txBox="1"/>
          <p:nvPr/>
        </p:nvSpPr>
        <p:spPr>
          <a:xfrm>
            <a:off x="5520786" y="3815722"/>
            <a:ext cx="3080981" cy="1200329"/>
          </a:xfrm>
          <a:prstGeom prst="rect">
            <a:avLst/>
          </a:prstGeom>
          <a:noFill/>
        </p:spPr>
        <p:txBody>
          <a:bodyPr wrap="square" rtlCol="0">
            <a:spAutoFit/>
          </a:bodyPr>
          <a:lstStyle/>
          <a:p>
            <a:pPr marL="285750" indent="-285750">
              <a:buFont typeface="Wingdings" panose="05000000000000000000" pitchFamily="2" charset="2"/>
              <a:buChar char="ü"/>
            </a:pPr>
            <a:r>
              <a:rPr lang="en-US" altLang="ja-JP" sz="2400" dirty="0" smtClean="0"/>
              <a:t>Al doped </a:t>
            </a:r>
            <a:r>
              <a:rPr lang="en-US" altLang="ja-JP" sz="2400" dirty="0" err="1" smtClean="0"/>
              <a:t>ZnO</a:t>
            </a:r>
            <a:endParaRPr lang="en-US" altLang="ja-JP" sz="2400" baseline="-25000" dirty="0" smtClean="0"/>
          </a:p>
          <a:p>
            <a:pPr marL="285750" indent="-285750">
              <a:buFont typeface="Wingdings" panose="05000000000000000000" pitchFamily="2" charset="2"/>
              <a:buChar char="ü"/>
            </a:pPr>
            <a:r>
              <a:rPr lang="en-US" altLang="ja-JP" sz="2400" dirty="0" smtClean="0"/>
              <a:t>SrTiO</a:t>
            </a:r>
            <a:r>
              <a:rPr lang="en-US" altLang="ja-JP" sz="2400" baseline="-25000" dirty="0" smtClean="0"/>
              <a:t>3</a:t>
            </a:r>
          </a:p>
          <a:p>
            <a:pPr marL="285750" indent="-285750">
              <a:buFont typeface="Wingdings" panose="05000000000000000000" pitchFamily="2" charset="2"/>
              <a:buChar char="ü"/>
            </a:pPr>
            <a:r>
              <a:rPr lang="en-US" altLang="ja-JP" sz="2400" dirty="0" smtClean="0"/>
              <a:t>Ca</a:t>
            </a:r>
            <a:r>
              <a:rPr lang="en-US" altLang="ja-JP" sz="2400" baseline="-25000" dirty="0" smtClean="0"/>
              <a:t>0.9</a:t>
            </a:r>
            <a:r>
              <a:rPr lang="en-US" altLang="ja-JP" sz="2400" dirty="0" smtClean="0"/>
              <a:t>A</a:t>
            </a:r>
            <a:r>
              <a:rPr lang="en-US" altLang="ja-JP" sz="2400" baseline="30000" dirty="0" smtClean="0"/>
              <a:t>3+</a:t>
            </a:r>
            <a:r>
              <a:rPr lang="en-US" altLang="ja-JP" sz="2400" baseline="-25000" dirty="0" smtClean="0"/>
              <a:t>0.1</a:t>
            </a:r>
            <a:r>
              <a:rPr lang="en-US" altLang="ja-JP" sz="2400" dirty="0" smtClean="0"/>
              <a:t>MnO</a:t>
            </a:r>
            <a:r>
              <a:rPr lang="en-US" altLang="ja-JP" sz="2400" baseline="-25000" dirty="0" smtClean="0"/>
              <a:t>3</a:t>
            </a:r>
          </a:p>
        </p:txBody>
      </p:sp>
      <p:sp>
        <p:nvSpPr>
          <p:cNvPr id="11" name="テキスト ボックス 10"/>
          <p:cNvSpPr txBox="1"/>
          <p:nvPr/>
        </p:nvSpPr>
        <p:spPr>
          <a:xfrm>
            <a:off x="5068548" y="5229200"/>
            <a:ext cx="3815083" cy="369332"/>
          </a:xfrm>
          <a:prstGeom prst="rect">
            <a:avLst/>
          </a:prstGeom>
          <a:noFill/>
        </p:spPr>
        <p:txBody>
          <a:bodyPr wrap="square" rtlCol="0">
            <a:spAutoFit/>
          </a:bodyPr>
          <a:lstStyle/>
          <a:p>
            <a:r>
              <a:rPr kumimoji="1" lang="ja-JP" altLang="en-US" b="1" dirty="0" smtClean="0">
                <a:solidFill>
                  <a:srgbClr val="FF0000"/>
                </a:solidFill>
              </a:rPr>
              <a:t>同系列材料での</a:t>
            </a:r>
            <a:r>
              <a:rPr kumimoji="1" lang="en-US" altLang="ja-JP" b="1" dirty="0" err="1" smtClean="0">
                <a:solidFill>
                  <a:srgbClr val="FF0000"/>
                </a:solidFill>
              </a:rPr>
              <a:t>pn</a:t>
            </a:r>
            <a:r>
              <a:rPr kumimoji="1" lang="ja-JP" altLang="en-US" b="1" dirty="0" smtClean="0">
                <a:solidFill>
                  <a:srgbClr val="FF0000"/>
                </a:solidFill>
              </a:rPr>
              <a:t>素子作製が困難</a:t>
            </a:r>
            <a:endParaRPr kumimoji="1" lang="en-US" altLang="ja-JP" b="1" dirty="0" smtClean="0">
              <a:solidFill>
                <a:srgbClr val="FF0000"/>
              </a:solidFill>
            </a:endParaRPr>
          </a:p>
        </p:txBody>
      </p:sp>
      <p:sp>
        <p:nvSpPr>
          <p:cNvPr id="83" name="テキスト ボックス 82"/>
          <p:cNvSpPr txBox="1"/>
          <p:nvPr/>
        </p:nvSpPr>
        <p:spPr>
          <a:xfrm>
            <a:off x="5049601" y="5752467"/>
            <a:ext cx="3669727" cy="461665"/>
          </a:xfrm>
          <a:prstGeom prst="rect">
            <a:avLst/>
          </a:prstGeom>
          <a:noFill/>
        </p:spPr>
        <p:txBody>
          <a:bodyPr wrap="square" rtlCol="0">
            <a:spAutoFit/>
          </a:bodyPr>
          <a:lstStyle/>
          <a:p>
            <a:r>
              <a:rPr kumimoji="1" lang="en-US" altLang="ja-JP" sz="2400" b="1" dirty="0" smtClean="0">
                <a:solidFill>
                  <a:srgbClr val="FF0000"/>
                </a:solidFill>
              </a:rPr>
              <a:t>Pr</a:t>
            </a:r>
            <a:r>
              <a:rPr kumimoji="1" lang="en-US" altLang="ja-JP" sz="2400" b="1" baseline="-25000" dirty="0" smtClean="0">
                <a:solidFill>
                  <a:srgbClr val="FF0000"/>
                </a:solidFill>
              </a:rPr>
              <a:t>1-x</a:t>
            </a:r>
            <a:r>
              <a:rPr kumimoji="1" lang="en-US" altLang="ja-JP" sz="2400" b="1" dirty="0" smtClean="0">
                <a:solidFill>
                  <a:srgbClr val="FF0000"/>
                </a:solidFill>
              </a:rPr>
              <a:t>Sr</a:t>
            </a:r>
            <a:r>
              <a:rPr kumimoji="1" lang="en-US" altLang="ja-JP" sz="2400" b="1" baseline="-25000" dirty="0" smtClean="0">
                <a:solidFill>
                  <a:srgbClr val="FF0000"/>
                </a:solidFill>
              </a:rPr>
              <a:t>x</a:t>
            </a:r>
            <a:r>
              <a:rPr kumimoji="1" lang="en-US" altLang="ja-JP" sz="2400" b="1" dirty="0" smtClean="0">
                <a:solidFill>
                  <a:srgbClr val="FF0000"/>
                </a:solidFill>
              </a:rPr>
              <a:t>MnO</a:t>
            </a:r>
            <a:r>
              <a:rPr kumimoji="1" lang="en-US" altLang="ja-JP" sz="2400" b="1" baseline="-25000" dirty="0" smtClean="0">
                <a:solidFill>
                  <a:srgbClr val="FF0000"/>
                </a:solidFill>
              </a:rPr>
              <a:t>3</a:t>
            </a:r>
            <a:r>
              <a:rPr kumimoji="1" lang="en-US" altLang="ja-JP" sz="2400" b="1" dirty="0" smtClean="0">
                <a:solidFill>
                  <a:srgbClr val="FF0000"/>
                </a:solidFill>
              </a:rPr>
              <a:t> (0.1</a:t>
            </a:r>
            <a:r>
              <a:rPr kumimoji="1" lang="ja-JP" altLang="en-US" sz="2400" b="1" dirty="0" smtClean="0">
                <a:solidFill>
                  <a:srgbClr val="FF0000"/>
                </a:solidFill>
              </a:rPr>
              <a:t>≦</a:t>
            </a:r>
            <a:r>
              <a:rPr kumimoji="1" lang="en-US" altLang="ja-JP" sz="2400" b="1" dirty="0" smtClean="0">
                <a:solidFill>
                  <a:srgbClr val="FF0000"/>
                </a:solidFill>
              </a:rPr>
              <a:t>x</a:t>
            </a:r>
            <a:r>
              <a:rPr kumimoji="1" lang="ja-JP" altLang="en-US" sz="2400" b="1" dirty="0" smtClean="0">
                <a:solidFill>
                  <a:srgbClr val="FF0000"/>
                </a:solidFill>
              </a:rPr>
              <a:t>≦</a:t>
            </a:r>
            <a:r>
              <a:rPr kumimoji="1" lang="en-US" altLang="ja-JP" sz="2400" b="1" dirty="0" smtClean="0">
                <a:solidFill>
                  <a:srgbClr val="FF0000"/>
                </a:solidFill>
              </a:rPr>
              <a:t>0.7)</a:t>
            </a:r>
          </a:p>
        </p:txBody>
      </p:sp>
    </p:spTree>
    <p:extLst>
      <p:ext uri="{BB962C8B-B14F-4D97-AF65-F5344CB8AC3E}">
        <p14:creationId xmlns:p14="http://schemas.microsoft.com/office/powerpoint/2010/main" val="32892632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825" y="921737"/>
            <a:ext cx="4506751"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77" y="921737"/>
            <a:ext cx="4506748" cy="252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オブジェクト 5"/>
          <p:cNvGraphicFramePr>
            <a:graphicFrameLocks noChangeAspect="1"/>
          </p:cNvGraphicFramePr>
          <p:nvPr>
            <p:extLst>
              <p:ext uri="{D42A27DB-BD31-4B8C-83A1-F6EECF244321}">
                <p14:modId xmlns:p14="http://schemas.microsoft.com/office/powerpoint/2010/main" val="2737754309"/>
              </p:ext>
            </p:extLst>
          </p:nvPr>
        </p:nvGraphicFramePr>
        <p:xfrm>
          <a:off x="2353451" y="1268760"/>
          <a:ext cx="774700" cy="457200"/>
        </p:xfrm>
        <a:graphic>
          <a:graphicData uri="http://schemas.openxmlformats.org/presentationml/2006/ole">
            <mc:AlternateContent xmlns:mc="http://schemas.openxmlformats.org/markup-compatibility/2006">
              <mc:Choice xmlns:v="urn:schemas-microsoft-com:vml" Requires="v">
                <p:oleObj spid="_x0000_s27778" name="Equation" r:id="rId6" imgW="774360" imgH="457200" progId="Equation.DSMT4">
                  <p:embed/>
                </p:oleObj>
              </mc:Choice>
              <mc:Fallback>
                <p:oleObj name="Equation" r:id="rId6" imgW="774360" imgH="457200" progId="Equation.DSMT4">
                  <p:embed/>
                  <p:pic>
                    <p:nvPicPr>
                      <p:cNvPr id="0" name=""/>
                      <p:cNvPicPr/>
                      <p:nvPr/>
                    </p:nvPicPr>
                    <p:blipFill>
                      <a:blip r:embed="rId7"/>
                      <a:stretch>
                        <a:fillRect/>
                      </a:stretch>
                    </p:blipFill>
                    <p:spPr>
                      <a:xfrm>
                        <a:off x="2353451" y="1268760"/>
                        <a:ext cx="774700" cy="457200"/>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3716774916"/>
              </p:ext>
            </p:extLst>
          </p:nvPr>
        </p:nvGraphicFramePr>
        <p:xfrm>
          <a:off x="5400104" y="1268760"/>
          <a:ext cx="774700" cy="457200"/>
        </p:xfrm>
        <a:graphic>
          <a:graphicData uri="http://schemas.openxmlformats.org/presentationml/2006/ole">
            <mc:AlternateContent xmlns:mc="http://schemas.openxmlformats.org/markup-compatibility/2006">
              <mc:Choice xmlns:v="urn:schemas-microsoft-com:vml" Requires="v">
                <p:oleObj spid="_x0000_s27779" name="Equation" r:id="rId8" imgW="774360" imgH="457200" progId="Equation.DSMT4">
                  <p:embed/>
                </p:oleObj>
              </mc:Choice>
              <mc:Fallback>
                <p:oleObj name="Equation" r:id="rId8" imgW="774360" imgH="457200" progId="Equation.DSMT4">
                  <p:embed/>
                  <p:pic>
                    <p:nvPicPr>
                      <p:cNvPr id="0" name=""/>
                      <p:cNvPicPr/>
                      <p:nvPr/>
                    </p:nvPicPr>
                    <p:blipFill>
                      <a:blip r:embed="rId7"/>
                      <a:stretch>
                        <a:fillRect/>
                      </a:stretch>
                    </p:blipFill>
                    <p:spPr>
                      <a:xfrm>
                        <a:off x="5400104" y="1268760"/>
                        <a:ext cx="774700" cy="457200"/>
                      </a:xfrm>
                      <a:prstGeom prst="rect">
                        <a:avLst/>
                      </a:prstGeom>
                    </p:spPr>
                  </p:pic>
                </p:oleObj>
              </mc:Fallback>
            </mc:AlternateContent>
          </a:graphicData>
        </a:graphic>
      </p:graphicFrame>
      <p:pic>
        <p:nvPicPr>
          <p:cNvPr id="20" name="Picture 2"/>
          <p:cNvPicPr>
            <a:picLocks noChangeAspect="1" noChangeArrowheads="1"/>
          </p:cNvPicPr>
          <p:nvPr/>
        </p:nvPicPr>
        <p:blipFill>
          <a:blip r:embed="rId9" cstate="print"/>
          <a:srcRect/>
          <a:stretch>
            <a:fillRect/>
          </a:stretch>
        </p:blipFill>
        <p:spPr bwMode="auto">
          <a:xfrm>
            <a:off x="2363278" y="3345830"/>
            <a:ext cx="2809370" cy="3102554"/>
          </a:xfrm>
          <a:prstGeom prst="rect">
            <a:avLst/>
          </a:prstGeom>
          <a:noFill/>
          <a:ln w="9525">
            <a:noFill/>
            <a:miter lim="800000"/>
            <a:headEnd/>
            <a:tailEnd/>
          </a:ln>
        </p:spPr>
      </p:pic>
      <p:pic>
        <p:nvPicPr>
          <p:cNvPr id="21" name="Picture 2" descr="C:\Users\yuto\Pictures\図1.bm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466" y="3350782"/>
            <a:ext cx="2318410" cy="30405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K:\web\ynu-logo\base04-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27655"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53058" y="3345829"/>
            <a:ext cx="4060729" cy="3045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3"/>
          <p:cNvSpPr txBox="1"/>
          <p:nvPr/>
        </p:nvSpPr>
        <p:spPr>
          <a:xfrm>
            <a:off x="371959" y="6391377"/>
            <a:ext cx="3315406" cy="312729"/>
          </a:xfrm>
          <a:prstGeom prst="rect">
            <a:avLst/>
          </a:prstGeom>
          <a:noFill/>
        </p:spPr>
        <p:txBody>
          <a:bodyPr wrap="square" rtlCol="0">
            <a:spAutoFit/>
          </a:bodyPr>
          <a:lstStyle/>
          <a:p>
            <a:pPr algn="ctr"/>
            <a:r>
              <a:rPr kumimoji="1" lang="en-US" altLang="ja-JP" sz="1400" dirty="0" err="1" smtClean="0"/>
              <a:t>Y.Tokura</a:t>
            </a:r>
            <a:r>
              <a:rPr kumimoji="1" lang="en-US" altLang="ja-JP" sz="1400" i="1" dirty="0" smtClean="0"/>
              <a:t> et a</a:t>
            </a:r>
            <a:r>
              <a:rPr kumimoji="1" lang="en-US" altLang="ja-JP" sz="1400" dirty="0" smtClean="0"/>
              <a:t>l., </a:t>
            </a:r>
            <a:r>
              <a:rPr kumimoji="1" lang="en-US" altLang="ja-JP" sz="1400" dirty="0" err="1" smtClean="0"/>
              <a:t>Physica</a:t>
            </a:r>
            <a:r>
              <a:rPr kumimoji="1" lang="en-US" altLang="ja-JP" sz="1400" dirty="0" smtClean="0"/>
              <a:t> C </a:t>
            </a:r>
            <a:r>
              <a:rPr kumimoji="1" lang="en-US" altLang="ja-JP" sz="1400" b="1" dirty="0" smtClean="0"/>
              <a:t>263</a:t>
            </a:r>
            <a:r>
              <a:rPr kumimoji="1" lang="en-US" altLang="ja-JP" sz="1400" dirty="0" smtClean="0"/>
              <a:t>, 544 (1996)</a:t>
            </a:r>
          </a:p>
        </p:txBody>
      </p:sp>
      <p:sp>
        <p:nvSpPr>
          <p:cNvPr id="27" name="テキスト ボックス 26"/>
          <p:cNvSpPr txBox="1"/>
          <p:nvPr/>
        </p:nvSpPr>
        <p:spPr>
          <a:xfrm>
            <a:off x="5606433" y="6391377"/>
            <a:ext cx="3315406" cy="312729"/>
          </a:xfrm>
          <a:prstGeom prst="rect">
            <a:avLst/>
          </a:prstGeom>
          <a:noFill/>
        </p:spPr>
        <p:txBody>
          <a:bodyPr wrap="square" rtlCol="0">
            <a:spAutoFit/>
          </a:bodyPr>
          <a:lstStyle/>
          <a:p>
            <a:pPr algn="ctr"/>
            <a:r>
              <a:rPr lang="en-US" altLang="ja-JP" sz="1400" dirty="0" err="1" smtClean="0"/>
              <a:t>Z.Jirak</a:t>
            </a:r>
            <a:r>
              <a:rPr kumimoji="1" lang="en-US" altLang="ja-JP" sz="1400" dirty="0" smtClean="0"/>
              <a:t> </a:t>
            </a:r>
            <a:r>
              <a:rPr kumimoji="1" lang="en-US" altLang="ja-JP" sz="1400" i="1" dirty="0" smtClean="0"/>
              <a:t>et al</a:t>
            </a:r>
            <a:r>
              <a:rPr kumimoji="1" lang="en-US" altLang="ja-JP" sz="1400" dirty="0" smtClean="0"/>
              <a:t>., J.Appl.Phys.</a:t>
            </a:r>
            <a:r>
              <a:rPr kumimoji="1" lang="en-US" altLang="ja-JP" sz="1400" b="1" dirty="0" smtClean="0"/>
              <a:t>11</a:t>
            </a:r>
            <a:r>
              <a:rPr kumimoji="1" lang="en-US" altLang="ja-JP" sz="1400" dirty="0" smtClean="0"/>
              <a:t>, 7404 (2001)</a:t>
            </a:r>
          </a:p>
        </p:txBody>
      </p:sp>
      <p:sp>
        <p:nvSpPr>
          <p:cNvPr id="28" name="タイトル 1"/>
          <p:cNvSpPr>
            <a:spLocks noGrp="1"/>
          </p:cNvSpPr>
          <p:nvPr>
            <p:ph type="title"/>
          </p:nvPr>
        </p:nvSpPr>
        <p:spPr>
          <a:xfrm>
            <a:off x="507179" y="-99392"/>
            <a:ext cx="8229600" cy="1143000"/>
          </a:xfrm>
        </p:spPr>
        <p:txBody>
          <a:bodyPr/>
          <a:lstStyle/>
          <a:p>
            <a:r>
              <a:rPr kumimoji="1" lang="en-US" altLang="ja-JP" dirty="0" smtClean="0"/>
              <a:t>Introduction</a:t>
            </a:r>
            <a:endParaRPr kumimoji="1" lang="ja-JP" altLang="en-US" dirty="0"/>
          </a:p>
        </p:txBody>
      </p:sp>
    </p:spTree>
    <p:extLst>
      <p:ext uri="{BB962C8B-B14F-4D97-AF65-F5344CB8AC3E}">
        <p14:creationId xmlns:p14="http://schemas.microsoft.com/office/powerpoint/2010/main" val="15811866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31889"/>
            <a:ext cx="4114800" cy="1268760"/>
          </a:xfrm>
        </p:spPr>
        <p:txBody>
          <a:bodyPr/>
          <a:lstStyle/>
          <a:p>
            <a:r>
              <a:rPr kumimoji="1" lang="en-US" altLang="ja-JP" dirty="0" smtClean="0"/>
              <a:t>Experiment</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4</a:t>
            </a:fld>
            <a:endParaRPr kumimoji="1" lang="ja-JP" altLang="en-US" dirty="0"/>
          </a:p>
        </p:txBody>
      </p:sp>
      <p:pic>
        <p:nvPicPr>
          <p:cNvPr id="25" name="Picture 2" descr="K:\web\ynu-logo\base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101882" y="1173286"/>
            <a:ext cx="4732181" cy="5355312"/>
          </a:xfrm>
          <a:prstGeom prst="rect">
            <a:avLst/>
          </a:prstGeom>
          <a:noFill/>
        </p:spPr>
        <p:txBody>
          <a:bodyPr wrap="square" rtlCol="0">
            <a:spAutoFit/>
          </a:bodyPr>
          <a:lstStyle/>
          <a:p>
            <a:pPr marL="285750" indent="-285750">
              <a:buFont typeface="Wingdings" pitchFamily="2" charset="2"/>
              <a:buChar char="Ø"/>
            </a:pPr>
            <a:r>
              <a:rPr lang="en-US" altLang="ja-JP" dirty="0" smtClean="0">
                <a:solidFill>
                  <a:srgbClr val="00B0F0"/>
                </a:solidFill>
              </a:rPr>
              <a:t>conventional </a:t>
            </a:r>
            <a:r>
              <a:rPr lang="en-US" altLang="ja-JP" dirty="0">
                <a:solidFill>
                  <a:srgbClr val="00B0F0"/>
                </a:solidFill>
              </a:rPr>
              <a:t>solid-state reaction </a:t>
            </a:r>
            <a:endParaRPr lang="en-US" altLang="ja-JP" baseline="-25000" dirty="0" smtClean="0">
              <a:solidFill>
                <a:srgbClr val="00B0F0"/>
              </a:solidFill>
            </a:endParaRPr>
          </a:p>
          <a:p>
            <a:pPr marL="742950" lvl="1" indent="-285750">
              <a:buFont typeface="Wingdings" pitchFamily="2" charset="2"/>
              <a:buChar char="Ø"/>
            </a:pPr>
            <a:r>
              <a:rPr lang="en-US" altLang="ja-JP" dirty="0"/>
              <a:t>s</a:t>
            </a:r>
            <a:r>
              <a:rPr lang="en-US" altLang="ja-JP" dirty="0" smtClean="0"/>
              <a:t>intered 1673K in N</a:t>
            </a:r>
            <a:r>
              <a:rPr lang="en-US" altLang="ja-JP" baseline="-25000" dirty="0" smtClean="0"/>
              <a:t>2</a:t>
            </a:r>
          </a:p>
          <a:p>
            <a:pPr marL="285750" indent="-285750">
              <a:buFont typeface="Wingdings" pitchFamily="2" charset="2"/>
              <a:buChar char="Ø"/>
            </a:pPr>
            <a:r>
              <a:rPr lang="en-US" altLang="ja-JP" dirty="0">
                <a:solidFill>
                  <a:srgbClr val="00B0F0"/>
                </a:solidFill>
              </a:rPr>
              <a:t>X-ray </a:t>
            </a:r>
            <a:r>
              <a:rPr lang="en-US" altLang="ja-JP" dirty="0" smtClean="0">
                <a:solidFill>
                  <a:srgbClr val="00B0F0"/>
                </a:solidFill>
              </a:rPr>
              <a:t>diffraction </a:t>
            </a:r>
            <a:endParaRPr lang="en-US" altLang="ja-JP" dirty="0">
              <a:solidFill>
                <a:srgbClr val="00B0F0"/>
              </a:solidFill>
            </a:endParaRPr>
          </a:p>
          <a:p>
            <a:pPr marL="742950" lvl="1" indent="-285750">
              <a:buFont typeface="Wingdings" pitchFamily="2" charset="2"/>
              <a:buChar char="Ø"/>
            </a:pPr>
            <a:r>
              <a:rPr lang="en-US" altLang="ja-JP" u="sng" dirty="0" smtClean="0"/>
              <a:t>RINT2500</a:t>
            </a:r>
            <a:r>
              <a:rPr lang="ja-JP" altLang="en-US" dirty="0"/>
              <a:t> </a:t>
            </a:r>
            <a:r>
              <a:rPr lang="en-US" altLang="ja-JP" dirty="0" smtClean="0"/>
              <a:t>@RT</a:t>
            </a:r>
            <a:endParaRPr lang="en-US" altLang="ja-JP" dirty="0"/>
          </a:p>
          <a:p>
            <a:pPr marL="285750" indent="-285750">
              <a:buFont typeface="Wingdings" pitchFamily="2" charset="2"/>
              <a:buChar char="Ø"/>
            </a:pPr>
            <a:r>
              <a:rPr kumimoji="1" lang="en-US" altLang="ja-JP" dirty="0" err="1" smtClean="0">
                <a:solidFill>
                  <a:srgbClr val="00B0F0"/>
                </a:solidFill>
              </a:rPr>
              <a:t>Rietveld</a:t>
            </a:r>
            <a:r>
              <a:rPr kumimoji="1" lang="en-US" altLang="ja-JP" dirty="0" smtClean="0">
                <a:solidFill>
                  <a:srgbClr val="00B0F0"/>
                </a:solidFill>
              </a:rPr>
              <a:t> analyses</a:t>
            </a:r>
          </a:p>
          <a:p>
            <a:pPr marL="742950" lvl="1" indent="-285750">
              <a:buFont typeface="Wingdings" pitchFamily="2" charset="2"/>
              <a:buChar char="Ø"/>
            </a:pPr>
            <a:r>
              <a:rPr lang="en-US" altLang="ja-JP" u="sng" dirty="0" smtClean="0"/>
              <a:t>RIETAN-FP</a:t>
            </a:r>
            <a:r>
              <a:rPr lang="en-US" altLang="ja-JP" dirty="0" smtClean="0"/>
              <a:t> program</a:t>
            </a:r>
          </a:p>
          <a:p>
            <a:pPr marL="285750" indent="-285750">
              <a:buFont typeface="Wingdings" pitchFamily="2" charset="2"/>
              <a:buChar char="Ø"/>
            </a:pPr>
            <a:r>
              <a:rPr lang="en-US" altLang="ja-JP" dirty="0" smtClean="0">
                <a:solidFill>
                  <a:srgbClr val="00B0F0"/>
                </a:solidFill>
              </a:rPr>
              <a:t>susceptibility</a:t>
            </a:r>
            <a:r>
              <a:rPr lang="ja-JP" altLang="en-US" dirty="0">
                <a:solidFill>
                  <a:srgbClr val="00B0F0"/>
                </a:solidFill>
              </a:rPr>
              <a:t>　</a:t>
            </a:r>
            <a:r>
              <a:rPr lang="en-US" altLang="ja-JP" i="1" dirty="0" smtClean="0">
                <a:solidFill>
                  <a:srgbClr val="00B0F0"/>
                </a:solidFill>
              </a:rPr>
              <a:t>χ</a:t>
            </a:r>
          </a:p>
          <a:p>
            <a:pPr marL="742950" lvl="1" indent="-285750">
              <a:buFont typeface="Wingdings" pitchFamily="2" charset="2"/>
              <a:buChar char="Ø"/>
            </a:pPr>
            <a:r>
              <a:rPr kumimoji="1" lang="en-US" altLang="ja-JP" u="sng" dirty="0" smtClean="0"/>
              <a:t>MPMS</a:t>
            </a:r>
            <a:r>
              <a:rPr kumimoji="1" lang="en-US" altLang="ja-JP" dirty="0" smtClean="0"/>
              <a:t>, </a:t>
            </a:r>
            <a:r>
              <a:rPr lang="en-US" altLang="ja-JP" dirty="0" smtClean="0"/>
              <a:t>5K</a:t>
            </a:r>
            <a:r>
              <a:rPr lang="ja-JP" altLang="en-US" dirty="0" smtClean="0"/>
              <a:t>～</a:t>
            </a:r>
            <a:r>
              <a:rPr lang="en-US" altLang="ja-JP" dirty="0" smtClean="0"/>
              <a:t>350K, H = 1000</a:t>
            </a:r>
            <a:r>
              <a:rPr lang="ja-JP" altLang="en-US" dirty="0" smtClean="0"/>
              <a:t> </a:t>
            </a:r>
            <a:r>
              <a:rPr lang="en-US" altLang="ja-JP" dirty="0" err="1" smtClean="0"/>
              <a:t>Oe</a:t>
            </a:r>
            <a:endParaRPr kumimoji="1" lang="en-US" altLang="ja-JP" dirty="0" smtClean="0"/>
          </a:p>
          <a:p>
            <a:pPr marL="285750" indent="-285750">
              <a:buFont typeface="Wingdings" pitchFamily="2" charset="2"/>
              <a:buChar char="Ø"/>
            </a:pPr>
            <a:r>
              <a:rPr lang="en-US" altLang="ja-JP" dirty="0" smtClean="0">
                <a:solidFill>
                  <a:srgbClr val="00B0F0"/>
                </a:solidFill>
              </a:rPr>
              <a:t>resistivity</a:t>
            </a:r>
            <a:r>
              <a:rPr lang="ja-JP" altLang="en-US" dirty="0">
                <a:solidFill>
                  <a:srgbClr val="00B0F0"/>
                </a:solidFill>
              </a:rPr>
              <a:t>　</a:t>
            </a:r>
            <a:r>
              <a:rPr lang="en-US" altLang="ja-JP" i="1" dirty="0" smtClean="0">
                <a:solidFill>
                  <a:srgbClr val="00B0F0"/>
                </a:solidFill>
              </a:rPr>
              <a:t>ρ</a:t>
            </a:r>
          </a:p>
          <a:p>
            <a:pPr marL="742950" lvl="1" indent="-285750">
              <a:buFont typeface="Wingdings" pitchFamily="2" charset="2"/>
              <a:buChar char="Ø"/>
            </a:pPr>
            <a:r>
              <a:rPr lang="en-US" altLang="ja-JP" u="sng" dirty="0" smtClean="0"/>
              <a:t>ResiTest8300</a:t>
            </a:r>
            <a:r>
              <a:rPr lang="en-US" altLang="ja-JP" dirty="0" smtClean="0"/>
              <a:t>, 80K</a:t>
            </a:r>
            <a:r>
              <a:rPr lang="ja-JP" altLang="en-US" dirty="0" smtClean="0"/>
              <a:t>～</a:t>
            </a:r>
            <a:r>
              <a:rPr lang="en-US" altLang="ja-JP" dirty="0" smtClean="0"/>
              <a:t>395K</a:t>
            </a:r>
            <a:endParaRPr kumimoji="1" lang="en-US" altLang="ja-JP" dirty="0" smtClean="0"/>
          </a:p>
          <a:p>
            <a:pPr marL="742950" lvl="1" indent="-285750">
              <a:buFont typeface="Wingdings" pitchFamily="2" charset="2"/>
              <a:buChar char="Ø"/>
            </a:pPr>
            <a:r>
              <a:rPr lang="en-US" altLang="ja-JP" u="sng" dirty="0" smtClean="0"/>
              <a:t>ZEM-3</a:t>
            </a:r>
            <a:r>
              <a:rPr lang="en-US" altLang="ja-JP" dirty="0" smtClean="0"/>
              <a:t>, 373K</a:t>
            </a:r>
            <a:r>
              <a:rPr lang="ja-JP" altLang="en-US" dirty="0" smtClean="0"/>
              <a:t>～</a:t>
            </a:r>
            <a:r>
              <a:rPr lang="en-US" altLang="ja-JP" dirty="0" smtClean="0"/>
              <a:t>1073K</a:t>
            </a:r>
          </a:p>
          <a:p>
            <a:pPr marL="285750" indent="-285750">
              <a:buFont typeface="Wingdings" pitchFamily="2" charset="2"/>
              <a:buChar char="Ø"/>
            </a:pPr>
            <a:r>
              <a:rPr lang="en-US" altLang="ja-JP" dirty="0" err="1" smtClean="0">
                <a:solidFill>
                  <a:srgbClr val="00B0F0"/>
                </a:solidFill>
              </a:rPr>
              <a:t>Seebeck</a:t>
            </a:r>
            <a:r>
              <a:rPr lang="en-US" altLang="ja-JP" dirty="0" smtClean="0">
                <a:solidFill>
                  <a:srgbClr val="00B0F0"/>
                </a:solidFill>
              </a:rPr>
              <a:t> coefficient</a:t>
            </a:r>
            <a:r>
              <a:rPr lang="ja-JP" altLang="en-US" dirty="0" smtClean="0">
                <a:solidFill>
                  <a:srgbClr val="00B0F0"/>
                </a:solidFill>
              </a:rPr>
              <a:t>　</a:t>
            </a:r>
            <a:r>
              <a:rPr lang="en-US" altLang="ja-JP" i="1" dirty="0" smtClean="0">
                <a:solidFill>
                  <a:srgbClr val="00B0F0"/>
                </a:solidFill>
              </a:rPr>
              <a:t>S</a:t>
            </a:r>
          </a:p>
          <a:p>
            <a:pPr marL="742950" lvl="1" indent="-285750">
              <a:buFont typeface="Wingdings" pitchFamily="2" charset="2"/>
              <a:buChar char="Ø"/>
            </a:pPr>
            <a:r>
              <a:rPr lang="en-US" altLang="ja-JP" u="sng" dirty="0"/>
              <a:t>ResiTest8300</a:t>
            </a:r>
            <a:r>
              <a:rPr lang="en-US" altLang="ja-JP" dirty="0"/>
              <a:t>, </a:t>
            </a:r>
            <a:r>
              <a:rPr lang="en-US" altLang="ja-JP" dirty="0" smtClean="0"/>
              <a:t>80K</a:t>
            </a:r>
            <a:r>
              <a:rPr lang="ja-JP" altLang="en-US" dirty="0" smtClean="0"/>
              <a:t>～</a:t>
            </a:r>
            <a:r>
              <a:rPr lang="en-US" altLang="ja-JP" dirty="0" smtClean="0"/>
              <a:t>395K</a:t>
            </a:r>
            <a:endParaRPr lang="en-US" altLang="ja-JP" dirty="0"/>
          </a:p>
          <a:p>
            <a:pPr marL="742950" lvl="1" indent="-285750">
              <a:buFont typeface="Wingdings" pitchFamily="2" charset="2"/>
              <a:buChar char="Ø"/>
            </a:pPr>
            <a:r>
              <a:rPr lang="en-US" altLang="ja-JP" u="sng" dirty="0"/>
              <a:t>ZEM-3</a:t>
            </a:r>
            <a:r>
              <a:rPr lang="en-US" altLang="ja-JP" dirty="0"/>
              <a:t>, </a:t>
            </a:r>
            <a:r>
              <a:rPr lang="en-US" altLang="ja-JP" dirty="0" smtClean="0"/>
              <a:t>373K</a:t>
            </a:r>
            <a:r>
              <a:rPr lang="ja-JP" altLang="en-US" dirty="0" smtClean="0"/>
              <a:t>～</a:t>
            </a:r>
            <a:r>
              <a:rPr lang="en-US" altLang="ja-JP" dirty="0" smtClean="0"/>
              <a:t>1073K</a:t>
            </a:r>
            <a:endParaRPr lang="en-US" altLang="ja-JP" dirty="0"/>
          </a:p>
          <a:p>
            <a:pPr marL="285750" indent="-285750">
              <a:buFont typeface="Wingdings" pitchFamily="2" charset="2"/>
              <a:buChar char="Ø"/>
            </a:pPr>
            <a:r>
              <a:rPr lang="en-US" altLang="ja-JP" i="1" dirty="0">
                <a:solidFill>
                  <a:srgbClr val="00B0F0"/>
                </a:solidFill>
              </a:rPr>
              <a:t> thermal conductivity</a:t>
            </a:r>
            <a:r>
              <a:rPr lang="ja-JP" altLang="en-US" i="1" dirty="0">
                <a:solidFill>
                  <a:srgbClr val="00B0F0"/>
                </a:solidFill>
              </a:rPr>
              <a:t>　</a:t>
            </a:r>
            <a:r>
              <a:rPr lang="el-GR" altLang="ja-JP" i="1" dirty="0">
                <a:solidFill>
                  <a:srgbClr val="00B0F0"/>
                </a:solidFill>
              </a:rPr>
              <a:t>κ</a:t>
            </a:r>
          </a:p>
          <a:p>
            <a:pPr marL="742950" lvl="1" indent="-285750">
              <a:buFont typeface="Wingdings" pitchFamily="2" charset="2"/>
              <a:buChar char="Ø"/>
            </a:pPr>
            <a:r>
              <a:rPr lang="en-US" altLang="ja-JP" dirty="0" smtClean="0"/>
              <a:t>bulk </a:t>
            </a:r>
            <a:r>
              <a:rPr lang="en-US" altLang="ja-JP" dirty="0"/>
              <a:t>density : </a:t>
            </a:r>
            <a:r>
              <a:rPr lang="en-US" altLang="ja-JP" u="sng" dirty="0" smtClean="0"/>
              <a:t>SMK-401</a:t>
            </a:r>
            <a:r>
              <a:rPr lang="ja-JP" altLang="en-US" dirty="0"/>
              <a:t> </a:t>
            </a:r>
            <a:r>
              <a:rPr lang="en-US" altLang="ja-JP" dirty="0" smtClean="0"/>
              <a:t>@RT</a:t>
            </a:r>
          </a:p>
          <a:p>
            <a:pPr marL="742950" lvl="1" indent="-285750">
              <a:buFont typeface="Wingdings" pitchFamily="2" charset="2"/>
              <a:buChar char="Ø"/>
            </a:pPr>
            <a:r>
              <a:rPr lang="en-US" altLang="ja-JP" dirty="0"/>
              <a:t>specific heat : </a:t>
            </a:r>
            <a:r>
              <a:rPr lang="en-US" altLang="ja-JP" u="sng" dirty="0" smtClean="0"/>
              <a:t>X-DSC7000</a:t>
            </a:r>
            <a:r>
              <a:rPr lang="ja-JP" altLang="en-US" dirty="0" smtClean="0"/>
              <a:t> </a:t>
            </a:r>
            <a:r>
              <a:rPr lang="en-US" altLang="ja-JP" dirty="0" smtClean="0"/>
              <a:t>@RT</a:t>
            </a:r>
          </a:p>
          <a:p>
            <a:pPr marL="742950" lvl="1" indent="-285750">
              <a:buFont typeface="Wingdings" pitchFamily="2" charset="2"/>
              <a:buChar char="Ø"/>
            </a:pPr>
            <a:r>
              <a:rPr lang="en-US" altLang="ja-JP" dirty="0"/>
              <a:t>thermal </a:t>
            </a:r>
            <a:r>
              <a:rPr lang="en-US" altLang="ja-JP" dirty="0" smtClean="0"/>
              <a:t>diffusivity : </a:t>
            </a:r>
            <a:r>
              <a:rPr lang="en-US" altLang="ja-JP" u="sng" dirty="0" smtClean="0"/>
              <a:t>TC-7000</a:t>
            </a:r>
            <a:r>
              <a:rPr lang="en-US" altLang="ja-JP" dirty="0" smtClean="0"/>
              <a:t>, </a:t>
            </a:r>
          </a:p>
          <a:p>
            <a:pPr lvl="1"/>
            <a:r>
              <a:rPr lang="en-US" altLang="ja-JP" dirty="0"/>
              <a:t> </a:t>
            </a:r>
            <a:r>
              <a:rPr lang="en-US" altLang="ja-JP" dirty="0" smtClean="0"/>
              <a:t>     573K</a:t>
            </a:r>
            <a:r>
              <a:rPr lang="ja-JP" altLang="en-US" dirty="0" smtClean="0"/>
              <a:t>～</a:t>
            </a:r>
            <a:r>
              <a:rPr lang="en-US" altLang="ja-JP" dirty="0" smtClean="0"/>
              <a:t>1073K</a:t>
            </a:r>
            <a:endParaRPr lang="en-US" altLang="ja-JP" dirty="0"/>
          </a:p>
        </p:txBody>
      </p:sp>
      <p:cxnSp>
        <p:nvCxnSpPr>
          <p:cNvPr id="31" name="直線コネクタ 30"/>
          <p:cNvCxnSpPr/>
          <p:nvPr/>
        </p:nvCxnSpPr>
        <p:spPr>
          <a:xfrm>
            <a:off x="4516573" y="4696787"/>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4516573" y="478105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5618013" y="470114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5608765" y="4795797"/>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618013" y="535303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5608765" y="5281137"/>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5608765" y="521404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5754393" y="5031554"/>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5947044" y="5045656"/>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6156984" y="5045655"/>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V="1">
            <a:off x="4854852" y="4560316"/>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4525821" y="4075340"/>
            <a:ext cx="997108" cy="461665"/>
          </a:xfrm>
          <a:prstGeom prst="rect">
            <a:avLst/>
          </a:prstGeom>
          <a:noFill/>
        </p:spPr>
        <p:txBody>
          <a:bodyPr wrap="square" rtlCol="0">
            <a:spAutoFit/>
          </a:bodyPr>
          <a:lstStyle/>
          <a:p>
            <a:r>
              <a:rPr kumimoji="1" lang="en-US" altLang="ja-JP" sz="2400" b="1" dirty="0" smtClean="0"/>
              <a:t>Mn</a:t>
            </a:r>
            <a:r>
              <a:rPr kumimoji="1" lang="en-US" altLang="ja-JP" sz="2400" b="1" baseline="30000" dirty="0" smtClean="0"/>
              <a:t>3+</a:t>
            </a:r>
            <a:endParaRPr kumimoji="1" lang="ja-JP" altLang="en-US" sz="2400" b="1" baseline="-25000" dirty="0"/>
          </a:p>
        </p:txBody>
      </p:sp>
      <p:sp>
        <p:nvSpPr>
          <p:cNvPr id="43" name="テキスト ボックス 42"/>
          <p:cNvSpPr txBox="1"/>
          <p:nvPr/>
        </p:nvSpPr>
        <p:spPr>
          <a:xfrm>
            <a:off x="5622117" y="4075340"/>
            <a:ext cx="983120" cy="461665"/>
          </a:xfrm>
          <a:prstGeom prst="rect">
            <a:avLst/>
          </a:prstGeom>
          <a:noFill/>
        </p:spPr>
        <p:txBody>
          <a:bodyPr wrap="square" rtlCol="0">
            <a:spAutoFit/>
          </a:bodyPr>
          <a:lstStyle/>
          <a:p>
            <a:r>
              <a:rPr kumimoji="1" lang="en-US" altLang="ja-JP" sz="2400" b="1" dirty="0" smtClean="0"/>
              <a:t>Mn</a:t>
            </a:r>
            <a:r>
              <a:rPr lang="en-US" altLang="ja-JP" sz="2400" b="1" baseline="30000" dirty="0" smtClean="0"/>
              <a:t>4</a:t>
            </a:r>
            <a:r>
              <a:rPr kumimoji="1" lang="en-US" altLang="ja-JP" sz="2400" b="1" baseline="30000" dirty="0" smtClean="0"/>
              <a:t>+</a:t>
            </a:r>
            <a:endParaRPr kumimoji="1" lang="ja-JP" altLang="en-US" sz="2400" b="1" baseline="-25000" dirty="0"/>
          </a:p>
        </p:txBody>
      </p:sp>
      <p:cxnSp>
        <p:nvCxnSpPr>
          <p:cNvPr id="44" name="直線コネクタ 43"/>
          <p:cNvCxnSpPr/>
          <p:nvPr/>
        </p:nvCxnSpPr>
        <p:spPr>
          <a:xfrm>
            <a:off x="4525821" y="5390817"/>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516573" y="531892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516573" y="5251830"/>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4662201" y="5069339"/>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4854852" y="5083441"/>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5064792" y="5083440"/>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4380896" y="5747450"/>
            <a:ext cx="1098964" cy="461665"/>
          </a:xfrm>
          <a:prstGeom prst="rect">
            <a:avLst/>
          </a:prstGeom>
          <a:noFill/>
        </p:spPr>
        <p:txBody>
          <a:bodyPr wrap="square" rtlCol="0">
            <a:spAutoFit/>
          </a:bodyPr>
          <a:lstStyle/>
          <a:p>
            <a:r>
              <a:rPr lang="en-US" altLang="ja-JP" sz="2400" b="1" dirty="0" smtClean="0">
                <a:solidFill>
                  <a:srgbClr val="FF0000"/>
                </a:solidFill>
              </a:rPr>
              <a:t>g</a:t>
            </a:r>
            <a:r>
              <a:rPr lang="en-US" altLang="ja-JP" sz="2400" b="1" baseline="-25000" dirty="0" smtClean="0">
                <a:solidFill>
                  <a:srgbClr val="FF0000"/>
                </a:solidFill>
              </a:rPr>
              <a:t>3 </a:t>
            </a:r>
            <a:r>
              <a:rPr lang="en-US" altLang="ja-JP" sz="2400" b="1" dirty="0" smtClean="0">
                <a:solidFill>
                  <a:srgbClr val="FF0000"/>
                </a:solidFill>
              </a:rPr>
              <a:t>= 10</a:t>
            </a:r>
            <a:endParaRPr kumimoji="1" lang="ja-JP" altLang="en-US" sz="2400" b="1" baseline="-25000" dirty="0">
              <a:solidFill>
                <a:srgbClr val="FF0000"/>
              </a:solidFill>
            </a:endParaRPr>
          </a:p>
        </p:txBody>
      </p:sp>
      <p:sp>
        <p:nvSpPr>
          <p:cNvPr id="51" name="テキスト ボックス 50"/>
          <p:cNvSpPr txBox="1"/>
          <p:nvPr/>
        </p:nvSpPr>
        <p:spPr>
          <a:xfrm>
            <a:off x="5545563" y="5754974"/>
            <a:ext cx="1098964" cy="461665"/>
          </a:xfrm>
          <a:prstGeom prst="rect">
            <a:avLst/>
          </a:prstGeom>
          <a:noFill/>
        </p:spPr>
        <p:txBody>
          <a:bodyPr wrap="square" rtlCol="0">
            <a:spAutoFit/>
          </a:bodyPr>
          <a:lstStyle/>
          <a:p>
            <a:r>
              <a:rPr lang="en-US" altLang="ja-JP" sz="2400" b="1" dirty="0">
                <a:solidFill>
                  <a:srgbClr val="FF0000"/>
                </a:solidFill>
              </a:rPr>
              <a:t>g</a:t>
            </a:r>
            <a:r>
              <a:rPr lang="en-US" altLang="ja-JP" sz="2400" b="1" baseline="-25000" dirty="0" smtClean="0">
                <a:solidFill>
                  <a:srgbClr val="FF0000"/>
                </a:solidFill>
              </a:rPr>
              <a:t>4 </a:t>
            </a:r>
            <a:r>
              <a:rPr lang="en-US" altLang="ja-JP" sz="2400" b="1" dirty="0" smtClean="0">
                <a:solidFill>
                  <a:srgbClr val="FF0000"/>
                </a:solidFill>
              </a:rPr>
              <a:t>= 4</a:t>
            </a:r>
            <a:endParaRPr kumimoji="1" lang="ja-JP" altLang="en-US" sz="2400" b="1" baseline="-25000" dirty="0">
              <a:solidFill>
                <a:srgbClr val="FF0000"/>
              </a:solidFill>
            </a:endParaRPr>
          </a:p>
        </p:txBody>
      </p:sp>
      <p:graphicFrame>
        <p:nvGraphicFramePr>
          <p:cNvPr id="52" name="オブジェクト 51"/>
          <p:cNvGraphicFramePr>
            <a:graphicFrameLocks noChangeAspect="1"/>
          </p:cNvGraphicFramePr>
          <p:nvPr>
            <p:extLst>
              <p:ext uri="{D42A27DB-BD31-4B8C-83A1-F6EECF244321}">
                <p14:modId xmlns:p14="http://schemas.microsoft.com/office/powerpoint/2010/main" val="472875507"/>
              </p:ext>
            </p:extLst>
          </p:nvPr>
        </p:nvGraphicFramePr>
        <p:xfrm>
          <a:off x="5168900" y="1268413"/>
          <a:ext cx="3351213" cy="838200"/>
        </p:xfrm>
        <a:graphic>
          <a:graphicData uri="http://schemas.openxmlformats.org/presentationml/2006/ole">
            <mc:AlternateContent xmlns:mc="http://schemas.openxmlformats.org/markup-compatibility/2006">
              <mc:Choice xmlns:v="urn:schemas-microsoft-com:vml" Requires="v">
                <p:oleObj spid="_x0000_s28870" name="Equation" r:id="rId5" imgW="1930320" imgH="482400" progId="Equation.DSMT4">
                  <p:embed/>
                </p:oleObj>
              </mc:Choice>
              <mc:Fallback>
                <p:oleObj name="Equation" r:id="rId5" imgW="1930320" imgH="482400" progId="Equation.DSMT4">
                  <p:embed/>
                  <p:pic>
                    <p:nvPicPr>
                      <p:cNvPr id="0" name=""/>
                      <p:cNvPicPr/>
                      <p:nvPr/>
                    </p:nvPicPr>
                    <p:blipFill>
                      <a:blip r:embed="rId6"/>
                      <a:stretch>
                        <a:fillRect/>
                      </a:stretch>
                    </p:blipFill>
                    <p:spPr>
                      <a:xfrm>
                        <a:off x="5168900" y="1268413"/>
                        <a:ext cx="3351213" cy="838200"/>
                      </a:xfrm>
                      <a:prstGeom prst="rect">
                        <a:avLst/>
                      </a:prstGeom>
                    </p:spPr>
                  </p:pic>
                </p:oleObj>
              </mc:Fallback>
            </mc:AlternateContent>
          </a:graphicData>
        </a:graphic>
      </p:graphicFrame>
      <p:sp>
        <p:nvSpPr>
          <p:cNvPr id="53" name="タイトル 1"/>
          <p:cNvSpPr txBox="1">
            <a:spLocks/>
          </p:cNvSpPr>
          <p:nvPr/>
        </p:nvSpPr>
        <p:spPr>
          <a:xfrm>
            <a:off x="4788024" y="0"/>
            <a:ext cx="4114800" cy="12687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t>Theory</a:t>
            </a:r>
            <a:endParaRPr lang="ja-JP" altLang="en-US" dirty="0"/>
          </a:p>
        </p:txBody>
      </p:sp>
      <p:cxnSp>
        <p:nvCxnSpPr>
          <p:cNvPr id="54" name="直線コネクタ 53"/>
          <p:cNvCxnSpPr/>
          <p:nvPr/>
        </p:nvCxnSpPr>
        <p:spPr>
          <a:xfrm>
            <a:off x="6819719" y="453700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842094" y="4787099"/>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7934285" y="4543050"/>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7934286" y="480184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7943534" y="5359077"/>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7934286" y="528718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7934286" y="5220090"/>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V="1">
            <a:off x="8079914" y="5037599"/>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V="1">
            <a:off x="8272565" y="5051701"/>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V="1">
            <a:off x="8482505" y="5051700"/>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7180373" y="4566361"/>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6851342" y="4081385"/>
            <a:ext cx="997108" cy="461665"/>
          </a:xfrm>
          <a:prstGeom prst="rect">
            <a:avLst/>
          </a:prstGeom>
          <a:noFill/>
        </p:spPr>
        <p:txBody>
          <a:bodyPr wrap="square" rtlCol="0">
            <a:spAutoFit/>
          </a:bodyPr>
          <a:lstStyle/>
          <a:p>
            <a:r>
              <a:rPr kumimoji="1" lang="en-US" altLang="ja-JP" sz="2400" b="1" dirty="0" smtClean="0"/>
              <a:t>Mn</a:t>
            </a:r>
            <a:r>
              <a:rPr kumimoji="1" lang="en-US" altLang="ja-JP" sz="2400" b="1" baseline="30000" dirty="0" smtClean="0"/>
              <a:t>3+</a:t>
            </a:r>
            <a:endParaRPr kumimoji="1" lang="ja-JP" altLang="en-US" sz="2400" b="1" baseline="-25000" dirty="0"/>
          </a:p>
        </p:txBody>
      </p:sp>
      <p:sp>
        <p:nvSpPr>
          <p:cNvPr id="66" name="テキスト ボックス 65"/>
          <p:cNvSpPr txBox="1"/>
          <p:nvPr/>
        </p:nvSpPr>
        <p:spPr>
          <a:xfrm>
            <a:off x="7947638" y="4081385"/>
            <a:ext cx="983120" cy="461665"/>
          </a:xfrm>
          <a:prstGeom prst="rect">
            <a:avLst/>
          </a:prstGeom>
          <a:noFill/>
        </p:spPr>
        <p:txBody>
          <a:bodyPr wrap="square" rtlCol="0">
            <a:spAutoFit/>
          </a:bodyPr>
          <a:lstStyle/>
          <a:p>
            <a:r>
              <a:rPr kumimoji="1" lang="en-US" altLang="ja-JP" sz="2400" b="1" dirty="0" smtClean="0"/>
              <a:t>Mn</a:t>
            </a:r>
            <a:r>
              <a:rPr lang="en-US" altLang="ja-JP" sz="2400" b="1" baseline="30000" dirty="0" smtClean="0"/>
              <a:t>4</a:t>
            </a:r>
            <a:r>
              <a:rPr kumimoji="1" lang="en-US" altLang="ja-JP" sz="2400" b="1" baseline="30000" dirty="0" smtClean="0"/>
              <a:t>+</a:t>
            </a:r>
            <a:endParaRPr kumimoji="1" lang="ja-JP" altLang="en-US" sz="2400" b="1" baseline="-25000" dirty="0"/>
          </a:p>
        </p:txBody>
      </p:sp>
      <p:cxnSp>
        <p:nvCxnSpPr>
          <p:cNvPr id="67" name="直線コネクタ 66"/>
          <p:cNvCxnSpPr/>
          <p:nvPr/>
        </p:nvCxnSpPr>
        <p:spPr>
          <a:xfrm>
            <a:off x="6851342" y="539686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6842094" y="5324967"/>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6842094" y="525787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flipV="1">
            <a:off x="6987722" y="5075384"/>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V="1">
            <a:off x="7180373" y="5089486"/>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V="1">
            <a:off x="7390313" y="5089485"/>
            <a:ext cx="0" cy="4709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6713203" y="5789934"/>
            <a:ext cx="1098964" cy="461665"/>
          </a:xfrm>
          <a:prstGeom prst="rect">
            <a:avLst/>
          </a:prstGeom>
          <a:noFill/>
        </p:spPr>
        <p:txBody>
          <a:bodyPr wrap="square" rtlCol="0">
            <a:spAutoFit/>
          </a:bodyPr>
          <a:lstStyle/>
          <a:p>
            <a:r>
              <a:rPr lang="en-US" altLang="ja-JP" sz="2400" b="1" dirty="0" smtClean="0">
                <a:solidFill>
                  <a:srgbClr val="FF0000"/>
                </a:solidFill>
              </a:rPr>
              <a:t>g</a:t>
            </a:r>
            <a:r>
              <a:rPr lang="en-US" altLang="ja-JP" sz="2400" b="1" baseline="-25000" dirty="0" smtClean="0">
                <a:solidFill>
                  <a:srgbClr val="FF0000"/>
                </a:solidFill>
              </a:rPr>
              <a:t>3 </a:t>
            </a:r>
            <a:r>
              <a:rPr lang="en-US" altLang="ja-JP" sz="2400" b="1" dirty="0" smtClean="0">
                <a:solidFill>
                  <a:srgbClr val="FF0000"/>
                </a:solidFill>
              </a:rPr>
              <a:t>= </a:t>
            </a:r>
            <a:r>
              <a:rPr lang="en-US" altLang="ja-JP" sz="2400" b="1" dirty="0">
                <a:solidFill>
                  <a:srgbClr val="FF0000"/>
                </a:solidFill>
              </a:rPr>
              <a:t>5</a:t>
            </a:r>
            <a:endParaRPr kumimoji="1" lang="ja-JP" altLang="en-US" sz="2400" b="1" baseline="-25000" dirty="0">
              <a:solidFill>
                <a:srgbClr val="FF0000"/>
              </a:solidFill>
            </a:endParaRPr>
          </a:p>
        </p:txBody>
      </p:sp>
      <p:sp>
        <p:nvSpPr>
          <p:cNvPr id="74" name="テキスト ボックス 73"/>
          <p:cNvSpPr txBox="1"/>
          <p:nvPr/>
        </p:nvSpPr>
        <p:spPr>
          <a:xfrm>
            <a:off x="7877994" y="5797458"/>
            <a:ext cx="1098964" cy="461665"/>
          </a:xfrm>
          <a:prstGeom prst="rect">
            <a:avLst/>
          </a:prstGeom>
          <a:noFill/>
        </p:spPr>
        <p:txBody>
          <a:bodyPr wrap="square" rtlCol="0">
            <a:spAutoFit/>
          </a:bodyPr>
          <a:lstStyle/>
          <a:p>
            <a:r>
              <a:rPr lang="en-US" altLang="ja-JP" sz="2400" b="1" dirty="0">
                <a:solidFill>
                  <a:srgbClr val="FF0000"/>
                </a:solidFill>
              </a:rPr>
              <a:t>g</a:t>
            </a:r>
            <a:r>
              <a:rPr lang="en-US" altLang="ja-JP" sz="2400" b="1" baseline="-25000" dirty="0" smtClean="0">
                <a:solidFill>
                  <a:srgbClr val="FF0000"/>
                </a:solidFill>
              </a:rPr>
              <a:t>4 </a:t>
            </a:r>
            <a:r>
              <a:rPr lang="en-US" altLang="ja-JP" sz="2400" b="1" dirty="0" smtClean="0">
                <a:solidFill>
                  <a:srgbClr val="FF0000"/>
                </a:solidFill>
              </a:rPr>
              <a:t>= 4</a:t>
            </a:r>
            <a:endParaRPr kumimoji="1" lang="ja-JP" altLang="en-US" sz="2400" b="1" baseline="-25000" dirty="0">
              <a:solidFill>
                <a:srgbClr val="FF0000"/>
              </a:solidFill>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95873495"/>
              </p:ext>
            </p:extLst>
          </p:nvPr>
        </p:nvGraphicFramePr>
        <p:xfrm>
          <a:off x="5658078" y="2420888"/>
          <a:ext cx="2403475" cy="441325"/>
        </p:xfrm>
        <a:graphic>
          <a:graphicData uri="http://schemas.openxmlformats.org/presentationml/2006/ole">
            <mc:AlternateContent xmlns:mc="http://schemas.openxmlformats.org/markup-compatibility/2006">
              <mc:Choice xmlns:v="urn:schemas-microsoft-com:vml" Requires="v">
                <p:oleObj spid="_x0000_s28871" name="Equation" r:id="rId7" imgW="1384200" imgH="253800" progId="Equation.DSMT4">
                  <p:embed/>
                </p:oleObj>
              </mc:Choice>
              <mc:Fallback>
                <p:oleObj name="Equation" r:id="rId7" imgW="1384200" imgH="253800" progId="Equation.DSMT4">
                  <p:embed/>
                  <p:pic>
                    <p:nvPicPr>
                      <p:cNvPr id="0" name="オブジェクト 51"/>
                      <p:cNvPicPr>
                        <a:picLocks noChangeAspect="1" noChangeArrowheads="1"/>
                      </p:cNvPicPr>
                      <p:nvPr/>
                    </p:nvPicPr>
                    <p:blipFill>
                      <a:blip r:embed="rId8"/>
                      <a:srcRect/>
                      <a:stretch>
                        <a:fillRect/>
                      </a:stretch>
                    </p:blipFill>
                    <p:spPr bwMode="auto">
                      <a:xfrm>
                        <a:off x="5658078" y="2420888"/>
                        <a:ext cx="24034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1711457193"/>
              </p:ext>
            </p:extLst>
          </p:nvPr>
        </p:nvGraphicFramePr>
        <p:xfrm>
          <a:off x="4429506" y="3104949"/>
          <a:ext cx="2117316" cy="648102"/>
        </p:xfrm>
        <a:graphic>
          <a:graphicData uri="http://schemas.openxmlformats.org/presentationml/2006/ole">
            <mc:AlternateContent xmlns:mc="http://schemas.openxmlformats.org/markup-compatibility/2006">
              <mc:Choice xmlns:v="urn:schemas-microsoft-com:vml" Requires="v">
                <p:oleObj spid="_x0000_s28872" name="Equation" r:id="rId9" imgW="1409400" imgH="431640" progId="Equation.DSMT4">
                  <p:embed/>
                </p:oleObj>
              </mc:Choice>
              <mc:Fallback>
                <p:oleObj name="Equation" r:id="rId9" imgW="1409400" imgH="431640" progId="Equation.DSMT4">
                  <p:embed/>
                  <p:pic>
                    <p:nvPicPr>
                      <p:cNvPr id="0" name="オブジェクト 2"/>
                      <p:cNvPicPr>
                        <a:picLocks noChangeAspect="1" noChangeArrowheads="1"/>
                      </p:cNvPicPr>
                      <p:nvPr/>
                    </p:nvPicPr>
                    <p:blipFill>
                      <a:blip r:embed="rId10"/>
                      <a:srcRect/>
                      <a:stretch>
                        <a:fillRect/>
                      </a:stretch>
                    </p:blipFill>
                    <p:spPr bwMode="auto">
                      <a:xfrm>
                        <a:off x="4429506" y="3104949"/>
                        <a:ext cx="2117316" cy="648102"/>
                      </a:xfrm>
                      <a:prstGeom prst="rect">
                        <a:avLst/>
                      </a:prstGeom>
                      <a:noFill/>
                      <a:ln>
                        <a:noFill/>
                      </a:ln>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650817301"/>
              </p:ext>
            </p:extLst>
          </p:nvPr>
        </p:nvGraphicFramePr>
        <p:xfrm>
          <a:off x="6889750" y="3128963"/>
          <a:ext cx="2022475" cy="647700"/>
        </p:xfrm>
        <a:graphic>
          <a:graphicData uri="http://schemas.openxmlformats.org/presentationml/2006/ole">
            <mc:AlternateContent xmlns:mc="http://schemas.openxmlformats.org/markup-compatibility/2006">
              <mc:Choice xmlns:v="urn:schemas-microsoft-com:vml" Requires="v">
                <p:oleObj spid="_x0000_s28873" name="Equation" r:id="rId11" imgW="1346040" imgH="431640" progId="Equation.DSMT4">
                  <p:embed/>
                </p:oleObj>
              </mc:Choice>
              <mc:Fallback>
                <p:oleObj name="Equation" r:id="rId11" imgW="1346040" imgH="431640" progId="Equation.DSMT4">
                  <p:embed/>
                  <p:pic>
                    <p:nvPicPr>
                      <p:cNvPr id="0" name="オブジェクト 5"/>
                      <p:cNvPicPr>
                        <a:picLocks noChangeAspect="1" noChangeArrowheads="1"/>
                      </p:cNvPicPr>
                      <p:nvPr/>
                    </p:nvPicPr>
                    <p:blipFill>
                      <a:blip r:embed="rId12"/>
                      <a:srcRect/>
                      <a:stretch>
                        <a:fillRect/>
                      </a:stretch>
                    </p:blipFill>
                    <p:spPr bwMode="auto">
                      <a:xfrm>
                        <a:off x="6889750" y="3128963"/>
                        <a:ext cx="2022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433592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179" y="-99392"/>
            <a:ext cx="8229600" cy="1143000"/>
          </a:xfrm>
        </p:spPr>
        <p:txBody>
          <a:bodyPr/>
          <a:lstStyle/>
          <a:p>
            <a:r>
              <a:rPr lang="en-US" altLang="ja-JP" dirty="0"/>
              <a:t>c</a:t>
            </a:r>
            <a:r>
              <a:rPr lang="en-US" altLang="ja-JP" dirty="0" smtClean="0"/>
              <a:t>rystal structure</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5</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p:cNvPicPr/>
          <p:nvPr/>
        </p:nvPicPr>
        <p:blipFill>
          <a:blip r:embed="rId4">
            <a:extLst>
              <a:ext uri="{28A0092B-C50C-407E-A947-70E740481C1C}">
                <a14:useLocalDpi xmlns:a14="http://schemas.microsoft.com/office/drawing/2010/main" val="0"/>
              </a:ext>
            </a:extLst>
          </a:blip>
          <a:srcRect/>
          <a:stretch>
            <a:fillRect/>
          </a:stretch>
        </p:blipFill>
        <p:spPr bwMode="auto">
          <a:xfrm>
            <a:off x="137556" y="1850647"/>
            <a:ext cx="4536504" cy="4755311"/>
          </a:xfrm>
          <a:prstGeom prst="rect">
            <a:avLst/>
          </a:prstGeom>
          <a:noFill/>
          <a:ln>
            <a:noFill/>
          </a:ln>
        </p:spPr>
      </p:pic>
      <p:pic>
        <p:nvPicPr>
          <p:cNvPr id="2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2767" y="823331"/>
            <a:ext cx="3510389"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2767" y="2718013"/>
            <a:ext cx="3502474" cy="195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3183" y="4670922"/>
            <a:ext cx="3490576" cy="195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直線矢印コネクタ 9"/>
          <p:cNvCxnSpPr/>
          <p:nvPr/>
        </p:nvCxnSpPr>
        <p:spPr>
          <a:xfrm>
            <a:off x="4674060" y="4077072"/>
            <a:ext cx="26555" cy="1872208"/>
          </a:xfrm>
          <a:prstGeom prst="straightConnector1">
            <a:avLst/>
          </a:prstGeom>
          <a:ln w="508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a:off x="4671298" y="1988840"/>
            <a:ext cx="8018" cy="1944216"/>
          </a:xfrm>
          <a:prstGeom prst="straightConnector1">
            <a:avLst/>
          </a:prstGeom>
          <a:ln w="508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523119" y="4793999"/>
            <a:ext cx="828092" cy="369332"/>
          </a:xfrm>
          <a:prstGeom prst="rect">
            <a:avLst/>
          </a:prstGeom>
          <a:solidFill>
            <a:schemeClr val="bg1"/>
          </a:solidFill>
          <a:ln>
            <a:solidFill>
              <a:schemeClr val="bg1"/>
            </a:solidFill>
          </a:ln>
        </p:spPr>
        <p:txBody>
          <a:bodyPr wrap="square" rtlCol="0">
            <a:spAutoFit/>
          </a:bodyPr>
          <a:lstStyle/>
          <a:p>
            <a:r>
              <a:rPr kumimoji="1" lang="en-US" altLang="ja-JP" b="1" i="1" dirty="0" err="1" smtClean="0">
                <a:solidFill>
                  <a:srgbClr val="FF0000"/>
                </a:solidFill>
              </a:rPr>
              <a:t>Pbnm</a:t>
            </a:r>
            <a:endParaRPr kumimoji="1" lang="ja-JP" altLang="en-US" b="1" i="1" dirty="0">
              <a:solidFill>
                <a:srgbClr val="FF0000"/>
              </a:solidFill>
            </a:endParaRPr>
          </a:p>
        </p:txBody>
      </p:sp>
      <p:sp>
        <p:nvSpPr>
          <p:cNvPr id="30" name="テキスト ボックス 29"/>
          <p:cNvSpPr txBox="1"/>
          <p:nvPr/>
        </p:nvSpPr>
        <p:spPr>
          <a:xfrm>
            <a:off x="4515859" y="2582881"/>
            <a:ext cx="932142" cy="369332"/>
          </a:xfrm>
          <a:prstGeom prst="rect">
            <a:avLst/>
          </a:prstGeom>
          <a:solidFill>
            <a:schemeClr val="bg1"/>
          </a:solidFill>
          <a:ln>
            <a:solidFill>
              <a:schemeClr val="bg1"/>
            </a:solidFill>
          </a:ln>
        </p:spPr>
        <p:txBody>
          <a:bodyPr wrap="square" rtlCol="0">
            <a:spAutoFit/>
          </a:bodyPr>
          <a:lstStyle/>
          <a:p>
            <a:r>
              <a:rPr lang="en-US" altLang="ja-JP" b="1" i="1" dirty="0" smtClean="0">
                <a:solidFill>
                  <a:srgbClr val="FF0000"/>
                </a:solidFill>
              </a:rPr>
              <a:t>I4/mcm</a:t>
            </a:r>
            <a:endParaRPr kumimoji="1" lang="ja-JP" altLang="en-US" b="1" i="1" dirty="0">
              <a:solidFill>
                <a:srgbClr val="FF0000"/>
              </a:solidFill>
            </a:endParaRPr>
          </a:p>
        </p:txBody>
      </p:sp>
      <p:pic>
        <p:nvPicPr>
          <p:cNvPr id="3379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243" y="877507"/>
            <a:ext cx="4912159" cy="102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2675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9392"/>
            <a:ext cx="8229600" cy="1143000"/>
          </a:xfrm>
        </p:spPr>
        <p:txBody>
          <a:bodyPr>
            <a:normAutofit/>
          </a:bodyPr>
          <a:lstStyle/>
          <a:p>
            <a:r>
              <a:rPr lang="en-US" altLang="ja-JP" dirty="0"/>
              <a:t>susceptibility</a:t>
            </a:r>
            <a:r>
              <a:rPr lang="ja-JP" altLang="en-US" dirty="0"/>
              <a:t>　</a:t>
            </a:r>
            <a:r>
              <a:rPr lang="el-GR" altLang="ja-JP" i="1" dirty="0" smtClean="0"/>
              <a:t>χ</a:t>
            </a:r>
            <a:endParaRPr kumimoji="1" lang="ja-JP" altLang="en-US" i="1"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6</a:t>
            </a:fld>
            <a:endParaRPr kumimoji="1" lang="ja-JP" altLang="en-US" dirty="0"/>
          </a:p>
        </p:txBody>
      </p:sp>
      <p:pic>
        <p:nvPicPr>
          <p:cNvPr id="25" name="Picture 2" descr="K:\web\ynu-logo\base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49" y="2060848"/>
            <a:ext cx="439248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9" y="1264164"/>
            <a:ext cx="5256584" cy="57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グループ化 7"/>
          <p:cNvGrpSpPr/>
          <p:nvPr/>
        </p:nvGrpSpPr>
        <p:grpSpPr>
          <a:xfrm>
            <a:off x="4541637" y="2060848"/>
            <a:ext cx="4392488" cy="4392488"/>
            <a:chOff x="2116064" y="1728936"/>
            <a:chExt cx="4953000" cy="4762500"/>
          </a:xfrm>
        </p:grpSpPr>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6064" y="1728936"/>
              <a:ext cx="49530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9234" y="1988840"/>
              <a:ext cx="27527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6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7628" y="476672"/>
            <a:ext cx="2914504"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8819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179" y="-99392"/>
            <a:ext cx="8229600" cy="1143000"/>
          </a:xfrm>
        </p:spPr>
        <p:txBody>
          <a:bodyPr/>
          <a:lstStyle/>
          <a:p>
            <a:r>
              <a:rPr lang="en-US" altLang="ja-JP" dirty="0"/>
              <a:t>e</a:t>
            </a:r>
            <a:r>
              <a:rPr lang="en-US" altLang="ja-JP" dirty="0" smtClean="0"/>
              <a:t>lectric conductivity</a:t>
            </a:r>
            <a:r>
              <a:rPr lang="ja-JP" altLang="en-US" dirty="0"/>
              <a:t>　</a:t>
            </a:r>
            <a:r>
              <a:rPr lang="en-US" altLang="ja-JP" i="1" dirty="0" smtClean="0"/>
              <a:t>σ</a:t>
            </a:r>
            <a:endParaRPr lang="el-GR" altLang="ja-JP" i="1"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7</a:t>
            </a:fld>
            <a:endParaRPr kumimoji="1" lang="ja-JP" altLang="en-US" dirty="0"/>
          </a:p>
        </p:txBody>
      </p:sp>
      <p:pic>
        <p:nvPicPr>
          <p:cNvPr id="25" name="Picture 2" descr="K:\web\ynu-logo\base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206010" y="1949426"/>
            <a:ext cx="5112568" cy="4656532"/>
            <a:chOff x="0" y="0"/>
            <a:chExt cx="4420352" cy="4267045"/>
          </a:xfrm>
        </p:grpSpPr>
        <p:pic>
          <p:nvPicPr>
            <p:cNvPr id="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20352" cy="426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765" y="4877"/>
              <a:ext cx="4025587" cy="402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164" y="846291"/>
            <a:ext cx="8280920" cy="113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2007803083"/>
              </p:ext>
            </p:extLst>
          </p:nvPr>
        </p:nvGraphicFramePr>
        <p:xfrm>
          <a:off x="5412786" y="2191684"/>
          <a:ext cx="3040603" cy="1619885"/>
        </p:xfrm>
        <a:graphic>
          <a:graphicData uri="http://schemas.openxmlformats.org/presentationml/2006/ole">
            <mc:AlternateContent xmlns:mc="http://schemas.openxmlformats.org/markup-compatibility/2006">
              <mc:Choice xmlns:v="urn:schemas-microsoft-com:vml" Requires="v">
                <p:oleObj spid="_x0000_s30757" name="Equation" r:id="rId8" imgW="2184400" imgH="1155700" progId="Equation.DSMT4">
                  <p:embed/>
                </p:oleObj>
              </mc:Choice>
              <mc:Fallback>
                <p:oleObj name="Equation" r:id="rId8" imgW="2184400" imgH="11557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2786" y="2191684"/>
                        <a:ext cx="3040603" cy="1619885"/>
                      </a:xfrm>
                      <a:prstGeom prst="rect">
                        <a:avLst/>
                      </a:prstGeom>
                      <a:noFill/>
                    </p:spPr>
                  </p:pic>
                </p:oleObj>
              </mc:Fallback>
            </mc:AlternateContent>
          </a:graphicData>
        </a:graphic>
      </p:graphicFrame>
      <p:pic>
        <p:nvPicPr>
          <p:cNvPr id="30726"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00104" y="3754853"/>
            <a:ext cx="3075506"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8819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179" y="-99392"/>
            <a:ext cx="8229600" cy="1143000"/>
          </a:xfrm>
        </p:spPr>
        <p:txBody>
          <a:bodyPr/>
          <a:lstStyle/>
          <a:p>
            <a:r>
              <a:rPr lang="en-US" altLang="ja-JP" dirty="0" err="1"/>
              <a:t>Seebeck</a:t>
            </a:r>
            <a:r>
              <a:rPr lang="en-US" altLang="ja-JP" dirty="0"/>
              <a:t> coefficient</a:t>
            </a:r>
            <a:r>
              <a:rPr lang="ja-JP" altLang="en-US" dirty="0"/>
              <a:t>　</a:t>
            </a:r>
            <a:r>
              <a:rPr lang="en-US" altLang="ja-JP" i="1" dirty="0"/>
              <a:t>S</a:t>
            </a:r>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8</a:t>
            </a:fld>
            <a:endParaRPr kumimoji="1" lang="ja-JP" altLang="en-US" dirty="0"/>
          </a:p>
        </p:txBody>
      </p:sp>
      <p:pic>
        <p:nvPicPr>
          <p:cNvPr id="25" name="Picture 2" descr="K:\web\ynu-logo\base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pic>
        <p:nvPicPr>
          <p:cNvPr id="3174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3478" y="1052736"/>
            <a:ext cx="3999711" cy="152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グループ化 6"/>
          <p:cNvGrpSpPr/>
          <p:nvPr/>
        </p:nvGrpSpPr>
        <p:grpSpPr>
          <a:xfrm>
            <a:off x="163914" y="1939858"/>
            <a:ext cx="4932040" cy="4808714"/>
            <a:chOff x="0" y="0"/>
            <a:chExt cx="4463767" cy="4336942"/>
          </a:xfrm>
        </p:grpSpPr>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448808" cy="4336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456" y="10632"/>
              <a:ext cx="4077311" cy="406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362487488"/>
              </p:ext>
            </p:extLst>
          </p:nvPr>
        </p:nvGraphicFramePr>
        <p:xfrm>
          <a:off x="1115616" y="1059833"/>
          <a:ext cx="2046632" cy="844940"/>
        </p:xfrm>
        <a:graphic>
          <a:graphicData uri="http://schemas.openxmlformats.org/presentationml/2006/ole">
            <mc:AlternateContent xmlns:mc="http://schemas.openxmlformats.org/markup-compatibility/2006">
              <mc:Choice xmlns:v="urn:schemas-microsoft-com:vml" Requires="v">
                <p:oleObj spid="_x0000_s31864" name="Equation" r:id="rId8" imgW="1040948" imgH="431613" progId="Equation.DSMT4">
                  <p:embed/>
                </p:oleObj>
              </mc:Choice>
              <mc:Fallback>
                <p:oleObj name="Equation" r:id="rId8" imgW="1040948" imgH="431613" progId="Equation.DSMT4">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5616" y="1059833"/>
                        <a:ext cx="2046632" cy="844940"/>
                      </a:xfrm>
                      <a:prstGeom prst="rect">
                        <a:avLst/>
                      </a:prstGeom>
                      <a:noFill/>
                    </p:spPr>
                  </p:pic>
                </p:oleObj>
              </mc:Fallback>
            </mc:AlternateContent>
          </a:graphicData>
        </a:graphic>
      </p:graphicFrame>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3336097896"/>
              </p:ext>
            </p:extLst>
          </p:nvPr>
        </p:nvGraphicFramePr>
        <p:xfrm>
          <a:off x="5455700" y="2996952"/>
          <a:ext cx="3116304" cy="1044988"/>
        </p:xfrm>
        <a:graphic>
          <a:graphicData uri="http://schemas.openxmlformats.org/presentationml/2006/ole">
            <mc:AlternateContent xmlns:mc="http://schemas.openxmlformats.org/markup-compatibility/2006">
              <mc:Choice xmlns:v="urn:schemas-microsoft-com:vml" Requires="v">
                <p:oleObj spid="_x0000_s31865" name="Equation" r:id="rId10" imgW="1586811" imgH="533169" progId="Equation.DSMT4">
                  <p:embed/>
                </p:oleObj>
              </mc:Choice>
              <mc:Fallback>
                <p:oleObj name="Equation" r:id="rId10" imgW="1586811" imgH="533169"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55700" y="2996952"/>
                        <a:ext cx="3116304" cy="1044988"/>
                      </a:xfrm>
                      <a:prstGeom prst="rect">
                        <a:avLst/>
                      </a:prstGeom>
                      <a:noFill/>
                    </p:spPr>
                  </p:pic>
                </p:oleObj>
              </mc:Fallback>
            </mc:AlternateContent>
          </a:graphicData>
        </a:graphic>
      </p:graphicFrame>
      <p:sp>
        <p:nvSpPr>
          <p:cNvPr id="1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356354211"/>
              </p:ext>
            </p:extLst>
          </p:nvPr>
        </p:nvGraphicFramePr>
        <p:xfrm>
          <a:off x="5451511" y="4279048"/>
          <a:ext cx="3124681" cy="648121"/>
        </p:xfrm>
        <a:graphic>
          <a:graphicData uri="http://schemas.openxmlformats.org/presentationml/2006/ole">
            <mc:AlternateContent xmlns:mc="http://schemas.openxmlformats.org/markup-compatibility/2006">
              <mc:Choice xmlns:v="urn:schemas-microsoft-com:vml" Requires="v">
                <p:oleObj spid="_x0000_s31866" name="Equation" r:id="rId12" imgW="1879560" imgH="393480" progId="Equation.DSMT4">
                  <p:embed/>
                </p:oleObj>
              </mc:Choice>
              <mc:Fallback>
                <p:oleObj name="Equation" r:id="rId12" imgW="1879560" imgH="393480" progId="Equation.DSMT4">
                  <p:embed/>
                  <p:pic>
                    <p:nvPicPr>
                      <p:cNvPr id="0" name="Object 6"/>
                      <p:cNvPicPr>
                        <a:picLocks noChangeAspect="1" noChangeArrowheads="1"/>
                      </p:cNvPicPr>
                      <p:nvPr/>
                    </p:nvPicPr>
                    <p:blipFill>
                      <a:blip r:embed="rId13"/>
                      <a:srcRect/>
                      <a:stretch>
                        <a:fillRect/>
                      </a:stretch>
                    </p:blipFill>
                    <p:spPr bwMode="auto">
                      <a:xfrm>
                        <a:off x="5451511" y="4279048"/>
                        <a:ext cx="3124681" cy="648121"/>
                      </a:xfrm>
                      <a:prstGeom prst="rect">
                        <a:avLst/>
                      </a:prstGeom>
                      <a:noFill/>
                    </p:spPr>
                  </p:pic>
                </p:oleObj>
              </mc:Fallback>
            </mc:AlternateContent>
          </a:graphicData>
        </a:graphic>
      </p:graphicFrame>
      <p:sp>
        <p:nvSpPr>
          <p:cNvPr id="1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5" name="オブジェクト 14"/>
          <p:cNvGraphicFramePr>
            <a:graphicFrameLocks noChangeAspect="1"/>
          </p:cNvGraphicFramePr>
          <p:nvPr>
            <p:extLst>
              <p:ext uri="{D42A27DB-BD31-4B8C-83A1-F6EECF244321}">
                <p14:modId xmlns:p14="http://schemas.microsoft.com/office/powerpoint/2010/main" val="3397172844"/>
              </p:ext>
            </p:extLst>
          </p:nvPr>
        </p:nvGraphicFramePr>
        <p:xfrm>
          <a:off x="5483526" y="5301208"/>
          <a:ext cx="2764709" cy="880592"/>
        </p:xfrm>
        <a:graphic>
          <a:graphicData uri="http://schemas.openxmlformats.org/presentationml/2006/ole">
            <mc:AlternateContent xmlns:mc="http://schemas.openxmlformats.org/markup-compatibility/2006">
              <mc:Choice xmlns:v="urn:schemas-microsoft-com:vml" Requires="v">
                <p:oleObj spid="_x0000_s31867" name="Equation" r:id="rId14" imgW="1536480" imgH="482400" progId="Equation.DSMT4">
                  <p:embed/>
                </p:oleObj>
              </mc:Choice>
              <mc:Fallback>
                <p:oleObj name="Equation" r:id="rId14" imgW="1536480" imgH="482400" progId="Equation.DSMT4">
                  <p:embed/>
                  <p:pic>
                    <p:nvPicPr>
                      <p:cNvPr id="0" name="Object 8"/>
                      <p:cNvPicPr>
                        <a:picLocks noChangeAspect="1" noChangeArrowheads="1"/>
                      </p:cNvPicPr>
                      <p:nvPr/>
                    </p:nvPicPr>
                    <p:blipFill>
                      <a:blip r:embed="rId15"/>
                      <a:srcRect/>
                      <a:stretch>
                        <a:fillRect/>
                      </a:stretch>
                    </p:blipFill>
                    <p:spPr bwMode="auto">
                      <a:xfrm>
                        <a:off x="5483526" y="5301208"/>
                        <a:ext cx="2764709" cy="880592"/>
                      </a:xfrm>
                      <a:prstGeom prst="rect">
                        <a:avLst/>
                      </a:prstGeom>
                      <a:noFill/>
                    </p:spPr>
                  </p:pic>
                </p:oleObj>
              </mc:Fallback>
            </mc:AlternateContent>
          </a:graphicData>
        </a:graphic>
      </p:graphicFrame>
    </p:spTree>
    <p:extLst>
      <p:ext uri="{BB962C8B-B14F-4D97-AF65-F5344CB8AC3E}">
        <p14:creationId xmlns:p14="http://schemas.microsoft.com/office/powerpoint/2010/main" val="14138819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9</a:t>
            </a:fld>
            <a:endParaRPr kumimoji="1" lang="ja-JP" altLang="en-US" dirty="0"/>
          </a:p>
        </p:txBody>
      </p:sp>
      <p:pic>
        <p:nvPicPr>
          <p:cNvPr id="25" name="Picture 2" descr="K:\web\ynu-logo\base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895" y="6453336"/>
            <a:ext cx="1656209" cy="30524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190454" y="1522568"/>
            <a:ext cx="4381545" cy="4564995"/>
            <a:chOff x="0" y="0"/>
            <a:chExt cx="4686300" cy="4772025"/>
          </a:xfrm>
        </p:grpSpPr>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8630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 y="14043"/>
              <a:ext cx="449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2"/>
          <p:cNvPicPr/>
          <p:nvPr/>
        </p:nvPicPr>
        <p:blipFill>
          <a:blip r:embed="rId7">
            <a:extLst>
              <a:ext uri="{28A0092B-C50C-407E-A947-70E740481C1C}">
                <a14:useLocalDpi xmlns:a14="http://schemas.microsoft.com/office/drawing/2010/main" val="0"/>
              </a:ext>
            </a:extLst>
          </a:blip>
          <a:srcRect/>
          <a:stretch>
            <a:fillRect/>
          </a:stretch>
        </p:blipFill>
        <p:spPr bwMode="auto">
          <a:xfrm>
            <a:off x="4680749" y="1536001"/>
            <a:ext cx="4463251" cy="4551561"/>
          </a:xfrm>
          <a:prstGeom prst="rect">
            <a:avLst/>
          </a:prstGeom>
          <a:noFill/>
          <a:ln>
            <a:noFill/>
          </a:ln>
          <a:effectLst/>
          <a:extLst/>
        </p:spPr>
      </p:pic>
      <p:graphicFrame>
        <p:nvGraphicFramePr>
          <p:cNvPr id="3" name="オブジェクト 2"/>
          <p:cNvGraphicFramePr>
            <a:graphicFrameLocks noChangeAspect="1"/>
          </p:cNvGraphicFramePr>
          <p:nvPr>
            <p:extLst>
              <p:ext uri="{D42A27DB-BD31-4B8C-83A1-F6EECF244321}">
                <p14:modId xmlns:p14="http://schemas.microsoft.com/office/powerpoint/2010/main" val="2677419064"/>
              </p:ext>
            </p:extLst>
          </p:nvPr>
        </p:nvGraphicFramePr>
        <p:xfrm>
          <a:off x="6372200" y="1196752"/>
          <a:ext cx="1396668" cy="474340"/>
        </p:xfrm>
        <a:graphic>
          <a:graphicData uri="http://schemas.openxmlformats.org/presentationml/2006/ole">
            <mc:AlternateContent xmlns:mc="http://schemas.openxmlformats.org/markup-compatibility/2006">
              <mc:Choice xmlns:v="urn:schemas-microsoft-com:vml" Requires="v">
                <p:oleObj spid="_x0000_s34868" name="Equation" r:id="rId8" imgW="672840" imgH="228600" progId="Equation.DSMT4">
                  <p:embed/>
                </p:oleObj>
              </mc:Choice>
              <mc:Fallback>
                <p:oleObj name="Equation" r:id="rId8" imgW="672840" imgH="228600" progId="Equation.DSMT4">
                  <p:embed/>
                  <p:pic>
                    <p:nvPicPr>
                      <p:cNvPr id="0" name=""/>
                      <p:cNvPicPr/>
                      <p:nvPr/>
                    </p:nvPicPr>
                    <p:blipFill>
                      <a:blip r:embed="rId9"/>
                      <a:stretch>
                        <a:fillRect/>
                      </a:stretch>
                    </p:blipFill>
                    <p:spPr>
                      <a:xfrm>
                        <a:off x="6372200" y="1196752"/>
                        <a:ext cx="1396668" cy="474340"/>
                      </a:xfrm>
                      <a:prstGeom prst="rect">
                        <a:avLst/>
                      </a:prstGeom>
                    </p:spPr>
                  </p:pic>
                </p:oleObj>
              </mc:Fallback>
            </mc:AlternateContent>
          </a:graphicData>
        </a:graphic>
      </p:graphicFrame>
      <p:sp>
        <p:nvSpPr>
          <p:cNvPr id="11" name="タイトル 1"/>
          <p:cNvSpPr>
            <a:spLocks noGrp="1"/>
          </p:cNvSpPr>
          <p:nvPr>
            <p:ph type="title"/>
          </p:nvPr>
        </p:nvSpPr>
        <p:spPr>
          <a:xfrm>
            <a:off x="507179" y="-99392"/>
            <a:ext cx="8229600" cy="1143000"/>
          </a:xfrm>
        </p:spPr>
        <p:txBody>
          <a:bodyPr/>
          <a:lstStyle/>
          <a:p>
            <a:r>
              <a:rPr lang="en-US" altLang="ja-JP" dirty="0"/>
              <a:t> thermal conductivity</a:t>
            </a:r>
            <a:r>
              <a:rPr lang="ja-JP" altLang="en-US" dirty="0"/>
              <a:t>　</a:t>
            </a:r>
            <a:r>
              <a:rPr lang="el-GR" altLang="ja-JP" i="1" dirty="0"/>
              <a:t>κ</a:t>
            </a: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3193358913"/>
              </p:ext>
            </p:extLst>
          </p:nvPr>
        </p:nvGraphicFramePr>
        <p:xfrm>
          <a:off x="1547944" y="1196752"/>
          <a:ext cx="1844675" cy="474663"/>
        </p:xfrm>
        <a:graphic>
          <a:graphicData uri="http://schemas.openxmlformats.org/presentationml/2006/ole">
            <mc:AlternateContent xmlns:mc="http://schemas.openxmlformats.org/markup-compatibility/2006">
              <mc:Choice xmlns:v="urn:schemas-microsoft-com:vml" Requires="v">
                <p:oleObj spid="_x0000_s34869" name="Equation" r:id="rId10" imgW="888840" imgH="228600" progId="Equation.DSMT4">
                  <p:embed/>
                </p:oleObj>
              </mc:Choice>
              <mc:Fallback>
                <p:oleObj name="Equation" r:id="rId10" imgW="888840" imgH="228600" progId="Equation.DSMT4">
                  <p:embed/>
                  <p:pic>
                    <p:nvPicPr>
                      <p:cNvPr id="0" name="オブジェクト 2"/>
                      <p:cNvPicPr>
                        <a:picLocks noChangeAspect="1" noChangeArrowheads="1"/>
                      </p:cNvPicPr>
                      <p:nvPr/>
                    </p:nvPicPr>
                    <p:blipFill>
                      <a:blip r:embed="rId11"/>
                      <a:srcRect/>
                      <a:stretch>
                        <a:fillRect/>
                      </a:stretch>
                    </p:blipFill>
                    <p:spPr bwMode="auto">
                      <a:xfrm>
                        <a:off x="1547944" y="1196752"/>
                        <a:ext cx="18446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920141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23073</TotalTime>
  <Words>2186</Words>
  <Application>Microsoft Macintosh PowerPoint</Application>
  <PresentationFormat>画面に合わせる (4:3)</PresentationFormat>
  <Paragraphs>180</Paragraphs>
  <Slides>17</Slides>
  <Notes>17</Notes>
  <HiddenSlides>4</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19" baseType="lpstr">
      <vt:lpstr>Office ​​テーマ</vt:lpstr>
      <vt:lpstr>Equation</vt:lpstr>
      <vt:lpstr>PowerPoint プレゼンテーション</vt:lpstr>
      <vt:lpstr>Introduction</vt:lpstr>
      <vt:lpstr>Introduction</vt:lpstr>
      <vt:lpstr>Experiment</vt:lpstr>
      <vt:lpstr>crystal structure</vt:lpstr>
      <vt:lpstr>susceptibility　χ</vt:lpstr>
      <vt:lpstr>electric conductivity　σ</vt:lpstr>
      <vt:lpstr>Seebeck coefficient　S</vt:lpstr>
      <vt:lpstr> thermal conductivity　κ</vt:lpstr>
      <vt:lpstr>PowerPoint プレゼンテーション</vt:lpstr>
      <vt:lpstr>summary</vt:lpstr>
      <vt:lpstr>PowerPoint プレゼンテーション</vt:lpstr>
      <vt:lpstr>PowerPoint プレゼンテーション</vt:lpstr>
      <vt:lpstr>oxide thermoelectric generation</vt:lpstr>
      <vt:lpstr>oxide thermoelectric materials</vt:lpstr>
      <vt:lpstr>Phase diagram of Mn oxides</vt:lpstr>
      <vt:lpstr>酸化物熱電変換材料</vt:lpstr>
    </vt:vector>
  </TitlesOfParts>
  <Company>Yokohama National Uiversity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層状Co酸化物、及び、ペロフスカイトMn酸化物を用いた熱電発電素子の性能評価</dc:title>
  <dc:creator>hiro</dc:creator>
  <cp:lastModifiedBy>中津川 博</cp:lastModifiedBy>
  <cp:revision>847</cp:revision>
  <cp:lastPrinted>2014-09-16T07:43:10Z</cp:lastPrinted>
  <dcterms:created xsi:type="dcterms:W3CDTF">2012-09-17T16:51:57Z</dcterms:created>
  <dcterms:modified xsi:type="dcterms:W3CDTF">2014-09-24T16:07:25Z</dcterms:modified>
</cp:coreProperties>
</file>