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3" r:id="rId3"/>
    <p:sldId id="312" r:id="rId4"/>
    <p:sldId id="344" r:id="rId5"/>
    <p:sldId id="391" r:id="rId6"/>
    <p:sldId id="427" r:id="rId7"/>
    <p:sldId id="389" r:id="rId8"/>
    <p:sldId id="345" r:id="rId9"/>
    <p:sldId id="397" r:id="rId10"/>
    <p:sldId id="399" r:id="rId11"/>
    <p:sldId id="398" r:id="rId12"/>
    <p:sldId id="400" r:id="rId13"/>
    <p:sldId id="404" r:id="rId14"/>
    <p:sldId id="420" r:id="rId15"/>
    <p:sldId id="421" r:id="rId16"/>
    <p:sldId id="416" r:id="rId17"/>
    <p:sldId id="379" r:id="rId18"/>
    <p:sldId id="378" r:id="rId19"/>
    <p:sldId id="380" r:id="rId20"/>
    <p:sldId id="381" r:id="rId21"/>
    <p:sldId id="413" r:id="rId22"/>
    <p:sldId id="428" r:id="rId23"/>
    <p:sldId id="393" r:id="rId24"/>
    <p:sldId id="394" r:id="rId25"/>
    <p:sldId id="382" r:id="rId26"/>
    <p:sldId id="423" r:id="rId27"/>
    <p:sldId id="311" r:id="rId28"/>
    <p:sldId id="429" r:id="rId29"/>
    <p:sldId id="430" r:id="rId30"/>
    <p:sldId id="431" r:id="rId3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2F4"/>
    <a:srgbClr val="E81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33" autoAdjust="0"/>
    <p:restoredTop sz="80755" autoAdjust="0"/>
  </p:normalViewPr>
  <p:slideViewPr>
    <p:cSldViewPr>
      <p:cViewPr varScale="1">
        <p:scale>
          <a:sx n="58" d="100"/>
          <a:sy n="58" d="100"/>
        </p:scale>
        <p:origin x="-1074" y="-84"/>
      </p:cViewPr>
      <p:guideLst>
        <p:guide orient="horz" pos="2160"/>
        <p:guide pos="2880"/>
      </p:guideLst>
    </p:cSldViewPr>
  </p:slideViewPr>
  <p:outlineViewPr>
    <p:cViewPr>
      <p:scale>
        <a:sx n="33" d="100"/>
        <a:sy n="33" d="100"/>
      </p:scale>
      <p:origin x="0" y="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D8B58F1-7641-4477-B49D-0A76B4423BD5}" type="datetimeFigureOut">
              <a:rPr kumimoji="1" lang="ja-JP" altLang="en-US" smtClean="0"/>
              <a:t>2011/9/16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7D2DA6D-2308-4E16-85AD-B3658E853772}" type="slidenum">
              <a:rPr kumimoji="1" lang="ja-JP" altLang="en-US" smtClean="0"/>
              <a:t>‹#›</a:t>
            </a:fld>
            <a:endParaRPr kumimoji="1" lang="ja-JP" altLang="en-US"/>
          </a:p>
        </p:txBody>
      </p:sp>
    </p:spTree>
    <p:extLst>
      <p:ext uri="{BB962C8B-B14F-4D97-AF65-F5344CB8AC3E}">
        <p14:creationId xmlns:p14="http://schemas.microsoft.com/office/powerpoint/2010/main" val="30726616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a:t>
            </a:fld>
            <a:endParaRPr kumimoji="1" lang="ja-JP" altLang="en-US" dirty="0"/>
          </a:p>
        </p:txBody>
      </p:sp>
    </p:spTree>
    <p:extLst>
      <p:ext uri="{BB962C8B-B14F-4D97-AF65-F5344CB8AC3E}">
        <p14:creationId xmlns:p14="http://schemas.microsoft.com/office/powerpoint/2010/main" val="9976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t>
            </a:r>
            <a:r>
              <a:rPr kumimoji="1" lang="ja-JP" altLang="en-US" dirty="0" smtClean="0"/>
              <a:t>軸方向の</a:t>
            </a:r>
            <a:r>
              <a:rPr kumimoji="1" lang="en-US" altLang="ja-JP" dirty="0" smtClean="0"/>
              <a:t>block</a:t>
            </a:r>
            <a:r>
              <a:rPr kumimoji="1" lang="ja-JP" altLang="en-US" dirty="0" smtClean="0"/>
              <a:t>層の</a:t>
            </a:r>
            <a:r>
              <a:rPr kumimoji="1" lang="en-US" altLang="ja-JP" dirty="0" smtClean="0"/>
              <a:t>Co-O</a:t>
            </a:r>
            <a:r>
              <a:rPr kumimoji="1" lang="ja-JP" altLang="en-US" dirty="0" smtClean="0"/>
              <a:t>間の変調構造は、</a:t>
            </a:r>
            <a:r>
              <a:rPr kumimoji="1" lang="en-US" altLang="ja-JP" dirty="0" smtClean="0"/>
              <a:t>Y</a:t>
            </a:r>
            <a:r>
              <a:rPr kumimoji="1" lang="ja-JP" altLang="en-US" dirty="0" smtClean="0"/>
              <a:t>置換で安定化、</a:t>
            </a:r>
            <a:r>
              <a:rPr kumimoji="1" lang="en-US" altLang="ja-JP" dirty="0" smtClean="0"/>
              <a:t>La</a:t>
            </a:r>
            <a:r>
              <a:rPr kumimoji="1" lang="ja-JP" altLang="en-US" dirty="0" smtClean="0"/>
              <a:t>置換で不安定化しています。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10</a:t>
            </a:fld>
            <a:endParaRPr kumimoji="1" lang="ja-JP" altLang="en-US"/>
          </a:p>
        </p:txBody>
      </p:sp>
    </p:spTree>
    <p:extLst>
      <p:ext uri="{BB962C8B-B14F-4D97-AF65-F5344CB8AC3E}">
        <p14:creationId xmlns:p14="http://schemas.microsoft.com/office/powerpoint/2010/main" val="293325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一方、</a:t>
            </a:r>
            <a:r>
              <a:rPr kumimoji="1" lang="en-US" altLang="ja-JP" dirty="0" smtClean="0"/>
              <a:t>a</a:t>
            </a:r>
            <a:r>
              <a:rPr kumimoji="1" lang="ja-JP" altLang="en-US" dirty="0" smtClean="0"/>
              <a:t>軸方向の</a:t>
            </a:r>
            <a:r>
              <a:rPr kumimoji="1" lang="en-US" altLang="ja-JP" dirty="0" smtClean="0"/>
              <a:t>block</a:t>
            </a:r>
            <a:r>
              <a:rPr kumimoji="1" lang="ja-JP" altLang="en-US" dirty="0" smtClean="0"/>
              <a:t>層の</a:t>
            </a:r>
            <a:r>
              <a:rPr kumimoji="1" lang="en-US" altLang="ja-JP" dirty="0" smtClean="0"/>
              <a:t>Co-O</a:t>
            </a:r>
            <a:r>
              <a:rPr kumimoji="1" lang="ja-JP" altLang="en-US" dirty="0" smtClean="0"/>
              <a:t>間の変調構造は</a:t>
            </a:r>
            <a:r>
              <a:rPr kumimoji="1" lang="ja-JP" altLang="en-US" smtClean="0"/>
              <a:t>安定化していますが、</a:t>
            </a:r>
            <a:r>
              <a:rPr kumimoji="1" lang="en-US" altLang="ja-JP" dirty="0" smtClean="0"/>
              <a:t>b</a:t>
            </a:r>
            <a:r>
              <a:rPr kumimoji="1" lang="ja-JP" altLang="en-US" dirty="0" smtClean="0"/>
              <a:t>軸方向は不安定化する傾向が見られます。特に、</a:t>
            </a:r>
            <a:r>
              <a:rPr kumimoji="1" lang="en-US" altLang="ja-JP" dirty="0" smtClean="0"/>
              <a:t>La</a:t>
            </a:r>
            <a:r>
              <a:rPr kumimoji="1" lang="ja-JP" altLang="en-US" dirty="0" smtClean="0"/>
              <a:t>置換では、</a:t>
            </a:r>
            <a:r>
              <a:rPr kumimoji="1" lang="en-US" altLang="ja-JP" dirty="0" smtClean="0"/>
              <a:t>b</a:t>
            </a:r>
            <a:r>
              <a:rPr kumimoji="1" lang="ja-JP" altLang="en-US" dirty="0" smtClean="0"/>
              <a:t>軸方向に顕著な不安定化が確認されます。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11</a:t>
            </a:fld>
            <a:endParaRPr kumimoji="1" lang="ja-JP" altLang="en-US"/>
          </a:p>
        </p:txBody>
      </p:sp>
    </p:spTree>
    <p:extLst>
      <p:ext uri="{BB962C8B-B14F-4D97-AF65-F5344CB8AC3E}">
        <p14:creationId xmlns:p14="http://schemas.microsoft.com/office/powerpoint/2010/main" val="293325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CoO</a:t>
            </a:r>
            <a:r>
              <a:rPr kumimoji="1" lang="en-US" altLang="ja-JP" baseline="-25000" dirty="0" smtClean="0"/>
              <a:t>2</a:t>
            </a:r>
            <a:r>
              <a:rPr kumimoji="1" lang="ja-JP" altLang="en-US" dirty="0" smtClean="0"/>
              <a:t>層の</a:t>
            </a:r>
            <a:r>
              <a:rPr kumimoji="1" lang="en-US" altLang="ja-JP" dirty="0" smtClean="0"/>
              <a:t>Co-O</a:t>
            </a:r>
            <a:r>
              <a:rPr kumimoji="1" lang="ja-JP" altLang="en-US" dirty="0" smtClean="0"/>
              <a:t>間の変調構造にも、</a:t>
            </a:r>
            <a:r>
              <a:rPr kumimoji="1" lang="en-US" altLang="ja-JP" dirty="0" smtClean="0"/>
              <a:t>La</a:t>
            </a:r>
            <a:r>
              <a:rPr kumimoji="1" lang="ja-JP" altLang="en-US" dirty="0" smtClean="0"/>
              <a:t>置換で若干の不安定化が確認されます。以上より、</a:t>
            </a:r>
            <a:r>
              <a:rPr kumimoji="1" lang="en-US" altLang="ja-JP" dirty="0" smtClean="0"/>
              <a:t>La</a:t>
            </a:r>
            <a:r>
              <a:rPr kumimoji="1" lang="ja-JP" altLang="en-US" dirty="0" smtClean="0"/>
              <a:t>置換は化学圧力を弱める効果を示していると考えられます。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12</a:t>
            </a:fld>
            <a:endParaRPr kumimoji="1" lang="ja-JP" altLang="en-US"/>
          </a:p>
        </p:txBody>
      </p:sp>
    </p:spTree>
    <p:extLst>
      <p:ext uri="{BB962C8B-B14F-4D97-AF65-F5344CB8AC3E}">
        <p14:creationId xmlns:p14="http://schemas.microsoft.com/office/powerpoint/2010/main" val="293325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こちらは、磁化率の温度依存性の結果です。</a:t>
            </a:r>
            <a:r>
              <a:rPr kumimoji="1" lang="en-US" altLang="ja-JP" dirty="0" smtClean="0"/>
              <a:t>20K</a:t>
            </a:r>
            <a:r>
              <a:rPr kumimoji="1" lang="ja-JP" altLang="en-US" dirty="0" smtClean="0"/>
              <a:t>以下でフェリ磁性による磁化率の増大が見られますが、</a:t>
            </a:r>
            <a:r>
              <a:rPr kumimoji="1" lang="en-US" altLang="ja-JP" dirty="0" smtClean="0"/>
              <a:t>Y</a:t>
            </a:r>
            <a:r>
              <a:rPr kumimoji="1" lang="ja-JP" altLang="en-US" dirty="0" smtClean="0"/>
              <a:t>置換によりフェリ磁性が抑制されています。</a:t>
            </a:r>
            <a:r>
              <a:rPr kumimoji="1" lang="en-US" altLang="ja-JP" dirty="0" smtClean="0"/>
              <a:t>La</a:t>
            </a:r>
            <a:r>
              <a:rPr kumimoji="1" lang="ja-JP" altLang="en-US" dirty="0" smtClean="0"/>
              <a:t>置換では、</a:t>
            </a:r>
            <a:r>
              <a:rPr kumimoji="1" lang="en-US" altLang="ja-JP" dirty="0" smtClean="0"/>
              <a:t>200K</a:t>
            </a:r>
            <a:r>
              <a:rPr kumimoji="1" lang="ja-JP" altLang="en-US" dirty="0" smtClean="0"/>
              <a:t>以下で磁化率の増加が見られ、</a:t>
            </a:r>
            <a:r>
              <a:rPr kumimoji="1" lang="en-US" altLang="ja-JP" dirty="0" smtClean="0"/>
              <a:t>Co</a:t>
            </a:r>
            <a:r>
              <a:rPr kumimoji="1" lang="ja-JP" altLang="en-US" dirty="0" smtClean="0"/>
              <a:t>のスピン状態の変化が期待されます。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13</a:t>
            </a:fld>
            <a:endParaRPr kumimoji="1" lang="ja-JP" altLang="en-US"/>
          </a:p>
        </p:txBody>
      </p:sp>
    </p:spTree>
    <p:extLst>
      <p:ext uri="{BB962C8B-B14F-4D97-AF65-F5344CB8AC3E}">
        <p14:creationId xmlns:p14="http://schemas.microsoft.com/office/powerpoint/2010/main" val="283046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平均場近似理論に基づいて、</a:t>
            </a:r>
            <a:r>
              <a:rPr kumimoji="1" lang="en-US" altLang="ja-JP" dirty="0" smtClean="0"/>
              <a:t>CoO</a:t>
            </a:r>
            <a:r>
              <a:rPr kumimoji="1" lang="en-US" altLang="ja-JP" baseline="-25000" dirty="0" smtClean="0"/>
              <a:t>2</a:t>
            </a:r>
            <a:r>
              <a:rPr kumimoji="1" lang="ja-JP" altLang="en-US" dirty="0" smtClean="0"/>
              <a:t>層と</a:t>
            </a:r>
            <a:r>
              <a:rPr kumimoji="1" lang="en-US" altLang="ja-JP" dirty="0" smtClean="0"/>
              <a:t>block</a:t>
            </a:r>
            <a:r>
              <a:rPr kumimoji="1" lang="ja-JP" altLang="en-US" dirty="0" smtClean="0"/>
              <a:t>層の</a:t>
            </a:r>
            <a:r>
              <a:rPr kumimoji="1" lang="en-US" altLang="ja-JP" dirty="0" smtClean="0"/>
              <a:t>Co</a:t>
            </a:r>
            <a:r>
              <a:rPr kumimoji="1" lang="ja-JP" altLang="en-US" dirty="0" smtClean="0"/>
              <a:t>のスピンの大きさを見積もると、</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ja-JP" altLang="en-US" dirty="0" smtClean="0"/>
              <a:t>は</a:t>
            </a:r>
            <a:r>
              <a:rPr kumimoji="1" lang="en-US" altLang="ja-JP" dirty="0" smtClean="0"/>
              <a:t>S=0.03</a:t>
            </a:r>
            <a:r>
              <a:rPr kumimoji="1" lang="ja-JP" altLang="en-US" dirty="0" err="1" smtClean="0"/>
              <a:t>、</a:t>
            </a:r>
            <a:r>
              <a:rPr kumimoji="1" lang="en-US" altLang="ja-JP" dirty="0" smtClean="0"/>
              <a:t>block</a:t>
            </a:r>
            <a:r>
              <a:rPr kumimoji="1" lang="ja-JP" altLang="en-US" dirty="0" smtClean="0"/>
              <a:t>層の</a:t>
            </a:r>
            <a:r>
              <a:rPr kumimoji="1" lang="en-US" altLang="ja-JP" dirty="0" smtClean="0"/>
              <a:t>Co</a:t>
            </a:r>
            <a:r>
              <a:rPr kumimoji="1" lang="ja-JP" altLang="en-US" dirty="0" smtClean="0"/>
              <a:t>は</a:t>
            </a:r>
            <a:r>
              <a:rPr kumimoji="1" lang="en-US" altLang="ja-JP" dirty="0" smtClean="0"/>
              <a:t>S=0.36</a:t>
            </a:r>
            <a:r>
              <a:rPr kumimoji="1" lang="ja-JP" altLang="en-US" dirty="0" smtClean="0"/>
              <a:t>です。</a:t>
            </a:r>
            <a:r>
              <a:rPr kumimoji="1" lang="en-US" altLang="ja-JP" dirty="0" smtClean="0"/>
              <a:t>Co</a:t>
            </a:r>
            <a:r>
              <a:rPr kumimoji="1" lang="ja-JP" altLang="en-US" dirty="0" smtClean="0"/>
              <a:t>のスピン状態が</a:t>
            </a:r>
            <a:r>
              <a:rPr kumimoji="1" lang="en-US" altLang="ja-JP" dirty="0" smtClean="0"/>
              <a:t>low spin</a:t>
            </a:r>
            <a:r>
              <a:rPr kumimoji="1" lang="ja-JP" altLang="en-US" dirty="0" smtClean="0"/>
              <a:t>であるとすると、</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ja-JP" altLang="en-US" dirty="0" smtClean="0"/>
              <a:t>の形式価数は</a:t>
            </a:r>
            <a:r>
              <a:rPr kumimoji="1" lang="en-US" altLang="ja-JP" dirty="0" smtClean="0"/>
              <a:t>3.06+</a:t>
            </a:r>
            <a:r>
              <a:rPr kumimoji="1" lang="ja-JP" altLang="en-US" dirty="0" err="1" smtClean="0"/>
              <a:t>、</a:t>
            </a:r>
            <a:r>
              <a:rPr kumimoji="1" lang="en-US" altLang="ja-JP" dirty="0" smtClean="0"/>
              <a:t>block</a:t>
            </a:r>
            <a:r>
              <a:rPr kumimoji="1" lang="ja-JP" altLang="en-US" dirty="0" smtClean="0"/>
              <a:t>層の</a:t>
            </a:r>
            <a:r>
              <a:rPr kumimoji="1" lang="en-US" altLang="ja-JP" dirty="0" smtClean="0"/>
              <a:t>Co</a:t>
            </a:r>
            <a:r>
              <a:rPr kumimoji="1" lang="ja-JP" altLang="en-US" dirty="0" smtClean="0"/>
              <a:t>の形式価数は</a:t>
            </a:r>
            <a:r>
              <a:rPr kumimoji="1" lang="en-US" altLang="ja-JP" dirty="0" smtClean="0"/>
              <a:t>3.72+</a:t>
            </a:r>
            <a:r>
              <a:rPr kumimoji="1" lang="ja-JP" altLang="en-US" dirty="0" smtClean="0"/>
              <a:t>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14</a:t>
            </a:fld>
            <a:endParaRPr kumimoji="1" lang="ja-JP" altLang="en-US"/>
          </a:p>
        </p:txBody>
      </p:sp>
    </p:spTree>
    <p:extLst>
      <p:ext uri="{BB962C8B-B14F-4D97-AF65-F5344CB8AC3E}">
        <p14:creationId xmlns:p14="http://schemas.microsoft.com/office/powerpoint/2010/main" val="51557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Ca</a:t>
            </a:r>
            <a:r>
              <a:rPr kumimoji="1" lang="ja-JP" altLang="en-US" dirty="0" smtClean="0"/>
              <a:t>サイトに</a:t>
            </a:r>
            <a:r>
              <a:rPr kumimoji="1" lang="en-US" altLang="ja-JP" dirty="0" smtClean="0"/>
              <a:t>10%Y</a:t>
            </a:r>
            <a:r>
              <a:rPr kumimoji="1" lang="ja-JP" altLang="en-US" dirty="0" smtClean="0"/>
              <a:t>置換すると、</a:t>
            </a:r>
            <a:r>
              <a:rPr kumimoji="1" lang="en-US" altLang="ja-JP" dirty="0" smtClean="0"/>
              <a:t>block</a:t>
            </a:r>
            <a:r>
              <a:rPr kumimoji="1" lang="ja-JP" altLang="en-US" dirty="0" smtClean="0"/>
              <a:t>層の</a:t>
            </a:r>
            <a:r>
              <a:rPr kumimoji="1" lang="en-US" altLang="ja-JP" dirty="0" smtClean="0"/>
              <a:t>Co</a:t>
            </a:r>
            <a:r>
              <a:rPr kumimoji="1" lang="ja-JP" altLang="en-US" dirty="0" smtClean="0"/>
              <a:t>のスピンの大きさが</a:t>
            </a:r>
            <a:r>
              <a:rPr kumimoji="1" lang="en-US" altLang="ja-JP" dirty="0" smtClean="0"/>
              <a:t>S=0.27</a:t>
            </a:r>
            <a:r>
              <a:rPr kumimoji="1" lang="ja-JP" altLang="en-US" dirty="0" err="1" smtClean="0"/>
              <a:t>に減</a:t>
            </a:r>
            <a:r>
              <a:rPr kumimoji="1" lang="ja-JP" altLang="en-US" dirty="0" smtClean="0"/>
              <a:t>少し、</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ja-JP" altLang="en-US" dirty="0" smtClean="0"/>
              <a:t>の形式価数は</a:t>
            </a:r>
            <a:r>
              <a:rPr kumimoji="1" lang="en-US" altLang="ja-JP" dirty="0" smtClean="0"/>
              <a:t>3.12+</a:t>
            </a:r>
            <a:r>
              <a:rPr kumimoji="1" lang="ja-JP" altLang="en-US" dirty="0" err="1" smtClean="0"/>
              <a:t>、</a:t>
            </a:r>
            <a:r>
              <a:rPr kumimoji="1" lang="en-US" altLang="ja-JP" dirty="0" smtClean="0"/>
              <a:t>block</a:t>
            </a:r>
            <a:r>
              <a:rPr kumimoji="1" lang="ja-JP" altLang="en-US" dirty="0" smtClean="0"/>
              <a:t>層の</a:t>
            </a:r>
            <a:r>
              <a:rPr kumimoji="1" lang="en-US" altLang="ja-JP" dirty="0" smtClean="0"/>
              <a:t>Co</a:t>
            </a:r>
            <a:r>
              <a:rPr kumimoji="1" lang="ja-JP" altLang="en-US" dirty="0" smtClean="0"/>
              <a:t>の形式価数は</a:t>
            </a:r>
            <a:r>
              <a:rPr kumimoji="1" lang="en-US" altLang="ja-JP" dirty="0" smtClean="0"/>
              <a:t>3.54+</a:t>
            </a:r>
            <a:r>
              <a:rPr kumimoji="1" lang="ja-JP" altLang="en-US" dirty="0" smtClean="0"/>
              <a:t>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15</a:t>
            </a:fld>
            <a:endParaRPr kumimoji="1" lang="ja-JP" altLang="en-US"/>
          </a:p>
        </p:txBody>
      </p:sp>
    </p:spTree>
    <p:extLst>
      <p:ext uri="{BB962C8B-B14F-4D97-AF65-F5344CB8AC3E}">
        <p14:creationId xmlns:p14="http://schemas.microsoft.com/office/powerpoint/2010/main" val="113591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Ca</a:t>
            </a:r>
            <a:r>
              <a:rPr kumimoji="1" lang="ja-JP" altLang="en-US" dirty="0" smtClean="0"/>
              <a:t>サイトに</a:t>
            </a:r>
            <a:r>
              <a:rPr kumimoji="1" lang="en-US" altLang="ja-JP" dirty="0" smtClean="0"/>
              <a:t>10%La</a:t>
            </a:r>
            <a:r>
              <a:rPr kumimoji="1" lang="ja-JP" altLang="en-US" dirty="0" smtClean="0"/>
              <a:t>置換すると、平均場近似理論が適用できず、</a:t>
            </a:r>
            <a:r>
              <a:rPr kumimoji="1" lang="en-US" altLang="ja-JP" dirty="0" smtClean="0"/>
              <a:t>250K</a:t>
            </a:r>
            <a:r>
              <a:rPr kumimoji="1" lang="ja-JP" altLang="en-US" dirty="0" smtClean="0"/>
              <a:t>以上の磁化率の逆数の傾きから</a:t>
            </a:r>
            <a:r>
              <a:rPr kumimoji="1" lang="en-US" altLang="ja-JP" dirty="0" smtClean="0"/>
              <a:t>S=0.54</a:t>
            </a:r>
            <a:r>
              <a:rPr kumimoji="1" lang="ja-JP" altLang="en-US" dirty="0" smtClean="0"/>
              <a:t>という非常に大きなスピンの大きさが見積もられます。ここで、</a:t>
            </a:r>
            <a:r>
              <a:rPr kumimoji="1" lang="en-US" altLang="ja-JP" dirty="0" smtClean="0"/>
              <a:t>block</a:t>
            </a:r>
            <a:r>
              <a:rPr kumimoji="1" lang="ja-JP" altLang="en-US" dirty="0" smtClean="0"/>
              <a:t>層の</a:t>
            </a:r>
            <a:r>
              <a:rPr kumimoji="1" lang="en-US" altLang="ja-JP" dirty="0" smtClean="0"/>
              <a:t>Co</a:t>
            </a:r>
            <a:r>
              <a:rPr kumimoji="1" lang="ja-JP" altLang="en-US" dirty="0" smtClean="0"/>
              <a:t>の形式価数は</a:t>
            </a:r>
            <a:r>
              <a:rPr kumimoji="1" lang="en-US" altLang="ja-JP" dirty="0" smtClean="0"/>
              <a:t>3.5+</a:t>
            </a:r>
            <a:r>
              <a:rPr kumimoji="1" lang="ja-JP" altLang="en-US" dirty="0" smtClean="0"/>
              <a:t>で</a:t>
            </a:r>
            <a:r>
              <a:rPr kumimoji="1" lang="en-US" altLang="ja-JP" dirty="0" smtClean="0"/>
              <a:t>low spin</a:t>
            </a:r>
            <a:r>
              <a:rPr kumimoji="1" lang="ja-JP" altLang="en-US" dirty="0" err="1" smtClean="0"/>
              <a:t>、</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ja-JP" altLang="en-US" dirty="0" smtClean="0"/>
              <a:t>の形式価数は</a:t>
            </a:r>
            <a:r>
              <a:rPr kumimoji="1" lang="en-US" altLang="ja-JP" dirty="0" smtClean="0"/>
              <a:t>3+</a:t>
            </a:r>
            <a:r>
              <a:rPr kumimoji="1" lang="ja-JP" altLang="en-US" dirty="0" smtClean="0"/>
              <a:t>と仮定すると、</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en-US" altLang="ja-JP" baseline="30000" dirty="0" smtClean="0"/>
              <a:t>3+</a:t>
            </a:r>
            <a:r>
              <a:rPr kumimoji="1" lang="ja-JP" altLang="en-US" dirty="0" smtClean="0"/>
              <a:t>の</a:t>
            </a:r>
            <a:r>
              <a:rPr kumimoji="1" lang="en-US" altLang="ja-JP" dirty="0" smtClean="0"/>
              <a:t>72%</a:t>
            </a:r>
            <a:r>
              <a:rPr kumimoji="1" lang="ja-JP" altLang="en-US" dirty="0" smtClean="0"/>
              <a:t>が中間スピンに転移していると仮定すれば、</a:t>
            </a:r>
            <a:r>
              <a:rPr kumimoji="1" lang="en-US" altLang="ja-JP" dirty="0" smtClean="0"/>
              <a:t>S=0.54</a:t>
            </a:r>
            <a:r>
              <a:rPr kumimoji="1" lang="ja-JP" altLang="en-US" dirty="0" smtClean="0"/>
              <a:t>というスピンの大きさが定量的に説明することが可能となります。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16</a:t>
            </a:fld>
            <a:endParaRPr kumimoji="1" lang="ja-JP" altLang="en-US"/>
          </a:p>
        </p:txBody>
      </p:sp>
    </p:spTree>
    <p:extLst>
      <p:ext uri="{BB962C8B-B14F-4D97-AF65-F5344CB8AC3E}">
        <p14:creationId xmlns:p14="http://schemas.microsoft.com/office/powerpoint/2010/main" val="89242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a:t>
            </a:r>
            <a:r>
              <a:rPr kumimoji="1" lang="en-US" altLang="ja-JP" dirty="0" smtClean="0"/>
              <a:t>Y</a:t>
            </a:r>
            <a:r>
              <a:rPr kumimoji="1" lang="ja-JP" altLang="en-US" dirty="0" smtClean="0"/>
              <a:t>と</a:t>
            </a:r>
            <a:r>
              <a:rPr kumimoji="1" lang="en-US" altLang="ja-JP" dirty="0" smtClean="0"/>
              <a:t>La</a:t>
            </a:r>
            <a:r>
              <a:rPr kumimoji="1" lang="ja-JP" altLang="en-US" dirty="0" smtClean="0"/>
              <a:t>の比率を変えた試料の磁化率の温度依存性ですが、このように、</a:t>
            </a:r>
            <a:r>
              <a:rPr kumimoji="1" lang="en-US" altLang="ja-JP" dirty="0" smtClean="0"/>
              <a:t>La</a:t>
            </a:r>
            <a:r>
              <a:rPr kumimoji="1" lang="ja-JP" altLang="en-US" dirty="0" smtClean="0"/>
              <a:t>置換によりスピン状態が徐々に変化していることを示しています。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17</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こちらは、粉末</a:t>
            </a:r>
            <a:r>
              <a:rPr kumimoji="1" lang="en-US" altLang="ja-JP" dirty="0" smtClean="0"/>
              <a:t>X</a:t>
            </a:r>
            <a:r>
              <a:rPr kumimoji="1" lang="ja-JP" altLang="en-US" dirty="0" smtClean="0"/>
              <a:t>線回折データのリートベルト解析の結果で、</a:t>
            </a:r>
            <a:r>
              <a:rPr kumimoji="1" lang="en-US" altLang="ja-JP" dirty="0" smtClean="0"/>
              <a:t>La</a:t>
            </a:r>
            <a:r>
              <a:rPr kumimoji="1" lang="ja-JP" altLang="en-US" dirty="0" smtClean="0"/>
              <a:t>置換により、このように、</a:t>
            </a:r>
            <a:r>
              <a:rPr kumimoji="1" lang="en-US" altLang="ja-JP" dirty="0" smtClean="0"/>
              <a:t>block</a:t>
            </a:r>
            <a:r>
              <a:rPr kumimoji="1" lang="ja-JP" altLang="en-US" dirty="0" smtClean="0"/>
              <a:t>層の</a:t>
            </a:r>
            <a:r>
              <a:rPr kumimoji="1" lang="en-US" altLang="ja-JP" dirty="0" smtClean="0"/>
              <a:t>c</a:t>
            </a:r>
            <a:r>
              <a:rPr kumimoji="1" lang="ja-JP" altLang="en-US" dirty="0" smtClean="0"/>
              <a:t>軸と</a:t>
            </a:r>
            <a:r>
              <a:rPr kumimoji="1" lang="en-US" altLang="ja-JP" dirty="0" smtClean="0"/>
              <a:t>b</a:t>
            </a:r>
            <a:r>
              <a:rPr kumimoji="1" lang="ja-JP" altLang="en-US" dirty="0" smtClean="0"/>
              <a:t>軸が増加して化学圧力の減少を示しています。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18</a:t>
            </a:fld>
            <a:endParaRPr kumimoji="1" lang="ja-JP" altLang="en-US"/>
          </a:p>
        </p:txBody>
      </p:sp>
    </p:spTree>
    <p:extLst>
      <p:ext uri="{BB962C8B-B14F-4D97-AF65-F5344CB8AC3E}">
        <p14:creationId xmlns:p14="http://schemas.microsoft.com/office/powerpoint/2010/main" val="311942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抵抗率は、このように、</a:t>
            </a:r>
            <a:r>
              <a:rPr kumimoji="1" lang="en-US" altLang="ja-JP" dirty="0" smtClean="0"/>
              <a:t>La</a:t>
            </a:r>
            <a:r>
              <a:rPr kumimoji="1" lang="ja-JP" altLang="en-US" dirty="0" smtClean="0"/>
              <a:t>置換により減少します。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19</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層状</a:t>
            </a:r>
            <a:r>
              <a:rPr kumimoji="1" lang="en-US" altLang="ja-JP" dirty="0" smtClean="0"/>
              <a:t>Co</a:t>
            </a:r>
            <a:r>
              <a:rPr kumimoji="1" lang="ja-JP" altLang="en-US" dirty="0" smtClean="0"/>
              <a:t>酸化物は、</a:t>
            </a:r>
            <a:r>
              <a:rPr kumimoji="1" lang="en-US" altLang="ja-JP" dirty="0" smtClean="0"/>
              <a:t>CoO</a:t>
            </a:r>
            <a:r>
              <a:rPr kumimoji="1" lang="en-US" altLang="ja-JP" baseline="-25000" dirty="0" smtClean="0"/>
              <a:t>6</a:t>
            </a:r>
            <a:r>
              <a:rPr kumimoji="1" lang="ja-JP" altLang="en-US" dirty="0" smtClean="0"/>
              <a:t>八面体が陵共有した</a:t>
            </a:r>
            <a:r>
              <a:rPr kumimoji="1" lang="en-US" altLang="ja-JP" dirty="0" smtClean="0"/>
              <a:t>CoO</a:t>
            </a:r>
            <a:r>
              <a:rPr kumimoji="1" lang="en-US" altLang="ja-JP" baseline="-25000" dirty="0" smtClean="0"/>
              <a:t>2</a:t>
            </a:r>
            <a:r>
              <a:rPr kumimoji="1" lang="ja-JP" altLang="en-US" dirty="0" smtClean="0"/>
              <a:t>層と</a:t>
            </a:r>
            <a:r>
              <a:rPr kumimoji="1" lang="en-US" altLang="ja-JP" dirty="0" smtClean="0"/>
              <a:t>block</a:t>
            </a:r>
            <a:r>
              <a:rPr kumimoji="1" lang="ja-JP" altLang="en-US" dirty="0" smtClean="0"/>
              <a:t>層が交互に積層した構造を取っています。最も単純な</a:t>
            </a:r>
            <a:r>
              <a:rPr kumimoji="1" lang="en-US" altLang="ja-JP" dirty="0" smtClean="0"/>
              <a:t>block</a:t>
            </a:r>
            <a:r>
              <a:rPr kumimoji="1" lang="ja-JP" altLang="en-US" dirty="0" smtClean="0"/>
              <a:t>層は、部分欠損した</a:t>
            </a:r>
            <a:r>
              <a:rPr kumimoji="1" lang="en-US" altLang="ja-JP" dirty="0" smtClean="0"/>
              <a:t>Na</a:t>
            </a:r>
            <a:r>
              <a:rPr kumimoji="1" lang="ja-JP" altLang="en-US" dirty="0" smtClean="0"/>
              <a:t>層で、</a:t>
            </a:r>
            <a:r>
              <a:rPr kumimoji="1" lang="en-US" altLang="ja-JP" dirty="0" smtClean="0"/>
              <a:t>γ-Na</a:t>
            </a:r>
            <a:r>
              <a:rPr kumimoji="1" lang="en-US" altLang="ja-JP" baseline="-25000" dirty="0" smtClean="0"/>
              <a:t>0.7</a:t>
            </a:r>
            <a:r>
              <a:rPr kumimoji="1" lang="en-US" altLang="ja-JP" dirty="0" smtClean="0"/>
              <a:t>CoO</a:t>
            </a:r>
            <a:r>
              <a:rPr kumimoji="1" lang="en-US" altLang="ja-JP" baseline="-25000" dirty="0" smtClean="0"/>
              <a:t>2</a:t>
            </a:r>
            <a:r>
              <a:rPr kumimoji="1" lang="ja-JP" altLang="en-US" dirty="0" smtClean="0"/>
              <a:t>が優れた熱電材料として知られています。特に、</a:t>
            </a:r>
            <a:r>
              <a:rPr kumimoji="1" lang="en-US" altLang="ja-JP" dirty="0" smtClean="0"/>
              <a:t>Na</a:t>
            </a:r>
            <a:r>
              <a:rPr kumimoji="1" lang="ja-JP" altLang="en-US" dirty="0" smtClean="0"/>
              <a:t>層の価数は</a:t>
            </a:r>
            <a:r>
              <a:rPr kumimoji="1" lang="en-US" altLang="ja-JP" dirty="0" smtClean="0"/>
              <a:t>0.7+</a:t>
            </a:r>
            <a:r>
              <a:rPr kumimoji="1" lang="ja-JP" altLang="en-US" dirty="0" smtClean="0"/>
              <a:t>ですので、</a:t>
            </a:r>
            <a:r>
              <a:rPr kumimoji="1" lang="en-US" altLang="ja-JP" dirty="0" smtClean="0"/>
              <a:t>Co</a:t>
            </a:r>
            <a:r>
              <a:rPr kumimoji="1" lang="ja-JP" altLang="en-US" dirty="0" smtClean="0"/>
              <a:t>の形式価数は</a:t>
            </a:r>
            <a:r>
              <a:rPr kumimoji="1" lang="en-US" altLang="ja-JP" dirty="0" smtClean="0"/>
              <a:t>3.3+</a:t>
            </a:r>
            <a:r>
              <a:rPr kumimoji="1" lang="ja-JP" altLang="en-US" dirty="0" smtClean="0"/>
              <a:t>となります。つまり、</a:t>
            </a:r>
            <a:r>
              <a:rPr kumimoji="1" lang="en-US" altLang="ja-JP" dirty="0" smtClean="0"/>
              <a:t>70%</a:t>
            </a:r>
            <a:r>
              <a:rPr kumimoji="1" lang="ja-JP" altLang="en-US" dirty="0" smtClean="0"/>
              <a:t>の</a:t>
            </a:r>
            <a:r>
              <a:rPr kumimoji="1" lang="en-US" altLang="ja-JP" dirty="0" smtClean="0"/>
              <a:t>low spin Co</a:t>
            </a:r>
            <a:r>
              <a:rPr kumimoji="1" lang="en-US" altLang="ja-JP" baseline="30000" dirty="0" smtClean="0"/>
              <a:t>3+</a:t>
            </a:r>
            <a:r>
              <a:rPr kumimoji="1" lang="ja-JP" altLang="en-US" dirty="0" smtClean="0"/>
              <a:t>と</a:t>
            </a:r>
            <a:r>
              <a:rPr kumimoji="1" lang="en-US" altLang="ja-JP" dirty="0" smtClean="0"/>
              <a:t>30%</a:t>
            </a:r>
            <a:r>
              <a:rPr kumimoji="1" lang="ja-JP" altLang="en-US" dirty="0" smtClean="0"/>
              <a:t>の</a:t>
            </a:r>
            <a:r>
              <a:rPr kumimoji="1" lang="en-US" altLang="ja-JP" dirty="0" smtClean="0"/>
              <a:t>low</a:t>
            </a:r>
            <a:r>
              <a:rPr kumimoji="1" lang="en-US" altLang="ja-JP" baseline="0" dirty="0" smtClean="0"/>
              <a:t> spin Co</a:t>
            </a:r>
            <a:r>
              <a:rPr kumimoji="1" lang="en-US" altLang="ja-JP" baseline="30000" dirty="0" smtClean="0"/>
              <a:t>4+</a:t>
            </a:r>
            <a:r>
              <a:rPr kumimoji="1" lang="ja-JP" altLang="en-US" baseline="0" dirty="0" smtClean="0"/>
              <a:t>が絶えず電子を交換しながら</a:t>
            </a:r>
            <a:r>
              <a:rPr kumimoji="1" lang="en-US" altLang="ja-JP" baseline="0" dirty="0" smtClean="0"/>
              <a:t>CoO</a:t>
            </a:r>
            <a:r>
              <a:rPr kumimoji="1" lang="en-US" altLang="ja-JP" baseline="-25000" dirty="0" smtClean="0"/>
              <a:t>2</a:t>
            </a:r>
            <a:r>
              <a:rPr kumimoji="1" lang="ja-JP" altLang="en-US" baseline="0" dirty="0" smtClean="0"/>
              <a:t>層に分布しています。フェルミレベルは</a:t>
            </a:r>
            <a:r>
              <a:rPr kumimoji="1" lang="en-US" altLang="ja-JP" baseline="0" dirty="0" smtClean="0"/>
              <a:t>a</a:t>
            </a:r>
            <a:r>
              <a:rPr kumimoji="1" lang="en-US" altLang="ja-JP" baseline="-25000" dirty="0" smtClean="0"/>
              <a:t>1g</a:t>
            </a:r>
            <a:r>
              <a:rPr kumimoji="1" lang="ja-JP" altLang="en-US" baseline="0" dirty="0" smtClean="0"/>
              <a:t>バンドと</a:t>
            </a:r>
            <a:r>
              <a:rPr kumimoji="1" lang="en-US" altLang="ja-JP" baseline="0" dirty="0" err="1" smtClean="0"/>
              <a:t>e</a:t>
            </a:r>
            <a:r>
              <a:rPr kumimoji="1" lang="en-US" altLang="ja-JP" baseline="-25000" dirty="0" err="1" smtClean="0"/>
              <a:t>g</a:t>
            </a:r>
            <a:r>
              <a:rPr kumimoji="1" lang="en-US" altLang="ja-JP" baseline="0" dirty="0" smtClean="0"/>
              <a:t>’</a:t>
            </a:r>
            <a:r>
              <a:rPr kumimoji="1" lang="ja-JP" altLang="en-US" baseline="0" dirty="0" smtClean="0"/>
              <a:t>バンドの混成バンドを横切る位置に存在し、大きなゼーベック係数と小さな抵抗率を実現しています。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ゼーベック係数も、このように、</a:t>
            </a:r>
            <a:r>
              <a:rPr kumimoji="1" lang="en-US" altLang="ja-JP" dirty="0" smtClean="0"/>
              <a:t>La</a:t>
            </a:r>
            <a:r>
              <a:rPr kumimoji="1" lang="ja-JP" altLang="en-US" dirty="0" smtClean="0"/>
              <a:t>置換により減少します。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20</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21</a:t>
            </a:fld>
            <a:endParaRPr kumimoji="1" lang="ja-JP" altLang="en-US"/>
          </a:p>
        </p:txBody>
      </p:sp>
    </p:spTree>
    <p:extLst>
      <p:ext uri="{BB962C8B-B14F-4D97-AF65-F5344CB8AC3E}">
        <p14:creationId xmlns:p14="http://schemas.microsoft.com/office/powerpoint/2010/main" val="400159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22</a:t>
            </a:fld>
            <a:endParaRPr kumimoji="1" lang="ja-JP" altLang="en-US"/>
          </a:p>
        </p:txBody>
      </p:sp>
    </p:spTree>
    <p:extLst>
      <p:ext uri="{BB962C8B-B14F-4D97-AF65-F5344CB8AC3E}">
        <p14:creationId xmlns:p14="http://schemas.microsoft.com/office/powerpoint/2010/main" val="4001598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23</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24</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25</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26</a:t>
            </a:fld>
            <a:endParaRPr kumimoji="1" lang="ja-JP" altLang="en-US"/>
          </a:p>
        </p:txBody>
      </p:sp>
    </p:spTree>
    <p:extLst>
      <p:ext uri="{BB962C8B-B14F-4D97-AF65-F5344CB8AC3E}">
        <p14:creationId xmlns:p14="http://schemas.microsoft.com/office/powerpoint/2010/main" val="1945462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27</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28</a:t>
            </a:fld>
            <a:endParaRPr kumimoji="1" lang="ja-JP" altLang="en-US"/>
          </a:p>
        </p:txBody>
      </p:sp>
    </p:spTree>
    <p:extLst>
      <p:ext uri="{BB962C8B-B14F-4D97-AF65-F5344CB8AC3E}">
        <p14:creationId xmlns:p14="http://schemas.microsoft.com/office/powerpoint/2010/main" val="892427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29</a:t>
            </a:fld>
            <a:endParaRPr kumimoji="1" lang="ja-JP" altLang="en-US"/>
          </a:p>
        </p:txBody>
      </p:sp>
    </p:spTree>
    <p:extLst>
      <p:ext uri="{BB962C8B-B14F-4D97-AF65-F5344CB8AC3E}">
        <p14:creationId xmlns:p14="http://schemas.microsoft.com/office/powerpoint/2010/main" val="89242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a:t>
            </a:r>
            <a:r>
              <a:rPr kumimoji="1" lang="en-US" altLang="ja-JP" dirty="0" smtClean="0"/>
              <a:t>Ca</a:t>
            </a:r>
            <a:r>
              <a:rPr kumimoji="1" lang="en-US" altLang="ja-JP" baseline="-25000" dirty="0" smtClean="0"/>
              <a:t>3</a:t>
            </a:r>
            <a:r>
              <a:rPr kumimoji="1" lang="en-US" altLang="ja-JP" dirty="0" smtClean="0"/>
              <a:t>Co</a:t>
            </a:r>
            <a:r>
              <a:rPr kumimoji="1" lang="en-US" altLang="ja-JP" baseline="-25000" dirty="0" smtClean="0"/>
              <a:t>4</a:t>
            </a:r>
            <a:r>
              <a:rPr kumimoji="1" lang="en-US" altLang="ja-JP" dirty="0" smtClean="0"/>
              <a:t>O</a:t>
            </a:r>
            <a:r>
              <a:rPr kumimoji="1" lang="en-US" altLang="ja-JP" baseline="-25000" dirty="0" smtClean="0"/>
              <a:t>9</a:t>
            </a:r>
            <a:r>
              <a:rPr kumimoji="1" lang="ja-JP" altLang="en-US" dirty="0" smtClean="0"/>
              <a:t>は</a:t>
            </a:r>
            <a:r>
              <a:rPr kumimoji="1" lang="en-US" altLang="ja-JP" dirty="0" smtClean="0"/>
              <a:t>CoO</a:t>
            </a:r>
            <a:r>
              <a:rPr kumimoji="1" lang="en-US" altLang="ja-JP" baseline="-25000" dirty="0" smtClean="0"/>
              <a:t>2</a:t>
            </a:r>
            <a:r>
              <a:rPr kumimoji="1" lang="ja-JP" altLang="en-US" dirty="0" smtClean="0"/>
              <a:t>層と岩塩</a:t>
            </a:r>
            <a:r>
              <a:rPr kumimoji="1" lang="en-US" altLang="ja-JP" dirty="0" smtClean="0"/>
              <a:t>block</a:t>
            </a:r>
            <a:r>
              <a:rPr kumimoji="1" lang="ja-JP" altLang="en-US" dirty="0" smtClean="0"/>
              <a:t>層が交互に積層した構造を取っています。</a:t>
            </a:r>
            <a:r>
              <a:rPr kumimoji="1" lang="en-US" altLang="ja-JP" dirty="0" smtClean="0"/>
              <a:t>CoO</a:t>
            </a:r>
            <a:r>
              <a:rPr kumimoji="1" lang="en-US" altLang="ja-JP" baseline="-25000" dirty="0" smtClean="0"/>
              <a:t>2</a:t>
            </a:r>
            <a:r>
              <a:rPr kumimoji="1" lang="ja-JP" altLang="en-US" dirty="0" smtClean="0"/>
              <a:t>層と岩塩</a:t>
            </a:r>
            <a:r>
              <a:rPr kumimoji="1" lang="en-US" altLang="ja-JP" dirty="0" smtClean="0"/>
              <a:t>block</a:t>
            </a:r>
            <a:r>
              <a:rPr kumimoji="1" lang="ja-JP" altLang="en-US" dirty="0" smtClean="0"/>
              <a:t>層は</a:t>
            </a:r>
            <a:r>
              <a:rPr kumimoji="1" lang="en-US" altLang="ja-JP" dirty="0" smtClean="0"/>
              <a:t>c</a:t>
            </a:r>
            <a:r>
              <a:rPr kumimoji="1" lang="ja-JP" altLang="en-US" dirty="0" smtClean="0"/>
              <a:t>軸と</a:t>
            </a:r>
            <a:r>
              <a:rPr kumimoji="1" lang="en-US" altLang="ja-JP" dirty="0" smtClean="0"/>
              <a:t>a</a:t>
            </a:r>
            <a:r>
              <a:rPr kumimoji="1" lang="ja-JP" altLang="en-US" dirty="0" smtClean="0"/>
              <a:t>軸を共有し、</a:t>
            </a:r>
            <a:r>
              <a:rPr kumimoji="1" lang="en-US" altLang="ja-JP" dirty="0" smtClean="0"/>
              <a:t>b</a:t>
            </a:r>
            <a:r>
              <a:rPr kumimoji="1" lang="ja-JP" altLang="en-US" dirty="0" smtClean="0"/>
              <a:t>軸方向にミスフィット構造を形成します。</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ja-JP" altLang="en-US" dirty="0" smtClean="0"/>
              <a:t>の形式価数は</a:t>
            </a:r>
            <a:r>
              <a:rPr kumimoji="1" lang="en-US" altLang="ja-JP" dirty="0" smtClean="0"/>
              <a:t>3.1+</a:t>
            </a:r>
            <a:r>
              <a:rPr kumimoji="1" lang="ja-JP" altLang="en-US" dirty="0" smtClean="0"/>
              <a:t>ですので、</a:t>
            </a:r>
            <a:r>
              <a:rPr kumimoji="1" lang="en-US" altLang="ja-JP" dirty="0" smtClean="0"/>
              <a:t>γ-Na</a:t>
            </a:r>
            <a:r>
              <a:rPr kumimoji="1" lang="en-US" altLang="ja-JP" baseline="-25000" dirty="0" smtClean="0"/>
              <a:t>0.7</a:t>
            </a:r>
            <a:r>
              <a:rPr kumimoji="1" lang="en-US" altLang="ja-JP" dirty="0" smtClean="0"/>
              <a:t>CoO</a:t>
            </a:r>
            <a:r>
              <a:rPr kumimoji="1" lang="en-US" altLang="ja-JP" baseline="-25000" dirty="0" smtClean="0"/>
              <a:t>2</a:t>
            </a:r>
            <a:r>
              <a:rPr kumimoji="1" lang="ja-JP" altLang="en-US" dirty="0" smtClean="0"/>
              <a:t>より大きなゼーベック係数と抵抗率が期待されます。岩塩</a:t>
            </a:r>
            <a:r>
              <a:rPr kumimoji="1" lang="en-US" altLang="ja-JP" dirty="0" smtClean="0"/>
              <a:t>block</a:t>
            </a:r>
            <a:r>
              <a:rPr kumimoji="1" lang="ja-JP" altLang="en-US" dirty="0" smtClean="0"/>
              <a:t>層の</a:t>
            </a:r>
            <a:r>
              <a:rPr kumimoji="1" lang="en-US" altLang="ja-JP" dirty="0" smtClean="0"/>
              <a:t>Co</a:t>
            </a:r>
            <a:r>
              <a:rPr kumimoji="1" lang="ja-JP" altLang="en-US" dirty="0" smtClean="0"/>
              <a:t>の形式価数は電気的中性条件より</a:t>
            </a:r>
            <a:r>
              <a:rPr kumimoji="1" lang="en-US" altLang="ja-JP" dirty="0" smtClean="0"/>
              <a:t>3.65+</a:t>
            </a:r>
            <a:r>
              <a:rPr kumimoji="1" lang="ja-JP" altLang="en-US" dirty="0" smtClean="0"/>
              <a:t>となります。ここで、酸素不定比性を表す</a:t>
            </a:r>
            <a:r>
              <a:rPr kumimoji="1" lang="en-US" altLang="ja-JP" dirty="0" smtClean="0"/>
              <a:t>δ</a:t>
            </a:r>
            <a:r>
              <a:rPr kumimoji="1" lang="ja-JP" altLang="en-US" dirty="0" smtClean="0"/>
              <a:t>は</a:t>
            </a:r>
            <a:r>
              <a:rPr kumimoji="1" lang="en-US" altLang="ja-JP" dirty="0" smtClean="0"/>
              <a:t>0.1</a:t>
            </a:r>
            <a:r>
              <a:rPr kumimoji="1" lang="ja-JP" altLang="en-US" dirty="0" smtClean="0"/>
              <a:t>程度になります。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3</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30</a:t>
            </a:fld>
            <a:endParaRPr kumimoji="1" lang="ja-JP" altLang="en-US"/>
          </a:p>
        </p:txBody>
      </p:sp>
    </p:spTree>
    <p:extLst>
      <p:ext uri="{BB962C8B-B14F-4D97-AF65-F5344CB8AC3E}">
        <p14:creationId xmlns:p14="http://schemas.microsoft.com/office/powerpoint/2010/main" val="89242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a:t>
            </a:r>
            <a:r>
              <a:rPr kumimoji="1" lang="en-US" altLang="ja-JP" baseline="-25000" dirty="0" smtClean="0"/>
              <a:t>3</a:t>
            </a:r>
            <a:r>
              <a:rPr kumimoji="1" lang="en-US" altLang="ja-JP" dirty="0" smtClean="0"/>
              <a:t>Co</a:t>
            </a:r>
            <a:r>
              <a:rPr kumimoji="1" lang="en-US" altLang="ja-JP" baseline="-25000" dirty="0" smtClean="0"/>
              <a:t>4</a:t>
            </a:r>
            <a:r>
              <a:rPr kumimoji="1" lang="en-US" altLang="ja-JP" dirty="0" smtClean="0"/>
              <a:t>O</a:t>
            </a:r>
            <a:r>
              <a:rPr kumimoji="1" lang="en-US" altLang="ja-JP" baseline="-25000" dirty="0" smtClean="0"/>
              <a:t>9</a:t>
            </a:r>
            <a:r>
              <a:rPr kumimoji="1" lang="ja-JP" altLang="en-US" dirty="0" smtClean="0"/>
              <a:t>は岩塩</a:t>
            </a:r>
            <a:r>
              <a:rPr kumimoji="1" lang="en-US" altLang="ja-JP" dirty="0" smtClean="0"/>
              <a:t>block</a:t>
            </a:r>
            <a:r>
              <a:rPr kumimoji="1" lang="ja-JP" altLang="en-US" dirty="0" smtClean="0"/>
              <a:t>層の</a:t>
            </a:r>
            <a:r>
              <a:rPr kumimoji="1" lang="en-US" altLang="ja-JP" dirty="0" smtClean="0"/>
              <a:t>Ca</a:t>
            </a:r>
            <a:r>
              <a:rPr kumimoji="1" lang="en-US" altLang="ja-JP" baseline="30000" dirty="0" smtClean="0"/>
              <a:t>2+</a:t>
            </a:r>
            <a:r>
              <a:rPr kumimoji="1" lang="ja-JP" altLang="en-US" dirty="0" smtClean="0"/>
              <a:t>を</a:t>
            </a:r>
            <a:r>
              <a:rPr kumimoji="1" lang="en-US" altLang="ja-JP" dirty="0" smtClean="0"/>
              <a:t>3</a:t>
            </a:r>
            <a:r>
              <a:rPr kumimoji="1" lang="ja-JP" altLang="en-US" dirty="0" smtClean="0"/>
              <a:t>価の陽イオンで置換しても、岩塩</a:t>
            </a:r>
            <a:r>
              <a:rPr kumimoji="1" lang="en-US" altLang="ja-JP" dirty="0" smtClean="0"/>
              <a:t>block</a:t>
            </a:r>
            <a:r>
              <a:rPr kumimoji="1" lang="ja-JP" altLang="en-US" dirty="0" smtClean="0"/>
              <a:t>層の</a:t>
            </a:r>
            <a:r>
              <a:rPr kumimoji="1" lang="en-US" altLang="ja-JP" dirty="0" smtClean="0"/>
              <a:t>Co</a:t>
            </a:r>
            <a:r>
              <a:rPr kumimoji="1" lang="ja-JP" altLang="en-US" dirty="0" smtClean="0"/>
              <a:t>イオンが還元されることによって、</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ja-JP" altLang="en-US" dirty="0" smtClean="0"/>
              <a:t>の形式価数を維持することができます。もし、</a:t>
            </a:r>
            <a:r>
              <a:rPr kumimoji="1" lang="en-US" altLang="ja-JP" dirty="0" smtClean="0"/>
              <a:t>CoO</a:t>
            </a:r>
            <a:r>
              <a:rPr kumimoji="1" lang="en-US" altLang="ja-JP" baseline="-25000" dirty="0" smtClean="0"/>
              <a:t>2</a:t>
            </a:r>
            <a:r>
              <a:rPr kumimoji="1" lang="ja-JP" altLang="en-US" dirty="0" smtClean="0"/>
              <a:t>層の</a:t>
            </a:r>
            <a:r>
              <a:rPr kumimoji="1" lang="en-US" altLang="ja-JP" dirty="0" smtClean="0"/>
              <a:t>Co</a:t>
            </a:r>
            <a:r>
              <a:rPr kumimoji="1" lang="ja-JP" altLang="en-US" dirty="0" smtClean="0"/>
              <a:t>の形式価数が不変ならば、抵抗率もゼーベック係数も変化がないはずです。本研究は、</a:t>
            </a:r>
            <a:r>
              <a:rPr kumimoji="1" lang="en-US" altLang="ja-JP" dirty="0" smtClean="0"/>
              <a:t>Y</a:t>
            </a:r>
            <a:r>
              <a:rPr kumimoji="1" lang="en-US" altLang="ja-JP" baseline="30000" dirty="0" smtClean="0"/>
              <a:t>3+</a:t>
            </a:r>
            <a:r>
              <a:rPr kumimoji="1" lang="ja-JP" altLang="en-US" dirty="0" smtClean="0"/>
              <a:t>と</a:t>
            </a:r>
            <a:r>
              <a:rPr kumimoji="1" lang="en-US" altLang="ja-JP" dirty="0" smtClean="0"/>
              <a:t>La</a:t>
            </a:r>
            <a:r>
              <a:rPr kumimoji="1" lang="en-US" altLang="ja-JP" baseline="30000" dirty="0" smtClean="0"/>
              <a:t>3+</a:t>
            </a:r>
            <a:r>
              <a:rPr kumimoji="1" lang="ja-JP" altLang="en-US" dirty="0" smtClean="0"/>
              <a:t>を</a:t>
            </a:r>
            <a:r>
              <a:rPr kumimoji="1" lang="en-US" altLang="ja-JP" dirty="0" smtClean="0"/>
              <a:t>Ca</a:t>
            </a:r>
            <a:r>
              <a:rPr kumimoji="1" lang="en-US" altLang="ja-JP" baseline="30000" dirty="0" smtClean="0"/>
              <a:t>2+</a:t>
            </a:r>
            <a:r>
              <a:rPr kumimoji="1" lang="ja-JP" altLang="en-US" dirty="0" smtClean="0"/>
              <a:t>に置換して、抵抗率とゼーベック係数への影響を調べてみました。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4</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左が抵抗率の温度依存性、右がゼーベック係数の温度依存性を示しています。黒丸が</a:t>
            </a:r>
            <a:r>
              <a:rPr kumimoji="1" lang="en-US" altLang="ja-JP" dirty="0" smtClean="0"/>
              <a:t>Ca</a:t>
            </a:r>
            <a:r>
              <a:rPr kumimoji="1" lang="en-US" altLang="ja-JP" baseline="-25000" dirty="0" smtClean="0"/>
              <a:t>3</a:t>
            </a:r>
            <a:r>
              <a:rPr kumimoji="1" lang="en-US" altLang="ja-JP" dirty="0" smtClean="0"/>
              <a:t>Co</a:t>
            </a:r>
            <a:r>
              <a:rPr kumimoji="1" lang="en-US" altLang="ja-JP" baseline="-25000" dirty="0" smtClean="0"/>
              <a:t>4</a:t>
            </a:r>
            <a:r>
              <a:rPr kumimoji="1" lang="en-US" altLang="ja-JP" dirty="0" smtClean="0"/>
              <a:t>O</a:t>
            </a:r>
            <a:r>
              <a:rPr kumimoji="1" lang="en-US" altLang="ja-JP" baseline="-25000" dirty="0" smtClean="0"/>
              <a:t>9</a:t>
            </a:r>
            <a:r>
              <a:rPr kumimoji="1" lang="ja-JP" altLang="en-US" baseline="0" dirty="0" err="1" smtClean="0"/>
              <a:t>、</a:t>
            </a:r>
            <a:r>
              <a:rPr kumimoji="1" lang="ja-JP" altLang="en-US" baseline="0" dirty="0" smtClean="0"/>
              <a:t>白丸が</a:t>
            </a:r>
            <a:r>
              <a:rPr kumimoji="1" lang="en-US" altLang="ja-JP" baseline="0" dirty="0" smtClean="0"/>
              <a:t>Ca</a:t>
            </a:r>
            <a:r>
              <a:rPr kumimoji="1" lang="en-US" altLang="ja-JP" baseline="30000" dirty="0" smtClean="0"/>
              <a:t>2+</a:t>
            </a:r>
            <a:r>
              <a:rPr kumimoji="1" lang="ja-JP" altLang="en-US" baseline="0" dirty="0" smtClean="0"/>
              <a:t>を</a:t>
            </a:r>
            <a:r>
              <a:rPr kumimoji="1" lang="en-US" altLang="ja-JP" baseline="0" dirty="0" smtClean="0"/>
              <a:t>Y</a:t>
            </a:r>
            <a:r>
              <a:rPr kumimoji="1" lang="en-US" altLang="ja-JP" baseline="30000" dirty="0" smtClean="0"/>
              <a:t>3+</a:t>
            </a:r>
            <a:r>
              <a:rPr kumimoji="1" lang="ja-JP" altLang="en-US" baseline="0" dirty="0" smtClean="0"/>
              <a:t>で</a:t>
            </a:r>
            <a:r>
              <a:rPr kumimoji="1" lang="en-US" altLang="ja-JP" baseline="0" dirty="0" smtClean="0"/>
              <a:t>10%</a:t>
            </a:r>
            <a:r>
              <a:rPr kumimoji="1" lang="ja-JP" altLang="en-US" baseline="0" dirty="0" smtClean="0"/>
              <a:t>置換した試料、白四角が</a:t>
            </a:r>
            <a:r>
              <a:rPr kumimoji="1" lang="en-US" altLang="ja-JP" baseline="0" dirty="0" smtClean="0"/>
              <a:t>Ca</a:t>
            </a:r>
            <a:r>
              <a:rPr kumimoji="1" lang="en-US" altLang="ja-JP" baseline="30000" dirty="0" smtClean="0"/>
              <a:t>2+</a:t>
            </a:r>
            <a:r>
              <a:rPr kumimoji="1" lang="ja-JP" altLang="en-US" baseline="0" dirty="0" smtClean="0"/>
              <a:t>を</a:t>
            </a:r>
            <a:r>
              <a:rPr kumimoji="1" lang="en-US" altLang="ja-JP" baseline="0" dirty="0" smtClean="0"/>
              <a:t>La</a:t>
            </a:r>
            <a:r>
              <a:rPr kumimoji="1" lang="en-US" altLang="ja-JP" baseline="30000" dirty="0" smtClean="0"/>
              <a:t>3+</a:t>
            </a:r>
            <a:r>
              <a:rPr kumimoji="1" lang="ja-JP" altLang="en-US" baseline="0" dirty="0" smtClean="0"/>
              <a:t>で</a:t>
            </a:r>
            <a:r>
              <a:rPr kumimoji="1" lang="en-US" altLang="ja-JP" baseline="0" dirty="0" smtClean="0"/>
              <a:t>10%</a:t>
            </a:r>
            <a:r>
              <a:rPr kumimoji="1" lang="ja-JP" altLang="en-US" baseline="0" dirty="0" smtClean="0"/>
              <a:t>置換した試料を示しています。</a:t>
            </a:r>
            <a:r>
              <a:rPr kumimoji="1" lang="en-US" altLang="ja-JP" baseline="0" dirty="0" smtClean="0"/>
              <a:t>Y</a:t>
            </a:r>
            <a:r>
              <a:rPr kumimoji="1" lang="en-US" altLang="ja-JP" baseline="30000" dirty="0" smtClean="0"/>
              <a:t>3+</a:t>
            </a:r>
            <a:r>
              <a:rPr kumimoji="1" lang="ja-JP" altLang="en-US" baseline="0" dirty="0" smtClean="0"/>
              <a:t>を置換すると抵抗率もゼーベック係数も増加し、</a:t>
            </a:r>
            <a:r>
              <a:rPr kumimoji="1" lang="en-US" altLang="ja-JP" baseline="0" dirty="0" smtClean="0"/>
              <a:t>La</a:t>
            </a:r>
            <a:r>
              <a:rPr kumimoji="1" lang="en-US" altLang="ja-JP" baseline="30000" dirty="0" smtClean="0"/>
              <a:t>3+</a:t>
            </a:r>
            <a:r>
              <a:rPr kumimoji="1" lang="ja-JP" altLang="en-US" baseline="0" dirty="0" smtClean="0"/>
              <a:t>を置換すると減少します。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5</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こちらは、室温で</a:t>
            </a:r>
            <a:r>
              <a:rPr kumimoji="1" lang="en-US" altLang="ja-JP" dirty="0" smtClean="0"/>
              <a:t>Hall</a:t>
            </a:r>
            <a:r>
              <a:rPr kumimoji="1" lang="ja-JP" altLang="en-US" dirty="0" smtClean="0"/>
              <a:t>係数測定をして見積もったキャリア密度と移動度を表に纏めました。キャリア密度はほぼ同程度の大きさを維持していますが、キャリア密度も移動度も</a:t>
            </a:r>
            <a:r>
              <a:rPr kumimoji="1" lang="en-US" altLang="ja-JP" dirty="0" smtClean="0"/>
              <a:t>Y</a:t>
            </a:r>
            <a:r>
              <a:rPr kumimoji="1" lang="en-US" altLang="ja-JP" baseline="30000" dirty="0" smtClean="0"/>
              <a:t>3+</a:t>
            </a:r>
            <a:r>
              <a:rPr kumimoji="1" lang="ja-JP" altLang="en-US" dirty="0" smtClean="0"/>
              <a:t>を置換すると減少し、</a:t>
            </a:r>
            <a:r>
              <a:rPr kumimoji="1" lang="en-US" altLang="ja-JP" dirty="0" smtClean="0"/>
              <a:t>La</a:t>
            </a:r>
            <a:r>
              <a:rPr kumimoji="1" lang="en-US" altLang="ja-JP" baseline="30000" dirty="0" smtClean="0"/>
              <a:t>3+</a:t>
            </a:r>
            <a:r>
              <a:rPr kumimoji="1" lang="ja-JP" altLang="en-US" dirty="0" smtClean="0"/>
              <a:t>を置換すると特に移動度が増加します。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6</a:t>
            </a:fld>
            <a:endParaRPr kumimoji="1" lang="ja-JP" altLang="en-US"/>
          </a:p>
        </p:txBody>
      </p:sp>
    </p:spTree>
    <p:extLst>
      <p:ext uri="{BB962C8B-B14F-4D97-AF65-F5344CB8AC3E}">
        <p14:creationId xmlns:p14="http://schemas.microsoft.com/office/powerpoint/2010/main" val="400159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7</a:t>
            </a:fld>
            <a:endParaRPr kumimoji="1" lang="ja-JP" altLang="en-US"/>
          </a:p>
        </p:txBody>
      </p:sp>
    </p:spTree>
    <p:extLst>
      <p:ext uri="{BB962C8B-B14F-4D97-AF65-F5344CB8AC3E}">
        <p14:creationId xmlns:p14="http://schemas.microsoft.com/office/powerpoint/2010/main" val="400159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8</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結果と考察です。室温での粉末中性子回折データをリートベルト解析した結果、</a:t>
            </a:r>
            <a:r>
              <a:rPr kumimoji="1" lang="en-US" altLang="ja-JP" dirty="0" smtClean="0"/>
              <a:t>Y</a:t>
            </a:r>
            <a:r>
              <a:rPr kumimoji="1" lang="ja-JP" altLang="en-US" dirty="0" smtClean="0"/>
              <a:t>置換は</a:t>
            </a:r>
            <a:r>
              <a:rPr kumimoji="1" lang="en-US" altLang="ja-JP" dirty="0" smtClean="0"/>
              <a:t>block</a:t>
            </a:r>
            <a:r>
              <a:rPr kumimoji="1" lang="ja-JP" altLang="en-US" dirty="0" smtClean="0"/>
              <a:t>層の</a:t>
            </a:r>
            <a:r>
              <a:rPr kumimoji="1" lang="en-US" altLang="ja-JP" dirty="0" smtClean="0"/>
              <a:t>b</a:t>
            </a:r>
            <a:r>
              <a:rPr kumimoji="1" lang="ja-JP" altLang="en-US" dirty="0" smtClean="0"/>
              <a:t>軸と</a:t>
            </a:r>
            <a:r>
              <a:rPr kumimoji="1" lang="en-US" altLang="ja-JP" dirty="0" smtClean="0"/>
              <a:t>c</a:t>
            </a:r>
            <a:r>
              <a:rPr kumimoji="1" lang="ja-JP" altLang="en-US" dirty="0" smtClean="0"/>
              <a:t>軸を減少させ、</a:t>
            </a:r>
            <a:r>
              <a:rPr kumimoji="1" lang="en-US" altLang="ja-JP" dirty="0" smtClean="0"/>
              <a:t>La</a:t>
            </a:r>
            <a:r>
              <a:rPr kumimoji="1" lang="ja-JP" altLang="en-US" dirty="0" smtClean="0"/>
              <a:t>置換は</a:t>
            </a:r>
            <a:r>
              <a:rPr kumimoji="1" lang="en-US" altLang="ja-JP" dirty="0" smtClean="0"/>
              <a:t>b</a:t>
            </a:r>
            <a:r>
              <a:rPr kumimoji="1" lang="ja-JP" altLang="en-US" dirty="0" smtClean="0"/>
              <a:t>軸を増加させることが分かりました。これは、</a:t>
            </a:r>
            <a:r>
              <a:rPr kumimoji="1" lang="en-US" altLang="ja-JP" dirty="0" smtClean="0"/>
              <a:t>block</a:t>
            </a:r>
            <a:r>
              <a:rPr kumimoji="1" lang="ja-JP" altLang="en-US" dirty="0" smtClean="0"/>
              <a:t>層の変調構造に起因していると考えられます。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7D2DA6D-2308-4E16-85AD-B3658E853772}" type="slidenum">
              <a:rPr kumimoji="1" lang="ja-JP" altLang="en-US" smtClean="0"/>
              <a:t>9</a:t>
            </a:fld>
            <a:endParaRPr kumimoji="1" lang="ja-JP" altLang="en-US"/>
          </a:p>
        </p:txBody>
      </p:sp>
    </p:spTree>
    <p:extLst>
      <p:ext uri="{BB962C8B-B14F-4D97-AF65-F5344CB8AC3E}">
        <p14:creationId xmlns:p14="http://schemas.microsoft.com/office/powerpoint/2010/main" val="9976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4472E6E-4888-4335-B2E9-D0060067DD6F}" type="datetime1">
              <a:rPr kumimoji="1" lang="ja-JP" altLang="en-US" smtClean="0"/>
              <a:t>2011/9/16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6918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841451-3097-40A0-A936-3019A44C3200}" type="datetime1">
              <a:rPr kumimoji="1" lang="ja-JP" altLang="en-US" smtClean="0"/>
              <a:t>2011/9/16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10544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2B6F1C-DB15-4382-AB4B-749DD5CCF233}" type="datetime1">
              <a:rPr kumimoji="1" lang="ja-JP" altLang="en-US" smtClean="0"/>
              <a:t>2011/9/16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330508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B1DC1E-8088-4481-AD06-815EA9244848}" type="datetime1">
              <a:rPr kumimoji="1" lang="ja-JP" altLang="en-US" smtClean="0"/>
              <a:t>2011/9/16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124521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4D2306C-5FB5-4A97-9285-67A96F4CB46B}" type="datetime1">
              <a:rPr kumimoji="1" lang="ja-JP" altLang="en-US" smtClean="0"/>
              <a:t>2011/9/16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80011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896734-7F18-4432-A8DC-0879C12F20C2}" type="datetime1">
              <a:rPr kumimoji="1" lang="ja-JP" altLang="en-US" smtClean="0"/>
              <a:t>2011/9/16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260138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411FFDB-3264-455F-ABE7-D0FC4D055464}" type="datetime1">
              <a:rPr kumimoji="1" lang="ja-JP" altLang="en-US" smtClean="0"/>
              <a:t>2011/9/16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132927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E198FA2-8C9C-47FF-904B-E505A5F45596}" type="datetime1">
              <a:rPr kumimoji="1" lang="ja-JP" altLang="en-US" smtClean="0"/>
              <a:t>2011/9/16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40600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1C0B1C-CD30-4776-A45F-4785262A87C5}" type="datetime1">
              <a:rPr kumimoji="1" lang="ja-JP" altLang="en-US" smtClean="0"/>
              <a:t>2011/9/16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98473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D3EA7A-0B9C-437F-A243-F486EFE493F3}" type="datetime1">
              <a:rPr kumimoji="1" lang="ja-JP" altLang="en-US" smtClean="0"/>
              <a:t>2011/9/16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90729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1FA70A-24A7-4462-B0EE-96A7C70AB1E0}" type="datetime1">
              <a:rPr kumimoji="1" lang="ja-JP" altLang="en-US" smtClean="0"/>
              <a:t>2011/9/16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391975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6D9AA-9548-4C20-915E-983F0A905FA1}" type="datetime1">
              <a:rPr kumimoji="1" lang="ja-JP" altLang="en-US" smtClean="0"/>
              <a:t>2011/9/16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A5EF-E850-4BE3-9172-0903E09E6D9F}" type="slidenum">
              <a:rPr kumimoji="1" lang="ja-JP" altLang="en-US" smtClean="0"/>
              <a:t>‹#›</a:t>
            </a:fld>
            <a:endParaRPr kumimoji="1" lang="ja-JP" altLang="en-US"/>
          </a:p>
        </p:txBody>
      </p:sp>
    </p:spTree>
    <p:extLst>
      <p:ext uri="{BB962C8B-B14F-4D97-AF65-F5344CB8AC3E}">
        <p14:creationId xmlns:p14="http://schemas.microsoft.com/office/powerpoint/2010/main" val="308084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5.wmf"/><Relationship Id="rId18" Type="http://schemas.openxmlformats.org/officeDocument/2006/relationships/oleObject" Target="../embeddings/oleObject16.bin"/><Relationship Id="rId26" Type="http://schemas.openxmlformats.org/officeDocument/2006/relationships/image" Target="../media/image1.png"/><Relationship Id="rId3" Type="http://schemas.openxmlformats.org/officeDocument/2006/relationships/notesSlide" Target="../notesSlides/notesSlide14.xml"/><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13.bin"/><Relationship Id="rId17" Type="http://schemas.openxmlformats.org/officeDocument/2006/relationships/image" Target="../media/image37.wmf"/><Relationship Id="rId25"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4.wmf"/><Relationship Id="rId24" Type="http://schemas.openxmlformats.org/officeDocument/2006/relationships/oleObject" Target="../embeddings/oleObject19.bin"/><Relationship Id="rId5" Type="http://schemas.openxmlformats.org/officeDocument/2006/relationships/image" Target="../media/image43.emf"/><Relationship Id="rId15" Type="http://schemas.openxmlformats.org/officeDocument/2006/relationships/image" Target="../media/image36.wmf"/><Relationship Id="rId23" Type="http://schemas.openxmlformats.org/officeDocument/2006/relationships/image" Target="../media/image40.wmf"/><Relationship Id="rId10" Type="http://schemas.openxmlformats.org/officeDocument/2006/relationships/oleObject" Target="../embeddings/oleObject12.bin"/><Relationship Id="rId19" Type="http://schemas.openxmlformats.org/officeDocument/2006/relationships/image" Target="../media/image38.wmf"/><Relationship Id="rId4" Type="http://schemas.openxmlformats.org/officeDocument/2006/relationships/image" Target="../media/image42.png"/><Relationship Id="rId9" Type="http://schemas.openxmlformats.org/officeDocument/2006/relationships/image" Target="../media/image33.wmf"/><Relationship Id="rId14" Type="http://schemas.openxmlformats.org/officeDocument/2006/relationships/oleObject" Target="../embeddings/oleObject14.bin"/><Relationship Id="rId22"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8.emf"/></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png"/><Relationship Id="rId5" Type="http://schemas.openxmlformats.org/officeDocument/2006/relationships/image" Target="../media/image2.wmf"/><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1.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3.emf"/><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8.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08S(T).jpg%20%20%20%20%20%20%20%20%20%20%20%20%20%20%20%20%20%20%20%20%20%20%20%20%20%20%20%20%20%20%20%20%20%20%20%20%20%20%20%20%20%20%20%20%20%20%20%20%20%20%20%20%20%20%200001A6B8%07Miya%20HD%20%20%20%20%20%20%20%20%20%20%20%20%20%20%20%20%20%20%20%20%20%20%20%20B98698CA:" TargetMode="External"/><Relationship Id="rId5" Type="http://schemas.openxmlformats.org/officeDocument/2006/relationships/image" Target="../media/image59.jpeg"/><Relationship Id="rId10" Type="http://schemas.openxmlformats.org/officeDocument/2006/relationships/image" Target="../media/image1.png"/><Relationship Id="rId4" Type="http://schemas.openxmlformats.org/officeDocument/2006/relationships/image" Target="%08r(T).jpg%20%20%20%20%20%20%20%20%20%20%20%20%20%20%20%20%20%20%20%20%20%20%20%20%20%20%20%20%20%20%20%20%20%20%20%20%20%20%20%20%20%20%20%20%20%20%20%20%20%20%20%20%20%20%200001A6B8%07Miya%20HD%20%20%20%20%20%20%20%20%20%20%20%20%20%20%20%20%20%20%20%20%20%20%20%20B98698CA:" TargetMode="External"/><Relationship Id="rId9"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1.png"/><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1.png"/><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wmf"/><Relationship Id="rId11" Type="http://schemas.openxmlformats.org/officeDocument/2006/relationships/image" Target="../media/image1.png"/><Relationship Id="rId5" Type="http://schemas.openxmlformats.org/officeDocument/2006/relationships/oleObject" Target="../embeddings/oleObject4.bin"/><Relationship Id="rId10" Type="http://schemas.openxmlformats.org/officeDocument/2006/relationships/image" Target="../media/image6.wmf"/><Relationship Id="rId4" Type="http://schemas.openxmlformats.org/officeDocument/2006/relationships/image" Target="../media/image7.png"/><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1.png"/><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4.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wmf"/><Relationship Id="rId11" Type="http://schemas.openxmlformats.org/officeDocument/2006/relationships/image" Target="../media/image1.png"/><Relationship Id="rId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7.png"/><Relationship Id="rId9"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1680" y="1484784"/>
            <a:ext cx="6192688" cy="1326009"/>
          </a:xfrm>
        </p:spPr>
        <p:txBody>
          <a:bodyPr>
            <a:normAutofit fontScale="90000"/>
          </a:bodyPr>
          <a:lstStyle/>
          <a:p>
            <a:r>
              <a:rPr lang="ja-JP" altLang="en-US" dirty="0"/>
              <a:t>熱電変換酸化物</a:t>
            </a:r>
            <a:r>
              <a:rPr lang="en-US" altLang="ja-JP" dirty="0"/>
              <a:t>Ca</a:t>
            </a:r>
            <a:r>
              <a:rPr lang="en-US" altLang="ja-JP" baseline="-25000" dirty="0"/>
              <a:t>3</a:t>
            </a:r>
            <a:r>
              <a:rPr lang="en-US" altLang="ja-JP" dirty="0"/>
              <a:t>Co</a:t>
            </a:r>
            <a:r>
              <a:rPr lang="en-US" altLang="ja-JP" baseline="-25000" dirty="0"/>
              <a:t>4</a:t>
            </a:r>
            <a:r>
              <a:rPr lang="en-US" altLang="ja-JP" dirty="0"/>
              <a:t>O</a:t>
            </a:r>
            <a:r>
              <a:rPr lang="en-US" altLang="ja-JP" baseline="-25000" dirty="0"/>
              <a:t>9</a:t>
            </a:r>
            <a:r>
              <a:rPr lang="ja-JP" altLang="en-US" dirty="0"/>
              <a:t>の</a:t>
            </a:r>
            <a:r>
              <a:rPr lang="en-US" altLang="ja-JP" dirty="0"/>
              <a:t>Y</a:t>
            </a:r>
            <a:r>
              <a:rPr lang="ja-JP" altLang="en-US" dirty="0"/>
              <a:t>及び</a:t>
            </a:r>
            <a:r>
              <a:rPr lang="en-US" altLang="ja-JP" dirty="0"/>
              <a:t>La</a:t>
            </a:r>
            <a:r>
              <a:rPr lang="ja-JP" altLang="en-US" dirty="0"/>
              <a:t>置換効果</a:t>
            </a:r>
            <a:endParaRPr kumimoji="1" lang="ja-JP" altLang="en-US" dirty="0"/>
          </a:p>
        </p:txBody>
      </p:sp>
      <p:sp>
        <p:nvSpPr>
          <p:cNvPr id="3" name="スライド番号プレースホルダー 2"/>
          <p:cNvSpPr>
            <a:spLocks noGrp="1"/>
          </p:cNvSpPr>
          <p:nvPr>
            <p:ph type="sldNum" sz="quarter" idx="12"/>
          </p:nvPr>
        </p:nvSpPr>
        <p:spPr/>
        <p:txBody>
          <a:bodyPr/>
          <a:lstStyle/>
          <a:p>
            <a:fld id="{EF36A5EF-E850-4BE3-9172-0903E09E6D9F}" type="slidenum">
              <a:rPr kumimoji="1" lang="ja-JP" altLang="en-US" smtClean="0"/>
              <a:t>1</a:t>
            </a:fld>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秋季第</a:t>
            </a:r>
            <a:r>
              <a:rPr kumimoji="1" lang="en-US" altLang="zh-CN" dirty="0" smtClean="0"/>
              <a:t>72</a:t>
            </a:r>
            <a:r>
              <a:rPr kumimoji="1" lang="zh-CN" altLang="en-US" smtClean="0"/>
              <a:t>回応用物理学会学術講演会＠山形大学</a:t>
            </a:r>
            <a:endParaRPr kumimoji="1" lang="ja-JP" altLang="en-US" dirty="0"/>
          </a:p>
        </p:txBody>
      </p:sp>
      <p:sp>
        <p:nvSpPr>
          <p:cNvPr id="6" name="タイトル 1"/>
          <p:cNvSpPr txBox="1">
            <a:spLocks/>
          </p:cNvSpPr>
          <p:nvPr/>
        </p:nvSpPr>
        <p:spPr>
          <a:xfrm>
            <a:off x="1475656" y="4653136"/>
            <a:ext cx="6192688" cy="1326009"/>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3200" dirty="0"/>
              <a:t>横</a:t>
            </a:r>
            <a:r>
              <a:rPr lang="ja-JP" altLang="en-US" sz="3200" dirty="0" smtClean="0"/>
              <a:t>国大工</a:t>
            </a:r>
            <a:endParaRPr lang="en-US" altLang="ja-JP" sz="3200" dirty="0" smtClean="0"/>
          </a:p>
          <a:p>
            <a:pPr algn="ctr"/>
            <a:r>
              <a:rPr lang="ja-JP" altLang="en-US" sz="3200" dirty="0" smtClean="0"/>
              <a:t>〇中津川 博、佐伯 潤一</a:t>
            </a:r>
            <a:endParaRPr lang="ja-JP" altLang="en-US" sz="32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90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48948"/>
            <a:ext cx="284750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82" y="4535606"/>
            <a:ext cx="17526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11560" y="371703"/>
            <a:ext cx="2664296"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sp>
        <p:nvSpPr>
          <p:cNvPr id="11" name="テキスト ボックス 10"/>
          <p:cNvSpPr txBox="1"/>
          <p:nvPr/>
        </p:nvSpPr>
        <p:spPr>
          <a:xfrm>
            <a:off x="3331990" y="369314"/>
            <a:ext cx="3096344"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a:solidFill>
                  <a:srgbClr val="FF0000"/>
                </a:solidFill>
                <a:latin typeface="Arial Black" pitchFamily="34" charset="0"/>
              </a:rPr>
              <a:t>Y</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sp>
        <p:nvSpPr>
          <p:cNvPr id="12" name="テキスト ボックス 11"/>
          <p:cNvSpPr txBox="1"/>
          <p:nvPr/>
        </p:nvSpPr>
        <p:spPr>
          <a:xfrm>
            <a:off x="6272991" y="369313"/>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3122" y="748948"/>
            <a:ext cx="2770227" cy="549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534562"/>
            <a:ext cx="17526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59" y="839540"/>
            <a:ext cx="2782263" cy="545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858" y="4495801"/>
            <a:ext cx="1687321" cy="107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10</a:t>
            </a:fld>
            <a:endParaRPr kumimoji="1" lang="ja-JP" altLang="en-US"/>
          </a:p>
        </p:txBody>
      </p:sp>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a:xfrm flipV="1">
            <a:off x="2051720" y="4221088"/>
            <a:ext cx="0" cy="314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903320" y="3955616"/>
            <a:ext cx="348395" cy="375796"/>
          </a:xfrm>
          <a:prstGeom prst="rect">
            <a:avLst/>
          </a:prstGeom>
          <a:noFill/>
        </p:spPr>
        <p:txBody>
          <a:bodyPr wrap="square" rtlCol="0">
            <a:spAutoFit/>
          </a:bodyPr>
          <a:lstStyle/>
          <a:p>
            <a:r>
              <a:rPr kumimoji="1" lang="en-US" altLang="ja-JP" dirty="0" smtClean="0"/>
              <a:t>c</a:t>
            </a:r>
            <a:endParaRPr kumimoji="1" lang="ja-JP" altLang="en-US" dirty="0"/>
          </a:p>
        </p:txBody>
      </p:sp>
      <p:cxnSp>
        <p:nvCxnSpPr>
          <p:cNvPr id="18" name="直線矢印コネクタ 17"/>
          <p:cNvCxnSpPr/>
          <p:nvPr/>
        </p:nvCxnSpPr>
        <p:spPr>
          <a:xfrm flipV="1">
            <a:off x="4880162" y="4221088"/>
            <a:ext cx="0" cy="314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731118" y="4174153"/>
            <a:ext cx="0" cy="314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705964" y="3934966"/>
            <a:ext cx="348395" cy="375796"/>
          </a:xfrm>
          <a:prstGeom prst="rect">
            <a:avLst/>
          </a:prstGeom>
          <a:noFill/>
        </p:spPr>
        <p:txBody>
          <a:bodyPr wrap="square" rtlCol="0">
            <a:spAutoFit/>
          </a:bodyPr>
          <a:lstStyle/>
          <a:p>
            <a:r>
              <a:rPr kumimoji="1" lang="en-US" altLang="ja-JP" dirty="0" smtClean="0"/>
              <a:t>c</a:t>
            </a:r>
            <a:endParaRPr kumimoji="1" lang="ja-JP" altLang="en-US" dirty="0"/>
          </a:p>
        </p:txBody>
      </p:sp>
      <p:sp>
        <p:nvSpPr>
          <p:cNvPr id="21" name="テキスト ボックス 20"/>
          <p:cNvSpPr txBox="1"/>
          <p:nvPr/>
        </p:nvSpPr>
        <p:spPr>
          <a:xfrm>
            <a:off x="7708495" y="4033190"/>
            <a:ext cx="348395" cy="375796"/>
          </a:xfrm>
          <a:prstGeom prst="rect">
            <a:avLst/>
          </a:prstGeom>
          <a:noFill/>
        </p:spPr>
        <p:txBody>
          <a:bodyPr wrap="square" rtlCol="0">
            <a:spAutoFit/>
          </a:bodyPr>
          <a:lstStyle/>
          <a:p>
            <a:r>
              <a:rPr kumimoji="1" lang="en-US" altLang="ja-JP" dirty="0" smtClean="0"/>
              <a:t>c</a:t>
            </a:r>
            <a:endParaRPr kumimoji="1" lang="ja-JP" altLang="en-US" dirty="0"/>
          </a:p>
        </p:txBody>
      </p:sp>
    </p:spTree>
    <p:extLst>
      <p:ext uri="{BB962C8B-B14F-4D97-AF65-F5344CB8AC3E}">
        <p14:creationId xmlns:p14="http://schemas.microsoft.com/office/powerpoint/2010/main" val="2085501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58" y="620688"/>
            <a:ext cx="2945374" cy="563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95800"/>
            <a:ext cx="1752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11560" y="371703"/>
            <a:ext cx="2664296"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3265" y="618872"/>
            <a:ext cx="2816887" cy="563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330" y="4423792"/>
            <a:ext cx="1752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679480"/>
            <a:ext cx="2771156" cy="557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938" y="4338568"/>
            <a:ext cx="1752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3331990" y="369314"/>
            <a:ext cx="3096344"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a:solidFill>
                  <a:srgbClr val="FF0000"/>
                </a:solidFill>
                <a:latin typeface="Arial Black" pitchFamily="34" charset="0"/>
              </a:rPr>
              <a:t>Y</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sp>
        <p:nvSpPr>
          <p:cNvPr id="14" name="テキスト ボックス 13"/>
          <p:cNvSpPr txBox="1"/>
          <p:nvPr/>
        </p:nvSpPr>
        <p:spPr>
          <a:xfrm>
            <a:off x="6272991" y="369313"/>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11</a:t>
            </a:fld>
            <a:endParaRPr kumimoji="1" lang="ja-JP" altLang="en-US"/>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a:xfrm flipV="1">
            <a:off x="2339752" y="4653136"/>
            <a:ext cx="168424"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5283506" y="4526967"/>
            <a:ext cx="168424"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8313114" y="4459743"/>
            <a:ext cx="168424"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stCxn id="5" idx="3"/>
          </p:cNvCxnSpPr>
          <p:nvPr/>
        </p:nvCxnSpPr>
        <p:spPr>
          <a:xfrm>
            <a:off x="2508176" y="5073650"/>
            <a:ext cx="1916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5451930" y="5001642"/>
            <a:ext cx="1916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8481538" y="4943451"/>
            <a:ext cx="1916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333978" y="4352394"/>
            <a:ext cx="348395" cy="375796"/>
          </a:xfrm>
          <a:prstGeom prst="rect">
            <a:avLst/>
          </a:prstGeom>
          <a:noFill/>
        </p:spPr>
        <p:txBody>
          <a:bodyPr wrap="square" rtlCol="0">
            <a:spAutoFit/>
          </a:bodyPr>
          <a:lstStyle/>
          <a:p>
            <a:r>
              <a:rPr lang="en-US" altLang="ja-JP" dirty="0"/>
              <a:t>b</a:t>
            </a:r>
            <a:endParaRPr kumimoji="1" lang="ja-JP" altLang="en-US" dirty="0"/>
          </a:p>
        </p:txBody>
      </p:sp>
      <p:sp>
        <p:nvSpPr>
          <p:cNvPr id="22" name="テキスト ボックス 21"/>
          <p:cNvSpPr txBox="1"/>
          <p:nvPr/>
        </p:nvSpPr>
        <p:spPr>
          <a:xfrm>
            <a:off x="5295151" y="4235894"/>
            <a:ext cx="348395" cy="375796"/>
          </a:xfrm>
          <a:prstGeom prst="rect">
            <a:avLst/>
          </a:prstGeom>
          <a:noFill/>
        </p:spPr>
        <p:txBody>
          <a:bodyPr wrap="square" rtlCol="0">
            <a:spAutoFit/>
          </a:bodyPr>
          <a:lstStyle/>
          <a:p>
            <a:r>
              <a:rPr lang="en-US" altLang="ja-JP" dirty="0"/>
              <a:t>b</a:t>
            </a:r>
            <a:endParaRPr kumimoji="1" lang="ja-JP" altLang="en-US" dirty="0"/>
          </a:p>
        </p:txBody>
      </p:sp>
      <p:sp>
        <p:nvSpPr>
          <p:cNvPr id="23" name="テキスト ボックス 22"/>
          <p:cNvSpPr txBox="1"/>
          <p:nvPr/>
        </p:nvSpPr>
        <p:spPr>
          <a:xfrm>
            <a:off x="8324759" y="4128998"/>
            <a:ext cx="348395" cy="375796"/>
          </a:xfrm>
          <a:prstGeom prst="rect">
            <a:avLst/>
          </a:prstGeom>
          <a:noFill/>
        </p:spPr>
        <p:txBody>
          <a:bodyPr wrap="square" rtlCol="0">
            <a:spAutoFit/>
          </a:bodyPr>
          <a:lstStyle/>
          <a:p>
            <a:r>
              <a:rPr lang="en-US" altLang="ja-JP" dirty="0"/>
              <a:t>b</a:t>
            </a:r>
            <a:endParaRPr kumimoji="1" lang="ja-JP" altLang="en-US" dirty="0"/>
          </a:p>
        </p:txBody>
      </p:sp>
      <p:sp>
        <p:nvSpPr>
          <p:cNvPr id="24" name="テキスト ボックス 23"/>
          <p:cNvSpPr txBox="1"/>
          <p:nvPr/>
        </p:nvSpPr>
        <p:spPr>
          <a:xfrm>
            <a:off x="2495220" y="5118472"/>
            <a:ext cx="348395" cy="375796"/>
          </a:xfrm>
          <a:prstGeom prst="rect">
            <a:avLst/>
          </a:prstGeom>
          <a:noFill/>
        </p:spPr>
        <p:txBody>
          <a:bodyPr wrap="square" rtlCol="0">
            <a:spAutoFit/>
          </a:bodyPr>
          <a:lstStyle/>
          <a:p>
            <a:r>
              <a:rPr lang="en-US" altLang="ja-JP" dirty="0" smtClean="0"/>
              <a:t>a</a:t>
            </a:r>
            <a:endParaRPr kumimoji="1" lang="ja-JP" altLang="en-US" dirty="0"/>
          </a:p>
        </p:txBody>
      </p:sp>
      <p:sp>
        <p:nvSpPr>
          <p:cNvPr id="25" name="テキスト ボックス 24"/>
          <p:cNvSpPr txBox="1"/>
          <p:nvPr/>
        </p:nvSpPr>
        <p:spPr>
          <a:xfrm>
            <a:off x="5469348" y="5012537"/>
            <a:ext cx="348395" cy="375796"/>
          </a:xfrm>
          <a:prstGeom prst="rect">
            <a:avLst/>
          </a:prstGeom>
          <a:noFill/>
        </p:spPr>
        <p:txBody>
          <a:bodyPr wrap="square" rtlCol="0">
            <a:spAutoFit/>
          </a:bodyPr>
          <a:lstStyle/>
          <a:p>
            <a:r>
              <a:rPr lang="en-US" altLang="ja-JP" dirty="0" smtClean="0"/>
              <a:t>a</a:t>
            </a:r>
            <a:endParaRPr kumimoji="1" lang="ja-JP" altLang="en-US" dirty="0"/>
          </a:p>
        </p:txBody>
      </p:sp>
      <p:sp>
        <p:nvSpPr>
          <p:cNvPr id="26" name="テキスト ボックス 25"/>
          <p:cNvSpPr txBox="1"/>
          <p:nvPr/>
        </p:nvSpPr>
        <p:spPr>
          <a:xfrm>
            <a:off x="8414333" y="4943451"/>
            <a:ext cx="326026" cy="375796"/>
          </a:xfrm>
          <a:prstGeom prst="rect">
            <a:avLst/>
          </a:prstGeom>
          <a:noFill/>
        </p:spPr>
        <p:txBody>
          <a:bodyPr wrap="square" rtlCol="0">
            <a:spAutoFit/>
          </a:bodyPr>
          <a:lstStyle/>
          <a:p>
            <a:r>
              <a:rPr lang="en-US" altLang="ja-JP" dirty="0" smtClean="0"/>
              <a:t>a</a:t>
            </a:r>
            <a:endParaRPr kumimoji="1" lang="ja-JP" altLang="en-US" dirty="0"/>
          </a:p>
        </p:txBody>
      </p:sp>
      <p:cxnSp>
        <p:nvCxnSpPr>
          <p:cNvPr id="27" name="直線矢印コネクタ 26"/>
          <p:cNvCxnSpPr/>
          <p:nvPr/>
        </p:nvCxnSpPr>
        <p:spPr>
          <a:xfrm flipH="1">
            <a:off x="1187624" y="1772816"/>
            <a:ext cx="399521"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587145" y="1772816"/>
            <a:ext cx="104535"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412947" y="1397020"/>
            <a:ext cx="348395" cy="375796"/>
          </a:xfrm>
          <a:prstGeom prst="rect">
            <a:avLst/>
          </a:prstGeom>
          <a:noFill/>
        </p:spPr>
        <p:txBody>
          <a:bodyPr wrap="square" rtlCol="0">
            <a:spAutoFit/>
          </a:bodyPr>
          <a:lstStyle/>
          <a:p>
            <a:r>
              <a:rPr lang="en-US" altLang="ja-JP" dirty="0" smtClean="0"/>
              <a:t>a</a:t>
            </a:r>
            <a:endParaRPr kumimoji="1" lang="ja-JP" altLang="en-US" dirty="0"/>
          </a:p>
        </p:txBody>
      </p:sp>
      <p:cxnSp>
        <p:nvCxnSpPr>
          <p:cNvPr id="7168" name="直線矢印コネクタ 7167"/>
          <p:cNvCxnSpPr/>
          <p:nvPr/>
        </p:nvCxnSpPr>
        <p:spPr>
          <a:xfrm flipH="1" flipV="1">
            <a:off x="1187624" y="3068960"/>
            <a:ext cx="225323" cy="397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73" name="直線矢印コネクタ 7172"/>
          <p:cNvCxnSpPr/>
          <p:nvPr/>
        </p:nvCxnSpPr>
        <p:spPr>
          <a:xfrm flipV="1">
            <a:off x="1412947" y="2924944"/>
            <a:ext cx="218929" cy="5416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283481" y="3436315"/>
            <a:ext cx="348395" cy="375796"/>
          </a:xfrm>
          <a:prstGeom prst="rect">
            <a:avLst/>
          </a:prstGeom>
          <a:noFill/>
        </p:spPr>
        <p:txBody>
          <a:bodyPr wrap="square" rtlCol="0">
            <a:spAutoFit/>
          </a:bodyPr>
          <a:lstStyle/>
          <a:p>
            <a:r>
              <a:rPr lang="en-US" altLang="ja-JP" dirty="0"/>
              <a:t>b</a:t>
            </a:r>
            <a:endParaRPr kumimoji="1" lang="ja-JP" altLang="en-US" dirty="0"/>
          </a:p>
        </p:txBody>
      </p:sp>
      <p:cxnSp>
        <p:nvCxnSpPr>
          <p:cNvPr id="7175" name="直線矢印コネクタ 7174"/>
          <p:cNvCxnSpPr/>
          <p:nvPr/>
        </p:nvCxnSpPr>
        <p:spPr>
          <a:xfrm flipH="1">
            <a:off x="4067944" y="1916832"/>
            <a:ext cx="288032"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77" name="直線矢印コネクタ 7176"/>
          <p:cNvCxnSpPr/>
          <p:nvPr/>
        </p:nvCxnSpPr>
        <p:spPr>
          <a:xfrm>
            <a:off x="4355976" y="1916832"/>
            <a:ext cx="36004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79" name="直線矢印コネクタ 7178"/>
          <p:cNvCxnSpPr/>
          <p:nvPr/>
        </p:nvCxnSpPr>
        <p:spPr>
          <a:xfrm flipH="1" flipV="1">
            <a:off x="4211960" y="3267789"/>
            <a:ext cx="319748" cy="3564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2" name="直線矢印コネクタ 7181"/>
          <p:cNvCxnSpPr/>
          <p:nvPr/>
        </p:nvCxnSpPr>
        <p:spPr>
          <a:xfrm flipV="1">
            <a:off x="4531708" y="3267789"/>
            <a:ext cx="43922" cy="3564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401432" y="3588715"/>
            <a:ext cx="348395" cy="375796"/>
          </a:xfrm>
          <a:prstGeom prst="rect">
            <a:avLst/>
          </a:prstGeom>
          <a:noFill/>
        </p:spPr>
        <p:txBody>
          <a:bodyPr wrap="square" rtlCol="0">
            <a:spAutoFit/>
          </a:bodyPr>
          <a:lstStyle/>
          <a:p>
            <a:r>
              <a:rPr lang="en-US" altLang="ja-JP" dirty="0"/>
              <a:t>b</a:t>
            </a:r>
            <a:endParaRPr kumimoji="1" lang="ja-JP" altLang="en-US" dirty="0"/>
          </a:p>
        </p:txBody>
      </p:sp>
      <p:sp>
        <p:nvSpPr>
          <p:cNvPr id="50" name="テキスト ボックス 49"/>
          <p:cNvSpPr txBox="1"/>
          <p:nvPr/>
        </p:nvSpPr>
        <p:spPr>
          <a:xfrm>
            <a:off x="4205274" y="1643988"/>
            <a:ext cx="348395" cy="375796"/>
          </a:xfrm>
          <a:prstGeom prst="rect">
            <a:avLst/>
          </a:prstGeom>
          <a:noFill/>
        </p:spPr>
        <p:txBody>
          <a:bodyPr wrap="square" rtlCol="0">
            <a:spAutoFit/>
          </a:bodyPr>
          <a:lstStyle/>
          <a:p>
            <a:r>
              <a:rPr lang="en-US" altLang="ja-JP" dirty="0" smtClean="0"/>
              <a:t>a</a:t>
            </a:r>
            <a:endParaRPr kumimoji="1" lang="ja-JP" altLang="en-US" dirty="0"/>
          </a:p>
        </p:txBody>
      </p:sp>
      <p:cxnSp>
        <p:nvCxnSpPr>
          <p:cNvPr id="7184" name="直線矢印コネクタ 7183"/>
          <p:cNvCxnSpPr/>
          <p:nvPr/>
        </p:nvCxnSpPr>
        <p:spPr>
          <a:xfrm flipH="1">
            <a:off x="7020272" y="1916832"/>
            <a:ext cx="288032" cy="792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7" name="直線矢印コネクタ 7186"/>
          <p:cNvCxnSpPr/>
          <p:nvPr/>
        </p:nvCxnSpPr>
        <p:spPr>
          <a:xfrm>
            <a:off x="7308304" y="1916832"/>
            <a:ext cx="400191" cy="792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9" name="直線矢印コネクタ 7188"/>
          <p:cNvCxnSpPr/>
          <p:nvPr/>
        </p:nvCxnSpPr>
        <p:spPr>
          <a:xfrm flipH="1" flipV="1">
            <a:off x="7164288" y="3624213"/>
            <a:ext cx="216024" cy="1878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91" name="直線矢印コネクタ 7190"/>
          <p:cNvCxnSpPr/>
          <p:nvPr/>
        </p:nvCxnSpPr>
        <p:spPr>
          <a:xfrm flipV="1">
            <a:off x="7380312" y="3588715"/>
            <a:ext cx="161442" cy="2233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7245922" y="3776613"/>
            <a:ext cx="348395" cy="375796"/>
          </a:xfrm>
          <a:prstGeom prst="rect">
            <a:avLst/>
          </a:prstGeom>
          <a:noFill/>
        </p:spPr>
        <p:txBody>
          <a:bodyPr wrap="square" rtlCol="0">
            <a:spAutoFit/>
          </a:bodyPr>
          <a:lstStyle/>
          <a:p>
            <a:r>
              <a:rPr lang="en-US" altLang="ja-JP" dirty="0"/>
              <a:t>b</a:t>
            </a:r>
            <a:endParaRPr kumimoji="1" lang="ja-JP" altLang="en-US" dirty="0"/>
          </a:p>
        </p:txBody>
      </p:sp>
      <p:sp>
        <p:nvSpPr>
          <p:cNvPr id="61" name="テキスト ボックス 60"/>
          <p:cNvSpPr txBox="1"/>
          <p:nvPr/>
        </p:nvSpPr>
        <p:spPr>
          <a:xfrm>
            <a:off x="7192920" y="1643988"/>
            <a:ext cx="348395" cy="375796"/>
          </a:xfrm>
          <a:prstGeom prst="rect">
            <a:avLst/>
          </a:prstGeom>
          <a:noFill/>
        </p:spPr>
        <p:txBody>
          <a:bodyPr wrap="square" rtlCol="0">
            <a:spAutoFit/>
          </a:bodyPr>
          <a:lstStyle/>
          <a:p>
            <a:r>
              <a:rPr lang="en-US" altLang="ja-JP" dirty="0" smtClean="0"/>
              <a:t>a</a:t>
            </a:r>
            <a:endParaRPr kumimoji="1" lang="ja-JP" altLang="en-US" dirty="0"/>
          </a:p>
        </p:txBody>
      </p:sp>
    </p:spTree>
    <p:extLst>
      <p:ext uri="{BB962C8B-B14F-4D97-AF65-F5344CB8AC3E}">
        <p14:creationId xmlns:p14="http://schemas.microsoft.com/office/powerpoint/2010/main" val="3452454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47" y="728616"/>
            <a:ext cx="2918346" cy="557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96" y="4626496"/>
            <a:ext cx="1752600"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11560" y="371703"/>
            <a:ext cx="2664296"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sp>
        <p:nvSpPr>
          <p:cNvPr id="11" name="テキスト ボックス 10"/>
          <p:cNvSpPr txBox="1"/>
          <p:nvPr/>
        </p:nvSpPr>
        <p:spPr>
          <a:xfrm>
            <a:off x="3331990" y="369314"/>
            <a:ext cx="3096344"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a:solidFill>
                  <a:srgbClr val="FF0000"/>
                </a:solidFill>
                <a:latin typeface="Arial Black" pitchFamily="34" charset="0"/>
              </a:rPr>
              <a:t>Y</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sp>
        <p:nvSpPr>
          <p:cNvPr id="12" name="テキスト ボックス 11"/>
          <p:cNvSpPr txBox="1"/>
          <p:nvPr/>
        </p:nvSpPr>
        <p:spPr>
          <a:xfrm>
            <a:off x="6272991" y="369313"/>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9860" y="809369"/>
            <a:ext cx="2851132" cy="549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596860"/>
            <a:ext cx="1752600"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2718" y="893607"/>
            <a:ext cx="2823530" cy="541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588726"/>
            <a:ext cx="1752600"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12</a:t>
            </a:fld>
            <a:endParaRPr kumimoji="1" lang="ja-JP" altLang="en-US"/>
          </a:p>
        </p:txBody>
      </p:sp>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684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13</a:t>
            </a:fld>
            <a:endParaRPr kumimoji="1" lang="ja-JP" alt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0648"/>
            <a:ext cx="6480720" cy="620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699792" y="1124744"/>
            <a:ext cx="2664296"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8" name="直線矢印コネクタ 7"/>
          <p:cNvCxnSpPr/>
          <p:nvPr/>
        </p:nvCxnSpPr>
        <p:spPr>
          <a:xfrm flipH="1">
            <a:off x="2411760" y="1432521"/>
            <a:ext cx="720080" cy="17804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35896" y="2014971"/>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11" name="直線矢印コネクタ 10"/>
          <p:cNvCxnSpPr/>
          <p:nvPr/>
        </p:nvCxnSpPr>
        <p:spPr>
          <a:xfrm flipH="1">
            <a:off x="3491880" y="2322748"/>
            <a:ext cx="540060" cy="11782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63588" y="6166356"/>
            <a:ext cx="3096344"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a:solidFill>
                  <a:srgbClr val="FF0000"/>
                </a:solidFill>
                <a:latin typeface="Arial Black" pitchFamily="34" charset="0"/>
              </a:rPr>
              <a:t>Y</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14" name="直線矢印コネクタ 13"/>
          <p:cNvCxnSpPr>
            <a:stCxn id="12" idx="0"/>
          </p:cNvCxnSpPr>
          <p:nvPr/>
        </p:nvCxnSpPr>
        <p:spPr>
          <a:xfrm flipV="1">
            <a:off x="2411760" y="5373216"/>
            <a:ext cx="144016" cy="7931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508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14</a:t>
            </a:fld>
            <a:endParaRPr kumimoji="1" lang="ja-JP" altLang="en-US"/>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34" y="1051410"/>
            <a:ext cx="3389252" cy="455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F36A5EF-E850-4BE3-9172-0903E09E6D9F}" type="slidenum">
              <a:rPr lang="ja-JP" altLang="en-US" smtClean="0"/>
              <a:pPr/>
              <a:t>14</a:t>
            </a:fld>
            <a:endParaRPr lang="ja-JP" altLang="en-US"/>
          </a:p>
        </p:txBody>
      </p:sp>
      <p:sp>
        <p:nvSpPr>
          <p:cNvPr id="7" name="テキスト ボックス 6"/>
          <p:cNvSpPr txBox="1"/>
          <p:nvPr/>
        </p:nvSpPr>
        <p:spPr>
          <a:xfrm>
            <a:off x="1291535" y="5581032"/>
            <a:ext cx="2664296"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331603"/>
            <a:ext cx="4896544" cy="470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上矢印 8"/>
          <p:cNvSpPr/>
          <p:nvPr/>
        </p:nvSpPr>
        <p:spPr>
          <a:xfrm>
            <a:off x="1219527" y="1772816"/>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a:off x="1979712" y="1772816"/>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a:off x="2649453" y="1860939"/>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1730406" y="4797152"/>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矢印 12"/>
          <p:cNvSpPr/>
          <p:nvPr/>
        </p:nvSpPr>
        <p:spPr>
          <a:xfrm>
            <a:off x="2459161" y="4756558"/>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上矢印 13"/>
          <p:cNvSpPr/>
          <p:nvPr/>
        </p:nvSpPr>
        <p:spPr>
          <a:xfrm>
            <a:off x="3059832" y="4756558"/>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上矢印 14"/>
          <p:cNvSpPr/>
          <p:nvPr/>
        </p:nvSpPr>
        <p:spPr>
          <a:xfrm flipV="1">
            <a:off x="1045776" y="3163815"/>
            <a:ext cx="347501" cy="527537"/>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flipV="1">
            <a:off x="1704219" y="3158174"/>
            <a:ext cx="347501" cy="527537"/>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flipV="1">
            <a:off x="2501434" y="3158173"/>
            <a:ext cx="347501" cy="527537"/>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flipV="1">
            <a:off x="3107846" y="3158172"/>
            <a:ext cx="347501" cy="527537"/>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上矢印 18"/>
          <p:cNvSpPr/>
          <p:nvPr/>
        </p:nvSpPr>
        <p:spPr>
          <a:xfrm>
            <a:off x="340618" y="3716459"/>
            <a:ext cx="466566" cy="135356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ine 47"/>
          <p:cNvSpPr>
            <a:spLocks noChangeShapeType="1"/>
          </p:cNvSpPr>
          <p:nvPr/>
        </p:nvSpPr>
        <p:spPr bwMode="auto">
          <a:xfrm flipV="1">
            <a:off x="2848935" y="1239416"/>
            <a:ext cx="0" cy="533400"/>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46"/>
          <p:cNvSpPr>
            <a:spLocks noChangeShapeType="1"/>
          </p:cNvSpPr>
          <p:nvPr/>
        </p:nvSpPr>
        <p:spPr bwMode="auto">
          <a:xfrm>
            <a:off x="899592" y="3207493"/>
            <a:ext cx="0" cy="440180"/>
          </a:xfrm>
          <a:prstGeom prst="line">
            <a:avLst/>
          </a:prstGeom>
          <a:noFill/>
          <a:ln w="4445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4273308579"/>
              </p:ext>
            </p:extLst>
          </p:nvPr>
        </p:nvGraphicFramePr>
        <p:xfrm>
          <a:off x="409108" y="5141584"/>
          <a:ext cx="329586" cy="439448"/>
        </p:xfrm>
        <a:graphic>
          <a:graphicData uri="http://schemas.openxmlformats.org/presentationml/2006/ole">
            <mc:AlternateContent xmlns:mc="http://schemas.openxmlformats.org/markup-compatibility/2006">
              <mc:Choice xmlns:v="urn:schemas-microsoft-com:vml" Requires="v">
                <p:oleObj spid="_x0000_s17876" name="Equation" r:id="rId6" imgW="152280" imgH="203040" progId="Equation.DSMT4">
                  <p:embed/>
                </p:oleObj>
              </mc:Choice>
              <mc:Fallback>
                <p:oleObj name="Equation" r:id="rId6" imgW="152280" imgH="203040" progId="Equation.DSMT4">
                  <p:embed/>
                  <p:pic>
                    <p:nvPicPr>
                      <p:cNvPr id="0" name=""/>
                      <p:cNvPicPr/>
                      <p:nvPr/>
                    </p:nvPicPr>
                    <p:blipFill>
                      <a:blip r:embed="rId7"/>
                      <a:stretch>
                        <a:fillRect/>
                      </a:stretch>
                    </p:blipFill>
                    <p:spPr>
                      <a:xfrm>
                        <a:off x="409108" y="5141584"/>
                        <a:ext cx="329586" cy="439448"/>
                      </a:xfrm>
                      <a:prstGeom prst="rect">
                        <a:avLst/>
                      </a:prstGeom>
                    </p:spPr>
                  </p:pic>
                </p:oleObj>
              </mc:Fallback>
            </mc:AlternateContent>
          </a:graphicData>
        </a:graphic>
      </p:graphicFrame>
      <p:graphicFrame>
        <p:nvGraphicFramePr>
          <p:cNvPr id="23" name="オブジェクト 22"/>
          <p:cNvGraphicFramePr>
            <a:graphicFrameLocks noChangeAspect="1"/>
          </p:cNvGraphicFramePr>
          <p:nvPr>
            <p:extLst>
              <p:ext uri="{D42A27DB-BD31-4B8C-83A1-F6EECF244321}">
                <p14:modId xmlns:p14="http://schemas.microsoft.com/office/powerpoint/2010/main" val="3150914616"/>
              </p:ext>
            </p:extLst>
          </p:nvPr>
        </p:nvGraphicFramePr>
        <p:xfrm>
          <a:off x="2339752" y="919059"/>
          <a:ext cx="1115595" cy="393471"/>
        </p:xfrm>
        <a:graphic>
          <a:graphicData uri="http://schemas.openxmlformats.org/presentationml/2006/ole">
            <mc:AlternateContent xmlns:mc="http://schemas.openxmlformats.org/markup-compatibility/2006">
              <mc:Choice xmlns:v="urn:schemas-microsoft-com:vml" Requires="v">
                <p:oleObj spid="_x0000_s17877" name="Equation" r:id="rId8" imgW="723600" imgH="253800" progId="Equation.DSMT4">
                  <p:embed/>
                </p:oleObj>
              </mc:Choice>
              <mc:Fallback>
                <p:oleObj name="Equation" r:id="rId8" imgW="723600" imgH="253800" progId="Equation.DSMT4">
                  <p:embed/>
                  <p:pic>
                    <p:nvPicPr>
                      <p:cNvPr id="0" name=""/>
                      <p:cNvPicPr>
                        <a:picLocks noChangeAspect="1" noChangeArrowheads="1"/>
                      </p:cNvPicPr>
                      <p:nvPr/>
                    </p:nvPicPr>
                    <p:blipFill>
                      <a:blip r:embed="rId9"/>
                      <a:srcRect/>
                      <a:stretch>
                        <a:fillRect/>
                      </a:stretch>
                    </p:blipFill>
                    <p:spPr bwMode="auto">
                      <a:xfrm>
                        <a:off x="2339752" y="919059"/>
                        <a:ext cx="1115595" cy="393471"/>
                      </a:xfrm>
                      <a:prstGeom prst="rect">
                        <a:avLst/>
                      </a:prstGeom>
                      <a:noFill/>
                      <a:ln>
                        <a:noFill/>
                      </a:ln>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431687477"/>
              </p:ext>
            </p:extLst>
          </p:nvPr>
        </p:nvGraphicFramePr>
        <p:xfrm>
          <a:off x="3355029" y="2911563"/>
          <a:ext cx="520700" cy="441325"/>
        </p:xfrm>
        <a:graphic>
          <a:graphicData uri="http://schemas.openxmlformats.org/presentationml/2006/ole">
            <mc:AlternateContent xmlns:mc="http://schemas.openxmlformats.org/markup-compatibility/2006">
              <mc:Choice xmlns:v="urn:schemas-microsoft-com:vml" Requires="v">
                <p:oleObj spid="_x0000_s17878" name="Equation" r:id="rId10" imgW="241200" imgH="253800" progId="Equation.DSMT4">
                  <p:embed/>
                </p:oleObj>
              </mc:Choice>
              <mc:Fallback>
                <p:oleObj name="Equation" r:id="rId10" imgW="241200" imgH="253800" progId="Equation.DSMT4">
                  <p:embed/>
                  <p:pic>
                    <p:nvPicPr>
                      <p:cNvPr id="0" name=""/>
                      <p:cNvPicPr>
                        <a:picLocks noChangeAspect="1" noChangeArrowheads="1"/>
                      </p:cNvPicPr>
                      <p:nvPr/>
                    </p:nvPicPr>
                    <p:blipFill>
                      <a:blip r:embed="rId11"/>
                      <a:srcRect/>
                      <a:stretch>
                        <a:fillRect/>
                      </a:stretch>
                    </p:blipFill>
                    <p:spPr bwMode="auto">
                      <a:xfrm>
                        <a:off x="3355029" y="2911563"/>
                        <a:ext cx="520700" cy="441325"/>
                      </a:xfrm>
                      <a:prstGeom prst="rect">
                        <a:avLst/>
                      </a:prstGeom>
                      <a:noFill/>
                      <a:ln>
                        <a:noFill/>
                      </a:ln>
                    </p:spPr>
                  </p:pic>
                </p:oleObj>
              </mc:Fallback>
            </mc:AlternateContent>
          </a:graphicData>
        </a:graphic>
      </p:graphicFrame>
      <p:graphicFrame>
        <p:nvGraphicFramePr>
          <p:cNvPr id="25" name="オブジェクト 24"/>
          <p:cNvGraphicFramePr>
            <a:graphicFrameLocks noChangeAspect="1"/>
          </p:cNvGraphicFramePr>
          <p:nvPr>
            <p:extLst>
              <p:ext uri="{D42A27DB-BD31-4B8C-83A1-F6EECF244321}">
                <p14:modId xmlns:p14="http://schemas.microsoft.com/office/powerpoint/2010/main" val="107707626"/>
              </p:ext>
            </p:extLst>
          </p:nvPr>
        </p:nvGraphicFramePr>
        <p:xfrm>
          <a:off x="552064" y="1552153"/>
          <a:ext cx="493712" cy="441325"/>
        </p:xfrm>
        <a:graphic>
          <a:graphicData uri="http://schemas.openxmlformats.org/presentationml/2006/ole">
            <mc:AlternateContent xmlns:mc="http://schemas.openxmlformats.org/markup-compatibility/2006">
              <mc:Choice xmlns:v="urn:schemas-microsoft-com:vml" Requires="v">
                <p:oleObj spid="_x0000_s17879" name="Equation" r:id="rId12" imgW="228600" imgH="253800" progId="Equation.DSMT4">
                  <p:embed/>
                </p:oleObj>
              </mc:Choice>
              <mc:Fallback>
                <p:oleObj name="Equation" r:id="rId12" imgW="228600" imgH="253800" progId="Equation.DSMT4">
                  <p:embed/>
                  <p:pic>
                    <p:nvPicPr>
                      <p:cNvPr id="0" name=""/>
                      <p:cNvPicPr>
                        <a:picLocks noChangeAspect="1" noChangeArrowheads="1"/>
                      </p:cNvPicPr>
                      <p:nvPr/>
                    </p:nvPicPr>
                    <p:blipFill>
                      <a:blip r:embed="rId13"/>
                      <a:srcRect/>
                      <a:stretch>
                        <a:fillRect/>
                      </a:stretch>
                    </p:blipFill>
                    <p:spPr bwMode="auto">
                      <a:xfrm>
                        <a:off x="552064" y="1552153"/>
                        <a:ext cx="4937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オブジェクト 25"/>
          <p:cNvGraphicFramePr>
            <a:graphicFrameLocks noChangeAspect="1"/>
          </p:cNvGraphicFramePr>
          <p:nvPr>
            <p:extLst>
              <p:ext uri="{D42A27DB-BD31-4B8C-83A1-F6EECF244321}">
                <p14:modId xmlns:p14="http://schemas.microsoft.com/office/powerpoint/2010/main" val="1234261102"/>
              </p:ext>
            </p:extLst>
          </p:nvPr>
        </p:nvGraphicFramePr>
        <p:xfrm>
          <a:off x="1048198" y="4606313"/>
          <a:ext cx="493712" cy="441325"/>
        </p:xfrm>
        <a:graphic>
          <a:graphicData uri="http://schemas.openxmlformats.org/presentationml/2006/ole">
            <mc:AlternateContent xmlns:mc="http://schemas.openxmlformats.org/markup-compatibility/2006">
              <mc:Choice xmlns:v="urn:schemas-microsoft-com:vml" Requires="v">
                <p:oleObj spid="_x0000_s17880" name="Equation" r:id="rId14" imgW="228600" imgH="253800" progId="Equation.DSMT4">
                  <p:embed/>
                </p:oleObj>
              </mc:Choice>
              <mc:Fallback>
                <p:oleObj name="Equation" r:id="rId14" imgW="228600" imgH="253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8198" y="4606313"/>
                        <a:ext cx="4937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3106717780"/>
              </p:ext>
            </p:extLst>
          </p:nvPr>
        </p:nvGraphicFramePr>
        <p:xfrm>
          <a:off x="1960" y="2852936"/>
          <a:ext cx="1095677" cy="386626"/>
        </p:xfrm>
        <a:graphic>
          <a:graphicData uri="http://schemas.openxmlformats.org/presentationml/2006/ole">
            <mc:AlternateContent xmlns:mc="http://schemas.openxmlformats.org/markup-compatibility/2006">
              <mc:Choice xmlns:v="urn:schemas-microsoft-com:vml" Requires="v">
                <p:oleObj spid="_x0000_s17881" name="Equation" r:id="rId16" imgW="723600" imgH="253800" progId="Equation.DSMT4">
                  <p:embed/>
                </p:oleObj>
              </mc:Choice>
              <mc:Fallback>
                <p:oleObj name="Equation" r:id="rId16" imgW="723600" imgH="253800" progId="Equation.DSMT4">
                  <p:embed/>
                  <p:pic>
                    <p:nvPicPr>
                      <p:cNvPr id="0" name=""/>
                      <p:cNvPicPr>
                        <a:picLocks noChangeAspect="1" noChangeArrowheads="1"/>
                      </p:cNvPicPr>
                      <p:nvPr/>
                    </p:nvPicPr>
                    <p:blipFill>
                      <a:blip r:embed="rId17"/>
                      <a:srcRect/>
                      <a:stretch>
                        <a:fillRect/>
                      </a:stretch>
                    </p:blipFill>
                    <p:spPr bwMode="auto">
                      <a:xfrm>
                        <a:off x="1960" y="2852936"/>
                        <a:ext cx="1095677" cy="386626"/>
                      </a:xfrm>
                      <a:prstGeom prst="rect">
                        <a:avLst/>
                      </a:prstGeom>
                      <a:noFill/>
                      <a:ln>
                        <a:noFill/>
                      </a:ln>
                    </p:spPr>
                  </p:pic>
                </p:oleObj>
              </mc:Fallback>
            </mc:AlternateContent>
          </a:graphicData>
        </a:graphic>
      </p:graphicFrame>
      <p:graphicFrame>
        <p:nvGraphicFramePr>
          <p:cNvPr id="28" name="オブジェクト 27"/>
          <p:cNvGraphicFramePr>
            <a:graphicFrameLocks noChangeAspect="1"/>
          </p:cNvGraphicFramePr>
          <p:nvPr>
            <p:extLst>
              <p:ext uri="{D42A27DB-BD31-4B8C-83A1-F6EECF244321}">
                <p14:modId xmlns:p14="http://schemas.microsoft.com/office/powerpoint/2010/main" val="2313713249"/>
              </p:ext>
            </p:extLst>
          </p:nvPr>
        </p:nvGraphicFramePr>
        <p:xfrm>
          <a:off x="299047" y="417091"/>
          <a:ext cx="1371600" cy="822325"/>
        </p:xfrm>
        <a:graphic>
          <a:graphicData uri="http://schemas.openxmlformats.org/presentationml/2006/ole">
            <mc:AlternateContent xmlns:mc="http://schemas.openxmlformats.org/markup-compatibility/2006">
              <mc:Choice xmlns:v="urn:schemas-microsoft-com:vml" Requires="v">
                <p:oleObj spid="_x0000_s17882" name="Equation" r:id="rId18" imgW="762000" imgH="457200" progId="Equation.DSMT4">
                  <p:embed/>
                </p:oleObj>
              </mc:Choice>
              <mc:Fallback>
                <p:oleObj name="Equation" r:id="rId18" imgW="7620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9047" y="417091"/>
                        <a:ext cx="1371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オブジェクト 28"/>
          <p:cNvGraphicFramePr>
            <a:graphicFrameLocks noChangeAspect="1"/>
          </p:cNvGraphicFramePr>
          <p:nvPr>
            <p:extLst>
              <p:ext uri="{D42A27DB-BD31-4B8C-83A1-F6EECF244321}">
                <p14:modId xmlns:p14="http://schemas.microsoft.com/office/powerpoint/2010/main" val="258296840"/>
              </p:ext>
            </p:extLst>
          </p:nvPr>
        </p:nvGraphicFramePr>
        <p:xfrm>
          <a:off x="325845" y="5888809"/>
          <a:ext cx="1439862" cy="822325"/>
        </p:xfrm>
        <a:graphic>
          <a:graphicData uri="http://schemas.openxmlformats.org/presentationml/2006/ole">
            <mc:AlternateContent xmlns:mc="http://schemas.openxmlformats.org/markup-compatibility/2006">
              <mc:Choice xmlns:v="urn:schemas-microsoft-com:vml" Requires="v">
                <p:oleObj spid="_x0000_s17883" name="Equation" r:id="rId20" imgW="800100" imgH="457200" progId="Equation.DSMT4">
                  <p:embed/>
                </p:oleObj>
              </mc:Choice>
              <mc:Fallback>
                <p:oleObj name="Equation" r:id="rId20" imgW="800100" imgH="457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845" y="5888809"/>
                        <a:ext cx="143986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 name="直線矢印コネクタ 29"/>
          <p:cNvCxnSpPr/>
          <p:nvPr/>
        </p:nvCxnSpPr>
        <p:spPr>
          <a:xfrm flipV="1">
            <a:off x="4572000" y="5581032"/>
            <a:ext cx="0" cy="3077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オブジェクト 30"/>
          <p:cNvGraphicFramePr>
            <a:graphicFrameLocks noChangeAspect="1"/>
          </p:cNvGraphicFramePr>
          <p:nvPr>
            <p:extLst>
              <p:ext uri="{D42A27DB-BD31-4B8C-83A1-F6EECF244321}">
                <p14:modId xmlns:p14="http://schemas.microsoft.com/office/powerpoint/2010/main" val="1816712857"/>
              </p:ext>
            </p:extLst>
          </p:nvPr>
        </p:nvGraphicFramePr>
        <p:xfrm>
          <a:off x="4427984" y="5837414"/>
          <a:ext cx="1295400" cy="404812"/>
        </p:xfrm>
        <a:graphic>
          <a:graphicData uri="http://schemas.openxmlformats.org/presentationml/2006/ole">
            <mc:AlternateContent xmlns:mc="http://schemas.openxmlformats.org/markup-compatibility/2006">
              <mc:Choice xmlns:v="urn:schemas-microsoft-com:vml" Requires="v">
                <p:oleObj spid="_x0000_s17884" name="Equation" r:id="rId22" imgW="850531" imgH="266584" progId="Equation.DSMT4">
                  <p:embed/>
                </p:oleObj>
              </mc:Choice>
              <mc:Fallback>
                <p:oleObj name="Equation" r:id="rId22" imgW="850531" imgH="266584"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7984" y="5837414"/>
                        <a:ext cx="129540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オブジェクト 31"/>
          <p:cNvGraphicFramePr>
            <a:graphicFrameLocks noChangeAspect="1"/>
          </p:cNvGraphicFramePr>
          <p:nvPr>
            <p:extLst>
              <p:ext uri="{D42A27DB-BD31-4B8C-83A1-F6EECF244321}">
                <p14:modId xmlns:p14="http://schemas.microsoft.com/office/powerpoint/2010/main" val="3688137612"/>
              </p:ext>
            </p:extLst>
          </p:nvPr>
        </p:nvGraphicFramePr>
        <p:xfrm>
          <a:off x="4891087" y="770368"/>
          <a:ext cx="3324225" cy="771525"/>
        </p:xfrm>
        <a:graphic>
          <a:graphicData uri="http://schemas.openxmlformats.org/presentationml/2006/ole">
            <mc:AlternateContent xmlns:mc="http://schemas.openxmlformats.org/markup-compatibility/2006">
              <mc:Choice xmlns:v="urn:schemas-microsoft-com:vml" Requires="v">
                <p:oleObj spid="_x0000_s17885" name="Equation" r:id="rId24" imgW="2082800" imgH="482600" progId="Equation.DSMT4">
                  <p:embed/>
                </p:oleObj>
              </mc:Choice>
              <mc:Fallback>
                <p:oleObj name="Equation" r:id="rId24" imgW="2082800" imgH="482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1087" y="770368"/>
                        <a:ext cx="3324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テキスト ボックス 32"/>
          <p:cNvSpPr txBox="1"/>
          <p:nvPr/>
        </p:nvSpPr>
        <p:spPr>
          <a:xfrm>
            <a:off x="2649453" y="926"/>
            <a:ext cx="252028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3.06+</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0.94-</a:t>
            </a:r>
            <a:endParaRPr kumimoji="1" lang="ja-JP" altLang="en-US" sz="2000" b="1" baseline="30000" dirty="0">
              <a:solidFill>
                <a:srgbClr val="FF0000"/>
              </a:solidFill>
              <a:latin typeface="Arial Black" pitchFamily="34" charset="0"/>
            </a:endParaRPr>
          </a:p>
        </p:txBody>
      </p:sp>
      <p:sp>
        <p:nvSpPr>
          <p:cNvPr id="34" name="テキスト ボックス 33"/>
          <p:cNvSpPr txBox="1"/>
          <p:nvPr/>
        </p:nvSpPr>
        <p:spPr>
          <a:xfrm>
            <a:off x="2217405" y="6134363"/>
            <a:ext cx="2952328"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2</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3.72+</a:t>
            </a:r>
            <a:r>
              <a:rPr lang="en-US" altLang="ja-JP" sz="2000" b="1" dirty="0" smtClean="0">
                <a:latin typeface="Arial Black" pitchFamily="34" charset="0"/>
              </a:rPr>
              <a:t>O</a:t>
            </a:r>
            <a:r>
              <a:rPr lang="en-US" altLang="ja-JP" sz="2000" b="1" baseline="-25000" dirty="0" smtClean="0">
                <a:latin typeface="Arial Black" pitchFamily="34" charset="0"/>
              </a:rPr>
              <a:t>3.10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35" name="テキスト ボックス 34"/>
          <p:cNvSpPr txBox="1"/>
          <p:nvPr/>
        </p:nvSpPr>
        <p:spPr>
          <a:xfrm>
            <a:off x="2531169" y="401036"/>
            <a:ext cx="4344533"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0.06</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0.94</a:t>
            </a:r>
            <a:r>
              <a:rPr kumimoji="1" lang="en-US" altLang="ja-JP" dirty="0" smtClean="0">
                <a:latin typeface="Arial Black" pitchFamily="34" charset="0"/>
              </a:rPr>
              <a:t>   (S=0.03)</a:t>
            </a:r>
            <a:endParaRPr kumimoji="1" lang="ja-JP" altLang="en-US" dirty="0">
              <a:latin typeface="Arial Black" pitchFamily="34" charset="0"/>
            </a:endParaRPr>
          </a:p>
        </p:txBody>
      </p:sp>
      <p:sp>
        <p:nvSpPr>
          <p:cNvPr id="36" name="テキスト ボックス 35"/>
          <p:cNvSpPr txBox="1"/>
          <p:nvPr/>
        </p:nvSpPr>
        <p:spPr>
          <a:xfrm>
            <a:off x="2297898" y="6488668"/>
            <a:ext cx="4320480"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0.72</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0.28</a:t>
            </a:r>
            <a:r>
              <a:rPr kumimoji="1" lang="en-US" altLang="ja-JP" dirty="0" smtClean="0">
                <a:latin typeface="Arial Black" pitchFamily="34" charset="0"/>
              </a:rPr>
              <a:t>   (S=0.36)</a:t>
            </a:r>
            <a:endParaRPr kumimoji="1" lang="ja-JP" altLang="en-US" dirty="0">
              <a:latin typeface="Arial Black" pitchFamily="34" charset="0"/>
            </a:endParaRPr>
          </a:p>
        </p:txBody>
      </p:sp>
      <p:pic>
        <p:nvPicPr>
          <p:cNvPr id="37"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468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15</a:t>
            </a:fld>
            <a:endParaRPr kumimoji="1" lang="ja-JP"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22986"/>
            <a:ext cx="3456384" cy="444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F36A5EF-E850-4BE3-9172-0903E09E6D9F}" type="slidenum">
              <a:rPr lang="ja-JP" altLang="en-US" smtClean="0"/>
              <a:pPr/>
              <a:t>15</a:t>
            </a:fld>
            <a:endParaRPr lang="ja-JP" altLang="en-US"/>
          </a:p>
        </p:txBody>
      </p:sp>
      <p:sp>
        <p:nvSpPr>
          <p:cNvPr id="7" name="テキスト ボックス 6"/>
          <p:cNvSpPr txBox="1"/>
          <p:nvPr/>
        </p:nvSpPr>
        <p:spPr>
          <a:xfrm>
            <a:off x="1144143" y="5539326"/>
            <a:ext cx="3096344"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a:solidFill>
                  <a:srgbClr val="FF0000"/>
                </a:solidFill>
                <a:latin typeface="Arial Black" pitchFamily="34" charset="0"/>
              </a:rPr>
              <a:t>Y</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489" y="1340768"/>
            <a:ext cx="486774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上矢印 8"/>
          <p:cNvSpPr/>
          <p:nvPr/>
        </p:nvSpPr>
        <p:spPr>
          <a:xfrm>
            <a:off x="1216151" y="1772816"/>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a:off x="1907704" y="1772816"/>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a:off x="2548299" y="1813121"/>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1619672" y="4797152"/>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矢印 12"/>
          <p:cNvSpPr/>
          <p:nvPr/>
        </p:nvSpPr>
        <p:spPr>
          <a:xfrm>
            <a:off x="2404283" y="4790565"/>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上矢印 13"/>
          <p:cNvSpPr/>
          <p:nvPr/>
        </p:nvSpPr>
        <p:spPr>
          <a:xfrm>
            <a:off x="2987824" y="4760531"/>
            <a:ext cx="144016" cy="216024"/>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上矢印 14"/>
          <p:cNvSpPr/>
          <p:nvPr/>
        </p:nvSpPr>
        <p:spPr>
          <a:xfrm flipV="1">
            <a:off x="1216151" y="3208337"/>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flipV="1">
            <a:off x="1656047" y="3200212"/>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flipV="1">
            <a:off x="2584674" y="3255211"/>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flipV="1">
            <a:off x="3024199" y="3211935"/>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7710" y="474943"/>
            <a:ext cx="252028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3.12+</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0.88-</a:t>
            </a:r>
            <a:endParaRPr kumimoji="1" lang="ja-JP" altLang="en-US" sz="2000" b="1" baseline="30000" dirty="0">
              <a:solidFill>
                <a:srgbClr val="FF0000"/>
              </a:solidFill>
              <a:latin typeface="Arial Black" pitchFamily="34" charset="0"/>
            </a:endParaRPr>
          </a:p>
        </p:txBody>
      </p:sp>
      <p:sp>
        <p:nvSpPr>
          <p:cNvPr id="20" name="テキスト ボックス 19"/>
          <p:cNvSpPr txBox="1"/>
          <p:nvPr/>
        </p:nvSpPr>
        <p:spPr>
          <a:xfrm>
            <a:off x="705915" y="875053"/>
            <a:ext cx="4320480"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0.12</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0.88</a:t>
            </a:r>
            <a:r>
              <a:rPr kumimoji="1" lang="en-US" altLang="ja-JP" dirty="0" smtClean="0">
                <a:latin typeface="Arial Black" pitchFamily="34" charset="0"/>
              </a:rPr>
              <a:t>   (S=0.06)</a:t>
            </a:r>
            <a:endParaRPr kumimoji="1" lang="ja-JP" altLang="en-US" dirty="0">
              <a:latin typeface="Arial Black" pitchFamily="34" charset="0"/>
            </a:endParaRPr>
          </a:p>
        </p:txBody>
      </p:sp>
      <p:sp>
        <p:nvSpPr>
          <p:cNvPr id="21" name="テキスト ボックス 20"/>
          <p:cNvSpPr txBox="1"/>
          <p:nvPr/>
        </p:nvSpPr>
        <p:spPr>
          <a:xfrm>
            <a:off x="705915" y="5847103"/>
            <a:ext cx="3540751"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1.8</a:t>
            </a:r>
            <a:r>
              <a:rPr lang="en-US" altLang="ja-JP" sz="2000" b="1" dirty="0" smtClean="0">
                <a:latin typeface="Arial Black" pitchFamily="34" charset="0"/>
              </a:rPr>
              <a:t>Y</a:t>
            </a:r>
            <a:r>
              <a:rPr lang="en-US" altLang="ja-JP" sz="2000" b="1" baseline="-25000" dirty="0" smtClean="0">
                <a:latin typeface="Arial Black" pitchFamily="34" charset="0"/>
              </a:rPr>
              <a:t>0.2</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3.54+</a:t>
            </a:r>
            <a:r>
              <a:rPr lang="en-US" altLang="ja-JP" sz="2000" b="1" dirty="0" smtClean="0">
                <a:latin typeface="Arial Black" pitchFamily="34" charset="0"/>
              </a:rPr>
              <a:t>O</a:t>
            </a:r>
            <a:r>
              <a:rPr lang="en-US" altLang="ja-JP" sz="2000" b="1" baseline="-25000" dirty="0" smtClean="0">
                <a:latin typeface="Arial Black" pitchFamily="34" charset="0"/>
              </a:rPr>
              <a:t>3.06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22" name="テキスト ボックス 21"/>
          <p:cNvSpPr txBox="1"/>
          <p:nvPr/>
        </p:nvSpPr>
        <p:spPr>
          <a:xfrm>
            <a:off x="682131" y="6247213"/>
            <a:ext cx="4225335"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0.54</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0.46</a:t>
            </a:r>
            <a:r>
              <a:rPr kumimoji="1" lang="en-US" altLang="ja-JP" dirty="0" smtClean="0">
                <a:latin typeface="Arial Black" pitchFamily="34" charset="0"/>
              </a:rPr>
              <a:t>   (S=0.27)</a:t>
            </a:r>
            <a:endParaRPr kumimoji="1" lang="ja-JP" altLang="en-US" dirty="0">
              <a:latin typeface="Arial Black" pitchFamily="34" charset="0"/>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115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03" y="1140786"/>
            <a:ext cx="3367065" cy="44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スライド番号プレースホルダー 3"/>
          <p:cNvSpPr>
            <a:spLocks noGrp="1"/>
          </p:cNvSpPr>
          <p:nvPr>
            <p:ph type="sldNum" sz="quarter" idx="12"/>
          </p:nvPr>
        </p:nvSpPr>
        <p:spPr>
          <a:xfrm>
            <a:off x="6553200" y="6356350"/>
            <a:ext cx="2133600" cy="365125"/>
          </a:xfrm>
        </p:spPr>
        <p:txBody>
          <a:bodyPr/>
          <a:lstStyle/>
          <a:p>
            <a:fld id="{EF36A5EF-E850-4BE3-9172-0903E09E6D9F}" type="slidenum">
              <a:rPr kumimoji="1" lang="ja-JP" altLang="en-US" smtClean="0"/>
              <a:t>16</a:t>
            </a:fld>
            <a:endParaRPr kumimoji="1" lang="ja-JP" altLang="en-US"/>
          </a:p>
        </p:txBody>
      </p:sp>
      <p:sp>
        <p:nvSpPr>
          <p:cNvPr id="57" name="テキスト ボックス 56"/>
          <p:cNvSpPr txBox="1"/>
          <p:nvPr/>
        </p:nvSpPr>
        <p:spPr>
          <a:xfrm>
            <a:off x="1115616" y="5562253"/>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281" y="1291243"/>
            <a:ext cx="4807197" cy="462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上矢印 58"/>
          <p:cNvSpPr/>
          <p:nvPr/>
        </p:nvSpPr>
        <p:spPr>
          <a:xfrm>
            <a:off x="111561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上矢印 59"/>
          <p:cNvSpPr/>
          <p:nvPr/>
        </p:nvSpPr>
        <p:spPr>
          <a:xfrm>
            <a:off x="183569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上矢印 60"/>
          <p:cNvSpPr/>
          <p:nvPr/>
        </p:nvSpPr>
        <p:spPr>
          <a:xfrm>
            <a:off x="2413482"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矢印 61"/>
          <p:cNvSpPr/>
          <p:nvPr/>
        </p:nvSpPr>
        <p:spPr>
          <a:xfrm>
            <a:off x="1628056" y="4581128"/>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上矢印 62"/>
          <p:cNvSpPr/>
          <p:nvPr/>
        </p:nvSpPr>
        <p:spPr>
          <a:xfrm>
            <a:off x="2243733" y="4581127"/>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63"/>
          <p:cNvSpPr/>
          <p:nvPr/>
        </p:nvSpPr>
        <p:spPr>
          <a:xfrm>
            <a:off x="2915816" y="4587743"/>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上矢印 64"/>
          <p:cNvSpPr/>
          <p:nvPr/>
        </p:nvSpPr>
        <p:spPr>
          <a:xfrm flipV="1">
            <a:off x="100797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上矢印 65"/>
          <p:cNvSpPr/>
          <p:nvPr/>
        </p:nvSpPr>
        <p:spPr>
          <a:xfrm flipV="1">
            <a:off x="1835696" y="3239490"/>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上矢印 66"/>
          <p:cNvSpPr/>
          <p:nvPr/>
        </p:nvSpPr>
        <p:spPr>
          <a:xfrm flipV="1">
            <a:off x="2369102"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上矢印 67"/>
          <p:cNvSpPr/>
          <p:nvPr/>
        </p:nvSpPr>
        <p:spPr>
          <a:xfrm flipV="1">
            <a:off x="316821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715043" y="404664"/>
            <a:ext cx="252028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1-</a:t>
            </a:r>
            <a:endParaRPr kumimoji="1" lang="ja-JP" altLang="en-US" sz="2000" b="1" baseline="30000" dirty="0">
              <a:solidFill>
                <a:srgbClr val="FF0000"/>
              </a:solidFill>
              <a:latin typeface="Arial Black" pitchFamily="34" charset="0"/>
            </a:endParaRPr>
          </a:p>
        </p:txBody>
      </p:sp>
      <p:sp>
        <p:nvSpPr>
          <p:cNvPr id="70" name="テキスト ボックス 69"/>
          <p:cNvSpPr txBox="1"/>
          <p:nvPr/>
        </p:nvSpPr>
        <p:spPr>
          <a:xfrm>
            <a:off x="639725" y="804774"/>
            <a:ext cx="4220308"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lang="en-US" altLang="ja-JP" baseline="30000" dirty="0">
                <a:latin typeface="Arial Black" pitchFamily="34" charset="0"/>
              </a:rPr>
              <a:t>3</a:t>
            </a:r>
            <a:r>
              <a:rPr kumimoji="1" lang="en-US" altLang="ja-JP" baseline="30000" dirty="0" smtClean="0">
                <a:latin typeface="Arial Black" pitchFamily="34" charset="0"/>
              </a:rPr>
              <a:t>+ </a:t>
            </a:r>
            <a:r>
              <a:rPr kumimoji="1" lang="en-US" altLang="ja-JP" baseline="-25000" dirty="0" smtClean="0">
                <a:latin typeface="Arial Black" pitchFamily="34" charset="0"/>
              </a:rPr>
              <a:t>0.28</a:t>
            </a:r>
            <a:r>
              <a:rPr kumimoji="1" lang="en-US" altLang="ja-JP" dirty="0" smtClean="0">
                <a:latin typeface="Arial Black" pitchFamily="34" charset="0"/>
              </a:rPr>
              <a:t> </a:t>
            </a:r>
            <a:r>
              <a:rPr lang="en-US" altLang="ja-JP" i="1" dirty="0">
                <a:solidFill>
                  <a:srgbClr val="FF0000"/>
                </a:solidFill>
                <a:latin typeface="Arial Black" pitchFamily="34" charset="0"/>
              </a:rPr>
              <a:t>I</a:t>
            </a:r>
            <a:r>
              <a:rPr kumimoji="1" lang="en-US" altLang="ja-JP" i="1" dirty="0" smtClean="0">
                <a:solidFill>
                  <a:srgbClr val="FF0000"/>
                </a:solidFill>
                <a:latin typeface="Arial Black" pitchFamily="34" charset="0"/>
              </a:rPr>
              <a:t>S</a:t>
            </a:r>
            <a:r>
              <a:rPr kumimoji="1" lang="en-US" altLang="ja-JP" dirty="0" smtClean="0">
                <a:solidFill>
                  <a:srgbClr val="FF0000"/>
                </a:solidFill>
                <a:latin typeface="Arial Black" pitchFamily="34" charset="0"/>
              </a:rPr>
              <a:t> Co</a:t>
            </a:r>
            <a:r>
              <a:rPr kumimoji="1" lang="en-US" altLang="ja-JP" baseline="30000" dirty="0" smtClean="0">
                <a:solidFill>
                  <a:srgbClr val="FF0000"/>
                </a:solidFill>
                <a:latin typeface="Arial Black" pitchFamily="34" charset="0"/>
              </a:rPr>
              <a:t>3+</a:t>
            </a:r>
            <a:r>
              <a:rPr kumimoji="1" lang="en-US" altLang="ja-JP" dirty="0" smtClean="0">
                <a:solidFill>
                  <a:srgbClr val="FF0000"/>
                </a:solidFill>
                <a:latin typeface="Arial Black" pitchFamily="34" charset="0"/>
              </a:rPr>
              <a:t> </a:t>
            </a:r>
            <a:r>
              <a:rPr kumimoji="1" lang="en-US" altLang="ja-JP" baseline="-25000" dirty="0" smtClean="0">
                <a:solidFill>
                  <a:srgbClr val="FF0000"/>
                </a:solidFill>
                <a:latin typeface="Arial Black" pitchFamily="34" charset="0"/>
              </a:rPr>
              <a:t>0.72</a:t>
            </a:r>
            <a:r>
              <a:rPr kumimoji="1" lang="en-US" altLang="ja-JP" dirty="0" smtClean="0">
                <a:solidFill>
                  <a:srgbClr val="FF0000"/>
                </a:solidFill>
                <a:latin typeface="Arial Black" pitchFamily="34" charset="0"/>
              </a:rPr>
              <a:t>  </a:t>
            </a:r>
            <a:r>
              <a:rPr kumimoji="1" lang="en-US" altLang="ja-JP" dirty="0" smtClean="0">
                <a:latin typeface="Arial Black" pitchFamily="34" charset="0"/>
              </a:rPr>
              <a:t>(S=0.72)</a:t>
            </a:r>
            <a:endParaRPr kumimoji="1" lang="ja-JP" altLang="en-US" dirty="0">
              <a:latin typeface="Arial Black" pitchFamily="34" charset="0"/>
            </a:endParaRPr>
          </a:p>
        </p:txBody>
      </p:sp>
      <p:sp>
        <p:nvSpPr>
          <p:cNvPr id="71" name="テキスト ボックス 70"/>
          <p:cNvSpPr txBox="1"/>
          <p:nvPr/>
        </p:nvSpPr>
        <p:spPr>
          <a:xfrm>
            <a:off x="931139" y="5901046"/>
            <a:ext cx="3684766"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1.8</a:t>
            </a:r>
            <a:r>
              <a:rPr lang="en-US" altLang="ja-JP" sz="2000" b="1" dirty="0" smtClean="0">
                <a:latin typeface="Arial Black" pitchFamily="34" charset="0"/>
              </a:rPr>
              <a:t>La</a:t>
            </a:r>
            <a:r>
              <a:rPr lang="en-US" altLang="ja-JP" sz="2000" b="1" baseline="-25000" dirty="0" smtClean="0">
                <a:latin typeface="Arial Black" pitchFamily="34" charset="0"/>
              </a:rPr>
              <a:t>0.2</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3.5+</a:t>
            </a:r>
            <a:r>
              <a:rPr lang="en-US" altLang="ja-JP" sz="2000" b="1" dirty="0" smtClean="0">
                <a:latin typeface="Arial Black" pitchFamily="34" charset="0"/>
              </a:rPr>
              <a:t>O</a:t>
            </a:r>
            <a:r>
              <a:rPr lang="en-US" altLang="ja-JP" sz="2000" b="1" baseline="-25000" dirty="0" smtClean="0">
                <a:latin typeface="Arial Black" pitchFamily="34" charset="0"/>
              </a:rPr>
              <a:t>3.04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72" name="テキスト ボックス 71"/>
          <p:cNvSpPr txBox="1"/>
          <p:nvPr/>
        </p:nvSpPr>
        <p:spPr>
          <a:xfrm>
            <a:off x="785400" y="6317723"/>
            <a:ext cx="4620871"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0.5</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0.5</a:t>
            </a:r>
            <a:r>
              <a:rPr kumimoji="1" lang="en-US" altLang="ja-JP" dirty="0" smtClean="0">
                <a:latin typeface="Arial Black" pitchFamily="34" charset="0"/>
              </a:rPr>
              <a:t>   (S=0.25)</a:t>
            </a:r>
            <a:endParaRPr kumimoji="1" lang="ja-JP" altLang="en-US" dirty="0">
              <a:latin typeface="Arial Black" pitchFamily="34" charset="0"/>
            </a:endParaRPr>
          </a:p>
        </p:txBody>
      </p:sp>
      <p:sp>
        <p:nvSpPr>
          <p:cNvPr id="73" name="左カーブ矢印 72"/>
          <p:cNvSpPr/>
          <p:nvPr/>
        </p:nvSpPr>
        <p:spPr>
          <a:xfrm>
            <a:off x="2603773" y="1174106"/>
            <a:ext cx="346386" cy="454694"/>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4" name="直線コネクタ 73"/>
          <p:cNvCxnSpPr/>
          <p:nvPr/>
        </p:nvCxnSpPr>
        <p:spPr>
          <a:xfrm>
            <a:off x="5070235" y="32587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070235" y="33451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070235" y="3434950"/>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070235" y="276036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5070235" y="283237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5158008" y="3160475"/>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5372290" y="3193138"/>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616769" y="3146786"/>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230016" y="316389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5464405" y="3211511"/>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5734072" y="3153622"/>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699706" y="33050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6699706" y="33914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699706" y="3481302"/>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699706" y="2806717"/>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6699706" y="287872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6787479" y="320682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7001761" y="3239490"/>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6842537" y="264770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6859487" y="3210245"/>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7093876" y="325786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V="1">
            <a:off x="7246240" y="320088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949316" y="3599443"/>
            <a:ext cx="1230563"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sp>
        <p:nvSpPr>
          <p:cNvPr id="45" name="テキスト ボックス 44"/>
          <p:cNvSpPr txBox="1"/>
          <p:nvPr/>
        </p:nvSpPr>
        <p:spPr>
          <a:xfrm>
            <a:off x="6630958" y="3624816"/>
            <a:ext cx="1230563" cy="369332"/>
          </a:xfrm>
          <a:prstGeom prst="rect">
            <a:avLst/>
          </a:prstGeom>
          <a:noFill/>
        </p:spPr>
        <p:txBody>
          <a:bodyPr wrap="square" rtlCol="0">
            <a:spAutoFit/>
          </a:bodyPr>
          <a:lstStyle/>
          <a:p>
            <a:r>
              <a:rPr lang="en-US" altLang="ja-JP" i="1" dirty="0">
                <a:latin typeface="Arial Black" pitchFamily="34" charset="0"/>
              </a:rPr>
              <a:t>I</a:t>
            </a:r>
            <a:r>
              <a:rPr kumimoji="1" lang="en-US" altLang="ja-JP" i="1" dirty="0" smtClean="0">
                <a:latin typeface="Arial Black" pitchFamily="34" charset="0"/>
              </a:rPr>
              <a:t>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pic>
        <p:nvPicPr>
          <p:cNvPr id="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764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0648"/>
            <a:ext cx="6408712" cy="613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17</a:t>
            </a:fld>
            <a:endParaRPr kumimoji="1" lang="ja-JP" alt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60648"/>
            <a:ext cx="6408712" cy="6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グループ化 12"/>
          <p:cNvGrpSpPr/>
          <p:nvPr/>
        </p:nvGrpSpPr>
        <p:grpSpPr>
          <a:xfrm>
            <a:off x="3419872" y="3016352"/>
            <a:ext cx="3744416" cy="313602"/>
            <a:chOff x="3419872" y="3016352"/>
            <a:chExt cx="3744416" cy="313602"/>
          </a:xfrm>
        </p:grpSpPr>
        <p:cxnSp>
          <p:nvCxnSpPr>
            <p:cNvPr id="4" name="直線矢印コネクタ 3"/>
            <p:cNvCxnSpPr/>
            <p:nvPr/>
          </p:nvCxnSpPr>
          <p:spPr>
            <a:xfrm flipH="1">
              <a:off x="3419872" y="3329954"/>
              <a:ext cx="972108" cy="0"/>
            </a:xfrm>
            <a:prstGeom prst="straightConnector1">
              <a:avLst/>
            </a:prstGeom>
            <a:ln w="25400">
              <a:solidFill>
                <a:srgbClr val="E81ED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635896" y="3016352"/>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grpSp>
      <p:grpSp>
        <p:nvGrpSpPr>
          <p:cNvPr id="14" name="グループ化 13"/>
          <p:cNvGrpSpPr/>
          <p:nvPr/>
        </p:nvGrpSpPr>
        <p:grpSpPr>
          <a:xfrm>
            <a:off x="377534" y="5445224"/>
            <a:ext cx="3528392" cy="957559"/>
            <a:chOff x="377534" y="5445224"/>
            <a:chExt cx="3528392" cy="957559"/>
          </a:xfrm>
        </p:grpSpPr>
        <p:cxnSp>
          <p:nvCxnSpPr>
            <p:cNvPr id="7" name="直線矢印コネクタ 6"/>
            <p:cNvCxnSpPr/>
            <p:nvPr/>
          </p:nvCxnSpPr>
          <p:spPr>
            <a:xfrm>
              <a:off x="827584" y="5445224"/>
              <a:ext cx="1800200" cy="0"/>
            </a:xfrm>
            <a:prstGeom prst="straightConnector1">
              <a:avLst/>
            </a:prstGeom>
            <a:ln w="25400">
              <a:solidFill>
                <a:srgbClr val="1212F4"/>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77534" y="6095006"/>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11" name="直線コネクタ 10"/>
            <p:cNvCxnSpPr/>
            <p:nvPr/>
          </p:nvCxnSpPr>
          <p:spPr>
            <a:xfrm>
              <a:off x="827584" y="5445224"/>
              <a:ext cx="0" cy="649782"/>
            </a:xfrm>
            <a:prstGeom prst="line">
              <a:avLst/>
            </a:prstGeom>
            <a:ln w="25400">
              <a:solidFill>
                <a:srgbClr val="1212F4"/>
              </a:solidFill>
            </a:ln>
          </p:spPr>
          <p:style>
            <a:lnRef idx="1">
              <a:schemeClr val="accent1"/>
            </a:lnRef>
            <a:fillRef idx="0">
              <a:schemeClr val="accent1"/>
            </a:fillRef>
            <a:effectRef idx="0">
              <a:schemeClr val="accent1"/>
            </a:effectRef>
            <a:fontRef idx="minor">
              <a:schemeClr val="tx1"/>
            </a:fontRef>
          </p:style>
        </p:cxnSp>
      </p:gr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9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480720" cy="630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18</a:t>
            </a:fld>
            <a:endParaRPr kumimoji="1" lang="ja-JP" altLang="en-US"/>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2627784" y="3933056"/>
            <a:ext cx="4104456" cy="792088"/>
            <a:chOff x="2627784" y="3933056"/>
            <a:chExt cx="4104456" cy="792088"/>
          </a:xfrm>
        </p:grpSpPr>
        <p:sp>
          <p:nvSpPr>
            <p:cNvPr id="3" name="右矢印 2"/>
            <p:cNvSpPr/>
            <p:nvPr/>
          </p:nvSpPr>
          <p:spPr>
            <a:xfrm>
              <a:off x="2627784" y="3933056"/>
              <a:ext cx="4104456" cy="79208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743908" y="4144434"/>
              <a:ext cx="1872208" cy="369332"/>
            </a:xfrm>
            <a:prstGeom prst="rect">
              <a:avLst/>
            </a:prstGeom>
            <a:noFill/>
          </p:spPr>
          <p:txBody>
            <a:bodyPr wrap="square" rtlCol="0">
              <a:spAutoFit/>
            </a:bodyPr>
            <a:lstStyle/>
            <a:p>
              <a:r>
                <a:rPr kumimoji="1" lang="ja-JP" altLang="en-US" dirty="0" smtClean="0">
                  <a:solidFill>
                    <a:schemeClr val="bg1"/>
                  </a:solidFill>
                  <a:ea typeface="HGS創英角ｺﾞｼｯｸUB" pitchFamily="50" charset="-128"/>
                </a:rPr>
                <a:t>化学圧力の減少</a:t>
              </a:r>
              <a:endParaRPr kumimoji="1" lang="ja-JP" altLang="en-US" dirty="0">
                <a:solidFill>
                  <a:schemeClr val="bg1"/>
                </a:solidFill>
                <a:ea typeface="HGS創英角ｺﾞｼｯｸUB" pitchFamily="50" charset="-128"/>
              </a:endParaRPr>
            </a:p>
          </p:txBody>
        </p:sp>
      </p:grpSp>
    </p:spTree>
    <p:extLst>
      <p:ext uri="{BB962C8B-B14F-4D97-AF65-F5344CB8AC3E}">
        <p14:creationId xmlns:p14="http://schemas.microsoft.com/office/powerpoint/2010/main" val="251405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962" y="116632"/>
            <a:ext cx="6480902" cy="626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962" y="116631"/>
            <a:ext cx="6480902" cy="626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p:cNvGrpSpPr/>
          <p:nvPr/>
        </p:nvGrpSpPr>
        <p:grpSpPr>
          <a:xfrm>
            <a:off x="3563888" y="1772816"/>
            <a:ext cx="3528392" cy="2258253"/>
            <a:chOff x="3563888" y="1772816"/>
            <a:chExt cx="3528392" cy="2258253"/>
          </a:xfrm>
        </p:grpSpPr>
        <p:sp>
          <p:nvSpPr>
            <p:cNvPr id="6" name="テキスト ボックス 5"/>
            <p:cNvSpPr txBox="1"/>
            <p:nvPr/>
          </p:nvSpPr>
          <p:spPr>
            <a:xfrm>
              <a:off x="3563888" y="1772816"/>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4" name="直線矢印コネクタ 3"/>
            <p:cNvCxnSpPr/>
            <p:nvPr/>
          </p:nvCxnSpPr>
          <p:spPr>
            <a:xfrm flipH="1">
              <a:off x="4518393" y="2106598"/>
              <a:ext cx="432048" cy="1924471"/>
            </a:xfrm>
            <a:prstGeom prst="straightConnector1">
              <a:avLst/>
            </a:prstGeom>
            <a:ln w="25400">
              <a:solidFill>
                <a:srgbClr val="1212F4"/>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3347864" y="4880757"/>
            <a:ext cx="3528392" cy="860314"/>
            <a:chOff x="3347864" y="4880757"/>
            <a:chExt cx="3528392" cy="860314"/>
          </a:xfrm>
        </p:grpSpPr>
        <p:sp>
          <p:nvSpPr>
            <p:cNvPr id="7" name="テキスト ボックス 6"/>
            <p:cNvSpPr txBox="1"/>
            <p:nvPr/>
          </p:nvSpPr>
          <p:spPr>
            <a:xfrm>
              <a:off x="3347864" y="5433294"/>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9" name="直線矢印コネクタ 8"/>
            <p:cNvCxnSpPr/>
            <p:nvPr/>
          </p:nvCxnSpPr>
          <p:spPr>
            <a:xfrm flipH="1" flipV="1">
              <a:off x="4632708" y="4880757"/>
              <a:ext cx="101709" cy="574338"/>
            </a:xfrm>
            <a:prstGeom prst="straightConnector1">
              <a:avLst/>
            </a:prstGeom>
            <a:ln w="25400">
              <a:solidFill>
                <a:srgbClr val="E81ED0"/>
              </a:solidFill>
              <a:tailEnd type="arrow"/>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4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372200" y="1916832"/>
            <a:ext cx="2160240" cy="400110"/>
          </a:xfrm>
          <a:prstGeom prst="rect">
            <a:avLst/>
          </a:prstGeom>
          <a:noFill/>
        </p:spPr>
        <p:txBody>
          <a:bodyPr wrap="square" rtlCol="0">
            <a:spAutoFit/>
          </a:bodyPr>
          <a:lstStyle/>
          <a:p>
            <a:r>
              <a:rPr lang="en-US" altLang="ja-JP" sz="2000" b="1" dirty="0" smtClean="0">
                <a:latin typeface="Arial Black" pitchFamily="34" charset="0"/>
              </a:rPr>
              <a:t>[ Na</a:t>
            </a:r>
            <a:r>
              <a:rPr lang="en-US" altLang="ja-JP" sz="2000" b="1" baseline="-25000" dirty="0" smtClean="0">
                <a:latin typeface="Arial Black" pitchFamily="34" charset="0"/>
              </a:rPr>
              <a:t>0.70</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0.7+</a:t>
            </a:r>
            <a:endParaRPr kumimoji="1" lang="ja-JP" altLang="en-US" sz="2000" b="1" baseline="30000" dirty="0">
              <a:solidFill>
                <a:srgbClr val="FF0000"/>
              </a:solidFill>
              <a:latin typeface="Arial Black" pitchFamily="34" charset="0"/>
            </a:endParaRPr>
          </a:p>
        </p:txBody>
      </p:sp>
      <p:sp>
        <p:nvSpPr>
          <p:cNvPr id="12" name="テキスト ボックス 11"/>
          <p:cNvSpPr txBox="1"/>
          <p:nvPr/>
        </p:nvSpPr>
        <p:spPr>
          <a:xfrm>
            <a:off x="6372200" y="1039671"/>
            <a:ext cx="216024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3.3+</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0.7-</a:t>
            </a:r>
            <a:endParaRPr kumimoji="1" lang="ja-JP" altLang="en-US" sz="2000" b="1" baseline="30000" dirty="0">
              <a:solidFill>
                <a:srgbClr val="FF0000"/>
              </a:solidFill>
              <a:latin typeface="Arial Black" pitchFamily="34" charset="0"/>
            </a:endParaRPr>
          </a:p>
        </p:txBody>
      </p:sp>
      <p:grpSp>
        <p:nvGrpSpPr>
          <p:cNvPr id="31" name="グループ化 30"/>
          <p:cNvGrpSpPr/>
          <p:nvPr/>
        </p:nvGrpSpPr>
        <p:grpSpPr>
          <a:xfrm>
            <a:off x="4823447" y="3372736"/>
            <a:ext cx="3654406" cy="3312368"/>
            <a:chOff x="4878034" y="3429000"/>
            <a:chExt cx="3654406" cy="3312368"/>
          </a:xfrm>
        </p:grpSpPr>
        <p:cxnSp>
          <p:nvCxnSpPr>
            <p:cNvPr id="16" name="直線矢印コネクタ 15"/>
            <p:cNvCxnSpPr/>
            <p:nvPr/>
          </p:nvCxnSpPr>
          <p:spPr>
            <a:xfrm flipV="1">
              <a:off x="5292080" y="3933056"/>
              <a:ext cx="0" cy="18223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5508104" y="5364311"/>
              <a:ext cx="1728192" cy="7108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6732240" y="4432585"/>
              <a:ext cx="504056" cy="22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5292080" y="5742528"/>
              <a:ext cx="2664296" cy="99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5" name="直線矢印コネクタ 24"/>
            <p:cNvCxnSpPr/>
            <p:nvPr/>
          </p:nvCxnSpPr>
          <p:spPr>
            <a:xfrm>
              <a:off x="5292080" y="5742527"/>
              <a:ext cx="28083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8100392" y="5570786"/>
              <a:ext cx="432048" cy="369332"/>
            </a:xfrm>
            <a:prstGeom prst="rect">
              <a:avLst/>
            </a:prstGeom>
            <a:noFill/>
          </p:spPr>
          <p:txBody>
            <a:bodyPr wrap="square" rtlCol="0">
              <a:spAutoFit/>
            </a:bodyPr>
            <a:lstStyle/>
            <a:p>
              <a:r>
                <a:rPr kumimoji="1" lang="en-US" altLang="ja-JP" dirty="0" smtClean="0">
                  <a:latin typeface="Arial Black" pitchFamily="34" charset="0"/>
                </a:rPr>
                <a:t>E</a:t>
              </a:r>
              <a:endParaRPr kumimoji="1" lang="ja-JP" altLang="en-US" dirty="0">
                <a:latin typeface="Arial Black" pitchFamily="34" charset="0"/>
              </a:endParaRPr>
            </a:p>
          </p:txBody>
        </p:sp>
        <p:sp>
          <p:nvSpPr>
            <p:cNvPr id="27" name="テキスト ボックス 26"/>
            <p:cNvSpPr txBox="1"/>
            <p:nvPr/>
          </p:nvSpPr>
          <p:spPr>
            <a:xfrm>
              <a:off x="4878034" y="3429000"/>
              <a:ext cx="828092" cy="369332"/>
            </a:xfrm>
            <a:prstGeom prst="rect">
              <a:avLst/>
            </a:prstGeom>
            <a:noFill/>
          </p:spPr>
          <p:txBody>
            <a:bodyPr wrap="square" rtlCol="0">
              <a:spAutoFit/>
            </a:bodyPr>
            <a:lstStyle/>
            <a:p>
              <a:r>
                <a:rPr lang="en-US" altLang="ja-JP" dirty="0">
                  <a:latin typeface="Arial Black" pitchFamily="34" charset="0"/>
                </a:rPr>
                <a:t>σ</a:t>
              </a:r>
              <a:r>
                <a:rPr lang="en-US" altLang="ja-JP" dirty="0" smtClean="0">
                  <a:latin typeface="Arial Black" pitchFamily="34" charset="0"/>
                </a:rPr>
                <a:t>(</a:t>
              </a:r>
              <a:r>
                <a:rPr kumimoji="1" lang="en-US" altLang="ja-JP" dirty="0" smtClean="0">
                  <a:latin typeface="Arial Black" pitchFamily="34" charset="0"/>
                </a:rPr>
                <a:t>E)</a:t>
              </a:r>
              <a:endParaRPr kumimoji="1" lang="ja-JP" altLang="en-US" dirty="0">
                <a:latin typeface="Arial Black" pitchFamily="34" charset="0"/>
              </a:endParaRPr>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62747230"/>
                </p:ext>
              </p:extLst>
            </p:nvPr>
          </p:nvGraphicFramePr>
          <p:xfrm>
            <a:off x="5700742" y="4726581"/>
            <a:ext cx="443638" cy="637730"/>
          </p:xfrm>
          <a:graphic>
            <a:graphicData uri="http://schemas.openxmlformats.org/presentationml/2006/ole">
              <mc:AlternateContent xmlns:mc="http://schemas.openxmlformats.org/markup-compatibility/2006">
                <mc:Choice xmlns:v="urn:schemas-microsoft-com:vml" Requires="v">
                  <p:oleObj spid="_x0000_s2850" name="Equation" r:id="rId4" imgW="203040" imgH="291960" progId="Equation.DSMT4">
                    <p:embed/>
                  </p:oleObj>
                </mc:Choice>
                <mc:Fallback>
                  <p:oleObj name="Equation" r:id="rId4" imgW="203040" imgH="291960" progId="Equation.DSMT4">
                    <p:embed/>
                    <p:pic>
                      <p:nvPicPr>
                        <p:cNvPr id="0" name=""/>
                        <p:cNvPicPr/>
                        <p:nvPr/>
                      </p:nvPicPr>
                      <p:blipFill>
                        <a:blip r:embed="rId5"/>
                        <a:stretch>
                          <a:fillRect/>
                        </a:stretch>
                      </p:blipFill>
                      <p:spPr>
                        <a:xfrm>
                          <a:off x="5700742" y="4726581"/>
                          <a:ext cx="443638" cy="637730"/>
                        </a:xfrm>
                        <a:prstGeom prst="rect">
                          <a:avLst/>
                        </a:prstGeom>
                      </p:spPr>
                    </p:pic>
                  </p:oleObj>
                </mc:Fallback>
              </mc:AlternateContent>
            </a:graphicData>
          </a:graphic>
        </p:graphicFrame>
        <p:graphicFrame>
          <p:nvGraphicFramePr>
            <p:cNvPr id="30" name="オブジェクト 29"/>
            <p:cNvGraphicFramePr>
              <a:graphicFrameLocks noChangeAspect="1"/>
            </p:cNvGraphicFramePr>
            <p:nvPr>
              <p:extLst>
                <p:ext uri="{D42A27DB-BD31-4B8C-83A1-F6EECF244321}">
                  <p14:modId xmlns:p14="http://schemas.microsoft.com/office/powerpoint/2010/main" val="1086702381"/>
                </p:ext>
              </p:extLst>
            </p:nvPr>
          </p:nvGraphicFramePr>
          <p:xfrm>
            <a:off x="6660885" y="3857002"/>
            <a:ext cx="469900" cy="527050"/>
          </p:xfrm>
          <a:graphic>
            <a:graphicData uri="http://schemas.openxmlformats.org/presentationml/2006/ole">
              <mc:AlternateContent xmlns:mc="http://schemas.openxmlformats.org/markup-compatibility/2006">
                <mc:Choice xmlns:v="urn:schemas-microsoft-com:vml" Requires="v">
                  <p:oleObj spid="_x0000_s2851" name="Equation" r:id="rId6" imgW="215640" imgH="241200" progId="Equation.DSMT4">
                    <p:embed/>
                  </p:oleObj>
                </mc:Choice>
                <mc:Fallback>
                  <p:oleObj name="Equation" r:id="rId6" imgW="215640" imgH="241200" progId="Equation.DSMT4">
                    <p:embed/>
                    <p:pic>
                      <p:nvPicPr>
                        <p:cNvPr id="0" name="オブジェクト 28"/>
                        <p:cNvPicPr>
                          <a:picLocks noChangeAspect="1" noChangeArrowheads="1"/>
                        </p:cNvPicPr>
                        <p:nvPr/>
                      </p:nvPicPr>
                      <p:blipFill>
                        <a:blip r:embed="rId7"/>
                        <a:srcRect/>
                        <a:stretch>
                          <a:fillRect/>
                        </a:stretch>
                      </p:blipFill>
                      <p:spPr bwMode="auto">
                        <a:xfrm>
                          <a:off x="6660885" y="3857002"/>
                          <a:ext cx="4699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33" name="直線コネクタ 32"/>
          <p:cNvCxnSpPr/>
          <p:nvPr/>
        </p:nvCxnSpPr>
        <p:spPr>
          <a:xfrm>
            <a:off x="7092280" y="3385662"/>
            <a:ext cx="0" cy="23135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873388" y="5755452"/>
            <a:ext cx="504056" cy="369332"/>
          </a:xfrm>
          <a:prstGeom prst="rect">
            <a:avLst/>
          </a:prstGeom>
          <a:noFill/>
        </p:spPr>
        <p:txBody>
          <a:bodyPr wrap="square" rtlCol="0">
            <a:spAutoFit/>
          </a:bodyPr>
          <a:lstStyle/>
          <a:p>
            <a:r>
              <a:rPr kumimoji="1" lang="en-US" altLang="ja-JP" dirty="0" smtClean="0">
                <a:solidFill>
                  <a:srgbClr val="FF0000"/>
                </a:solidFill>
                <a:latin typeface="Arial Black" pitchFamily="34" charset="0"/>
              </a:rPr>
              <a:t>E</a:t>
            </a:r>
            <a:r>
              <a:rPr kumimoji="1" lang="en-US" altLang="ja-JP" baseline="-25000" dirty="0" smtClean="0">
                <a:solidFill>
                  <a:srgbClr val="FF0000"/>
                </a:solidFill>
                <a:latin typeface="Arial Black" pitchFamily="34" charset="0"/>
              </a:rPr>
              <a:t>F</a:t>
            </a:r>
            <a:endParaRPr kumimoji="1" lang="ja-JP" altLang="en-US" baseline="-25000" dirty="0">
              <a:solidFill>
                <a:srgbClr val="FF0000"/>
              </a:solidFill>
              <a:latin typeface="Arial Black" pitchFamily="34" charset="0"/>
            </a:endParaRPr>
          </a:p>
        </p:txBody>
      </p:sp>
      <p:cxnSp>
        <p:nvCxnSpPr>
          <p:cNvPr id="36" name="直線コネクタ 35"/>
          <p:cNvCxnSpPr/>
          <p:nvPr/>
        </p:nvCxnSpPr>
        <p:spPr>
          <a:xfrm>
            <a:off x="6804248" y="3763877"/>
            <a:ext cx="648071" cy="175064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42" name="オブジェクト 41"/>
          <p:cNvGraphicFramePr>
            <a:graphicFrameLocks noChangeAspect="1"/>
          </p:cNvGraphicFramePr>
          <p:nvPr>
            <p:extLst>
              <p:ext uri="{D42A27DB-BD31-4B8C-83A1-F6EECF244321}">
                <p14:modId xmlns:p14="http://schemas.microsoft.com/office/powerpoint/2010/main" val="3695827794"/>
              </p:ext>
            </p:extLst>
          </p:nvPr>
        </p:nvGraphicFramePr>
        <p:xfrm>
          <a:off x="7181709" y="4376321"/>
          <a:ext cx="1787061" cy="751378"/>
        </p:xfrm>
        <a:graphic>
          <a:graphicData uri="http://schemas.openxmlformats.org/presentationml/2006/ole">
            <mc:AlternateContent xmlns:mc="http://schemas.openxmlformats.org/markup-compatibility/2006">
              <mc:Choice xmlns:v="urn:schemas-microsoft-com:vml" Requires="v">
                <p:oleObj spid="_x0000_s2852" name="Equation" r:id="rId8" imgW="1117440" imgH="469800" progId="Equation.DSMT4">
                  <p:embed/>
                </p:oleObj>
              </mc:Choice>
              <mc:Fallback>
                <p:oleObj name="Equation" r:id="rId8" imgW="1117440" imgH="469800" progId="Equation.DSMT4">
                  <p:embed/>
                  <p:pic>
                    <p:nvPicPr>
                      <p:cNvPr id="0" name=""/>
                      <p:cNvPicPr/>
                      <p:nvPr/>
                    </p:nvPicPr>
                    <p:blipFill>
                      <a:blip r:embed="rId9"/>
                      <a:stretch>
                        <a:fillRect/>
                      </a:stretch>
                    </p:blipFill>
                    <p:spPr>
                      <a:xfrm>
                        <a:off x="7181709" y="4376321"/>
                        <a:ext cx="1787061" cy="751378"/>
                      </a:xfrm>
                      <a:prstGeom prst="rect">
                        <a:avLst/>
                      </a:prstGeom>
                    </p:spPr>
                  </p:pic>
                </p:oleObj>
              </mc:Fallback>
            </mc:AlternateContent>
          </a:graphicData>
        </a:graphic>
      </p:graphicFrame>
      <p:sp>
        <p:nvSpPr>
          <p:cNvPr id="22" name="テキスト ボックス 21"/>
          <p:cNvSpPr txBox="1"/>
          <p:nvPr/>
        </p:nvSpPr>
        <p:spPr>
          <a:xfrm>
            <a:off x="1619672" y="5629890"/>
            <a:ext cx="2160240" cy="400110"/>
          </a:xfrm>
          <a:prstGeom prst="rect">
            <a:avLst/>
          </a:prstGeom>
          <a:noFill/>
        </p:spPr>
        <p:txBody>
          <a:bodyPr wrap="square" rtlCol="0">
            <a:spAutoFit/>
          </a:bodyPr>
          <a:lstStyle/>
          <a:p>
            <a:r>
              <a:rPr lang="en-US" altLang="ja-JP" sz="2000" b="1" dirty="0" smtClean="0">
                <a:latin typeface="ＭＳ Ｐゴシック" pitchFamily="50" charset="-128"/>
              </a:rPr>
              <a:t>γ</a:t>
            </a:r>
            <a:r>
              <a:rPr lang="en-US" altLang="ja-JP" sz="2000" b="1" dirty="0" smtClean="0">
                <a:latin typeface="Arial Black" pitchFamily="34" charset="0"/>
              </a:rPr>
              <a:t>- Na</a:t>
            </a:r>
            <a:r>
              <a:rPr lang="en-US" altLang="ja-JP" sz="2000" b="1" baseline="-25000" dirty="0" smtClean="0">
                <a:latin typeface="Arial Black" pitchFamily="34" charset="0"/>
              </a:rPr>
              <a:t>0.70</a:t>
            </a:r>
            <a:r>
              <a:rPr lang="en-US" altLang="ja-JP" sz="2000" b="1" dirty="0" smtClean="0">
                <a:latin typeface="Arial Black" pitchFamily="34" charset="0"/>
              </a:rPr>
              <a:t>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207" y="567976"/>
            <a:ext cx="3273209" cy="506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右矢印 31"/>
          <p:cNvSpPr/>
          <p:nvPr/>
        </p:nvSpPr>
        <p:spPr>
          <a:xfrm>
            <a:off x="4056148" y="1052736"/>
            <a:ext cx="2088232"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右矢印 34"/>
          <p:cNvSpPr/>
          <p:nvPr/>
        </p:nvSpPr>
        <p:spPr>
          <a:xfrm>
            <a:off x="4062754" y="1916832"/>
            <a:ext cx="2088232"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2</a:t>
            </a:fld>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dirty="0" smtClean="0"/>
              <a:t>研究背景</a:t>
            </a:r>
            <a:endParaRPr kumimoji="1" lang="ja-JP" altLang="en-US" dirty="0"/>
          </a:p>
        </p:txBody>
      </p:sp>
      <p:pic>
        <p:nvPicPr>
          <p:cNvPr id="3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188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12" y="188641"/>
            <a:ext cx="650371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20</a:t>
            </a:fld>
            <a:endParaRPr kumimoji="1" lang="ja-JP" altLang="en-US"/>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14" y="196540"/>
            <a:ext cx="6495509" cy="625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2771800" y="2080593"/>
            <a:ext cx="3528392" cy="1132383"/>
            <a:chOff x="2771800" y="2080593"/>
            <a:chExt cx="3528392" cy="1132383"/>
          </a:xfrm>
        </p:grpSpPr>
        <p:sp>
          <p:nvSpPr>
            <p:cNvPr id="6" name="テキスト ボックス 5"/>
            <p:cNvSpPr txBox="1"/>
            <p:nvPr/>
          </p:nvSpPr>
          <p:spPr>
            <a:xfrm>
              <a:off x="2771800" y="2080593"/>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4" name="直線矢印コネクタ 3"/>
            <p:cNvCxnSpPr/>
            <p:nvPr/>
          </p:nvCxnSpPr>
          <p:spPr>
            <a:xfrm>
              <a:off x="4067944" y="2388370"/>
              <a:ext cx="0" cy="824606"/>
            </a:xfrm>
            <a:prstGeom prst="straightConnector1">
              <a:avLst/>
            </a:prstGeom>
            <a:ln w="25400">
              <a:solidFill>
                <a:srgbClr val="1212F4"/>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3203848" y="3861048"/>
            <a:ext cx="3528392" cy="1063770"/>
            <a:chOff x="3203848" y="3861048"/>
            <a:chExt cx="3528392" cy="1063770"/>
          </a:xfrm>
        </p:grpSpPr>
        <p:sp>
          <p:nvSpPr>
            <p:cNvPr id="10" name="テキスト ボックス 9"/>
            <p:cNvSpPr txBox="1"/>
            <p:nvPr/>
          </p:nvSpPr>
          <p:spPr>
            <a:xfrm>
              <a:off x="3203848" y="4617041"/>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9" name="直線矢印コネクタ 8"/>
            <p:cNvCxnSpPr/>
            <p:nvPr/>
          </p:nvCxnSpPr>
          <p:spPr>
            <a:xfrm flipV="1">
              <a:off x="4535996" y="3861048"/>
              <a:ext cx="0" cy="792088"/>
            </a:xfrm>
            <a:prstGeom prst="straightConnector1">
              <a:avLst/>
            </a:prstGeom>
            <a:ln w="25400">
              <a:solidFill>
                <a:srgbClr val="E81ED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976" y="260648"/>
            <a:ext cx="8229600" cy="1143000"/>
          </a:xfrm>
        </p:spPr>
        <p:txBody>
          <a:bodyPr/>
          <a:lstStyle/>
          <a:p>
            <a:r>
              <a:rPr lang="ja-JP" altLang="en-US" dirty="0"/>
              <a:t>まとめ</a:t>
            </a:r>
            <a:endParaRPr kumimoji="1" lang="ja-JP" altLang="en-US" dirty="0"/>
          </a:p>
        </p:txBody>
      </p:sp>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21</a:t>
            </a:fld>
            <a:endParaRPr kumimoji="1" lang="ja-JP" altLang="en-US"/>
          </a:p>
        </p:txBody>
      </p:sp>
      <p:sp>
        <p:nvSpPr>
          <p:cNvPr id="6" name="テキスト ボックス 5"/>
          <p:cNvSpPr txBox="1"/>
          <p:nvPr/>
        </p:nvSpPr>
        <p:spPr>
          <a:xfrm>
            <a:off x="539552" y="1772816"/>
            <a:ext cx="8136904" cy="4401205"/>
          </a:xfrm>
          <a:prstGeom prst="rect">
            <a:avLst/>
          </a:prstGeom>
          <a:noFill/>
        </p:spPr>
        <p:txBody>
          <a:bodyPr wrap="square" rtlCol="0">
            <a:spAutoFit/>
          </a:bodyPr>
          <a:lstStyle/>
          <a:p>
            <a:pPr marL="457200" indent="-457200">
              <a:buFont typeface="Wingdings" pitchFamily="2" charset="2"/>
              <a:buChar char="l"/>
            </a:pPr>
            <a:r>
              <a:rPr lang="en-US" altLang="ja-JP" sz="2800" dirty="0"/>
              <a:t>Y</a:t>
            </a:r>
            <a:r>
              <a:rPr lang="en-US" altLang="ja-JP" sz="2800" baseline="30000" dirty="0"/>
              <a:t>3+</a:t>
            </a:r>
            <a:r>
              <a:rPr lang="ja-JP" altLang="en-US" sz="2800" dirty="0"/>
              <a:t>置換による磁化率の減少は、</a:t>
            </a:r>
            <a:r>
              <a:rPr lang="en-US" altLang="ja-JP" sz="2800" dirty="0"/>
              <a:t>block</a:t>
            </a:r>
            <a:r>
              <a:rPr lang="ja-JP" altLang="en-US" sz="2800" dirty="0"/>
              <a:t>層の</a:t>
            </a:r>
            <a:r>
              <a:rPr lang="en-US" altLang="ja-JP" sz="2800" dirty="0"/>
              <a:t>Co</a:t>
            </a:r>
            <a:r>
              <a:rPr lang="en-US" altLang="ja-JP" sz="2800" baseline="30000" dirty="0"/>
              <a:t>4+</a:t>
            </a:r>
            <a:r>
              <a:rPr lang="ja-JP" altLang="en-US" sz="2800" dirty="0"/>
              <a:t>の</a:t>
            </a:r>
            <a:r>
              <a:rPr lang="ja-JP" altLang="en-US" sz="2800" dirty="0" smtClean="0"/>
              <a:t>減少によるフェリ磁性抑制</a:t>
            </a:r>
            <a:r>
              <a:rPr lang="ja-JP" altLang="en-US" sz="2800" dirty="0"/>
              <a:t>のためであり</a:t>
            </a:r>
            <a:r>
              <a:rPr lang="ja-JP" altLang="en-US" sz="2800" dirty="0" smtClean="0"/>
              <a:t>、抵抗率</a:t>
            </a:r>
            <a:r>
              <a:rPr lang="ja-JP" altLang="en-US" sz="2800" dirty="0"/>
              <a:t>とゼーベック係数の</a:t>
            </a:r>
            <a:r>
              <a:rPr lang="ja-JP" altLang="en-US" sz="2800" dirty="0" smtClean="0"/>
              <a:t>増加は、伝導層</a:t>
            </a:r>
            <a:r>
              <a:rPr lang="ja-JP" altLang="en-US" sz="2800" dirty="0"/>
              <a:t>の</a:t>
            </a:r>
            <a:r>
              <a:rPr lang="ja-JP" altLang="en-US" sz="2800" dirty="0" smtClean="0"/>
              <a:t>キャリア密度と移動度</a:t>
            </a:r>
            <a:r>
              <a:rPr lang="ja-JP" altLang="en-US" sz="2800" dirty="0"/>
              <a:t>の</a:t>
            </a:r>
            <a:r>
              <a:rPr lang="ja-JP" altLang="en-US" sz="2800" dirty="0" smtClean="0"/>
              <a:t>減少による。</a:t>
            </a:r>
            <a:endParaRPr lang="en-US" altLang="ja-JP" sz="2800" dirty="0" smtClean="0"/>
          </a:p>
          <a:p>
            <a:endParaRPr lang="en-US" altLang="ja-JP" sz="2800" dirty="0" smtClean="0"/>
          </a:p>
          <a:p>
            <a:pPr marL="457200" indent="-457200">
              <a:buFont typeface="Wingdings" pitchFamily="2" charset="2"/>
              <a:buChar char="l"/>
            </a:pPr>
            <a:r>
              <a:rPr lang="en-US" altLang="ja-JP" sz="2800" dirty="0"/>
              <a:t>La</a:t>
            </a:r>
            <a:r>
              <a:rPr lang="en-US" altLang="ja-JP" sz="2800" baseline="30000" dirty="0"/>
              <a:t>3+</a:t>
            </a:r>
            <a:r>
              <a:rPr lang="ja-JP" altLang="en-US" sz="2800" dirty="0"/>
              <a:t>置換による磁化率の増大は、</a:t>
            </a:r>
            <a:r>
              <a:rPr lang="en-US" altLang="ja-JP" sz="2800" dirty="0"/>
              <a:t>CoO</a:t>
            </a:r>
            <a:r>
              <a:rPr lang="en-US" altLang="ja-JP" sz="2800" baseline="-25000" dirty="0"/>
              <a:t>2</a:t>
            </a:r>
            <a:r>
              <a:rPr lang="ja-JP" altLang="en-US" sz="2800" dirty="0"/>
              <a:t>層の</a:t>
            </a:r>
            <a:r>
              <a:rPr lang="en-US" altLang="ja-JP" sz="2800" dirty="0"/>
              <a:t>Co</a:t>
            </a:r>
            <a:r>
              <a:rPr lang="ja-JP" altLang="en-US" sz="2800" dirty="0"/>
              <a:t>が化学圧力の減少によりスピン</a:t>
            </a:r>
            <a:r>
              <a:rPr lang="ja-JP" altLang="en-US" sz="2800" dirty="0" smtClean="0"/>
              <a:t>転移</a:t>
            </a:r>
            <a:r>
              <a:rPr lang="ja-JP" altLang="en-US" sz="2800" dirty="0"/>
              <a:t>す</a:t>
            </a:r>
            <a:r>
              <a:rPr lang="ja-JP" altLang="en-US" sz="2800" dirty="0" smtClean="0"/>
              <a:t>る</a:t>
            </a:r>
            <a:r>
              <a:rPr lang="ja-JP" altLang="en-US" sz="2800" dirty="0"/>
              <a:t>ためで</a:t>
            </a:r>
            <a:r>
              <a:rPr lang="ja-JP" altLang="en-US" sz="2800" dirty="0" smtClean="0"/>
              <a:t>あり、抵抗率</a:t>
            </a:r>
            <a:r>
              <a:rPr lang="ja-JP" altLang="en-US" sz="2800" dirty="0"/>
              <a:t>とゼーベック係数の</a:t>
            </a:r>
            <a:r>
              <a:rPr lang="ja-JP" altLang="en-US" sz="2800" dirty="0" smtClean="0"/>
              <a:t>減少は、伝導層</a:t>
            </a:r>
            <a:r>
              <a:rPr lang="ja-JP" altLang="en-US" sz="2800" dirty="0"/>
              <a:t>の</a:t>
            </a:r>
            <a:r>
              <a:rPr lang="ja-JP" altLang="en-US" sz="2800" dirty="0" smtClean="0"/>
              <a:t>キャリア</a:t>
            </a:r>
            <a:r>
              <a:rPr lang="ja-JP" altLang="en-US" sz="2800" dirty="0"/>
              <a:t>移動度</a:t>
            </a:r>
            <a:r>
              <a:rPr lang="ja-JP" altLang="en-US" sz="2800" dirty="0" smtClean="0"/>
              <a:t>の増大とスピン転移による。</a:t>
            </a:r>
            <a:endParaRPr lang="en-US" altLang="ja-JP" sz="2800" dirty="0" smtClean="0"/>
          </a:p>
          <a:p>
            <a:pPr marL="457200" indent="-457200">
              <a:buFont typeface="Wingdings" pitchFamily="2" charset="2"/>
              <a:buChar char="l"/>
            </a:pPr>
            <a:endParaRPr kumimoji="1" lang="ja-JP" altLang="en-US" sz="2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895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p:spPr>
        <p:txBody>
          <a:bodyPr>
            <a:normAutofit fontScale="90000"/>
          </a:bodyPr>
          <a:lstStyle/>
          <a:p>
            <a:r>
              <a:rPr kumimoji="1" lang="en-US" altLang="ja-JP" dirty="0" smtClean="0">
                <a:solidFill>
                  <a:srgbClr val="0070C0"/>
                </a:solidFill>
                <a:latin typeface="Arial Black" pitchFamily="34" charset="0"/>
              </a:rPr>
              <a:t>Thank you for your kind attention.</a:t>
            </a:r>
            <a:endParaRPr kumimoji="1" lang="ja-JP" altLang="en-US" dirty="0">
              <a:solidFill>
                <a:srgbClr val="0070C0"/>
              </a:solidFill>
              <a:latin typeface="Arial Black" pitchFamily="34" charset="0"/>
            </a:endParaRPr>
          </a:p>
        </p:txBody>
      </p:sp>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22</a:t>
            </a:fld>
            <a:endParaRPr kumimoji="1" lang="ja-JP"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458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5" y="1196752"/>
            <a:ext cx="4454349" cy="430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802" y="1196752"/>
            <a:ext cx="4472532" cy="432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38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 y="1387629"/>
            <a:ext cx="4421342" cy="42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393816"/>
            <a:ext cx="4421341" cy="42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789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26" y="275208"/>
            <a:ext cx="6638802" cy="61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526" y="275208"/>
            <a:ext cx="6638802" cy="61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3173578" y="4149080"/>
            <a:ext cx="3774686" cy="1243881"/>
            <a:chOff x="3173578" y="4149080"/>
            <a:chExt cx="3774686" cy="1243881"/>
          </a:xfrm>
        </p:grpSpPr>
        <p:sp>
          <p:nvSpPr>
            <p:cNvPr id="6" name="テキスト ボックス 5"/>
            <p:cNvSpPr txBox="1"/>
            <p:nvPr/>
          </p:nvSpPr>
          <p:spPr>
            <a:xfrm>
              <a:off x="3419872" y="5085184"/>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4" name="直線矢印コネクタ 3"/>
            <p:cNvCxnSpPr/>
            <p:nvPr/>
          </p:nvCxnSpPr>
          <p:spPr>
            <a:xfrm flipH="1" flipV="1">
              <a:off x="3173578" y="4149080"/>
              <a:ext cx="750350" cy="936104"/>
            </a:xfrm>
            <a:prstGeom prst="straightConnector1">
              <a:avLst/>
            </a:prstGeom>
            <a:ln w="25400">
              <a:solidFill>
                <a:srgbClr val="1212F4"/>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3173578" y="1700808"/>
            <a:ext cx="3528392" cy="1653175"/>
            <a:chOff x="3173578" y="1700808"/>
            <a:chExt cx="3528392" cy="1653175"/>
          </a:xfrm>
        </p:grpSpPr>
        <p:sp>
          <p:nvSpPr>
            <p:cNvPr id="7" name="テキスト ボックス 6"/>
            <p:cNvSpPr txBox="1"/>
            <p:nvPr/>
          </p:nvSpPr>
          <p:spPr>
            <a:xfrm>
              <a:off x="3173578" y="1700808"/>
              <a:ext cx="3528392"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1.8</a:t>
              </a:r>
              <a:r>
                <a:rPr lang="en-US" altLang="ja-JP" sz="1400" b="1" dirty="0" smtClean="0">
                  <a:solidFill>
                    <a:srgbClr val="FF0000"/>
                  </a:solidFill>
                  <a:latin typeface="Arial Black" pitchFamily="34" charset="0"/>
                </a:rPr>
                <a:t>(Y</a:t>
              </a:r>
              <a:r>
                <a:rPr lang="en-US" altLang="ja-JP" sz="1400" b="1" baseline="-25000" dirty="0" smtClean="0">
                  <a:solidFill>
                    <a:srgbClr val="FF0000"/>
                  </a:solidFill>
                  <a:latin typeface="Arial Black" pitchFamily="34" charset="0"/>
                </a:rPr>
                <a:t>0.1</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0.9</a:t>
              </a:r>
              <a:r>
                <a:rPr lang="en-US" altLang="ja-JP" sz="1400" b="1" dirty="0" smtClean="0">
                  <a:solidFill>
                    <a:srgbClr val="FF0000"/>
                  </a:solidFill>
                  <a:latin typeface="Arial Black" pitchFamily="34" charset="0"/>
                </a:rPr>
                <a:t>)</a:t>
              </a:r>
              <a:r>
                <a:rPr lang="en-US" altLang="ja-JP" sz="1400" b="1" baseline="-25000" dirty="0" smtClean="0">
                  <a:solidFill>
                    <a:srgbClr val="FF0000"/>
                  </a:solidFill>
                  <a:latin typeface="Arial Black" pitchFamily="34" charset="0"/>
                </a:rPr>
                <a:t>0.2</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cxnSp>
          <p:nvCxnSpPr>
            <p:cNvPr id="9" name="直線矢印コネクタ 8"/>
            <p:cNvCxnSpPr/>
            <p:nvPr/>
          </p:nvCxnSpPr>
          <p:spPr>
            <a:xfrm>
              <a:off x="4283968" y="2008585"/>
              <a:ext cx="792088" cy="1345398"/>
            </a:xfrm>
            <a:prstGeom prst="straightConnector1">
              <a:avLst/>
            </a:prstGeom>
            <a:ln w="25400">
              <a:solidFill>
                <a:srgbClr val="E81ED0"/>
              </a:solidFill>
              <a:tailEnd type="arrow"/>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60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895350"/>
            <a:ext cx="51244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44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45357" y="3464371"/>
            <a:ext cx="2160240" cy="400110"/>
          </a:xfrm>
          <a:prstGeom prst="rect">
            <a:avLst/>
          </a:prstGeom>
          <a:noFill/>
        </p:spPr>
        <p:txBody>
          <a:bodyPr wrap="square" rtlCol="0">
            <a:spAutoFit/>
          </a:bodyPr>
          <a:lstStyle/>
          <a:p>
            <a:r>
              <a:rPr lang="en-US" altLang="ja-JP" sz="2000" b="1" dirty="0" smtClean="0">
                <a:latin typeface="ＭＳ Ｐゴシック" pitchFamily="50" charset="-128"/>
              </a:rPr>
              <a:t>γ</a:t>
            </a:r>
            <a:r>
              <a:rPr lang="en-US" altLang="ja-JP" sz="2000" b="1" dirty="0" smtClean="0">
                <a:latin typeface="Arial Black" pitchFamily="34" charset="0"/>
              </a:rPr>
              <a:t>- Na</a:t>
            </a:r>
            <a:r>
              <a:rPr lang="en-US" altLang="ja-JP" sz="2000" b="1" baseline="-25000" dirty="0" smtClean="0">
                <a:latin typeface="Arial Black" pitchFamily="34" charset="0"/>
              </a:rPr>
              <a:t>0.70</a:t>
            </a:r>
            <a:r>
              <a:rPr lang="en-US" altLang="ja-JP" sz="2000" b="1" dirty="0" smtClean="0">
                <a:latin typeface="Arial Black" pitchFamily="34" charset="0"/>
              </a:rPr>
              <a:t>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pic>
        <p:nvPicPr>
          <p:cNvPr id="6" name="Picture 33" descr="r(T).jpg                                                       0001A6B8Miya HD                        B98698CA:"/>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47274" y="4057093"/>
            <a:ext cx="3096344" cy="2518775"/>
          </a:xfrm>
          <a:prstGeom prst="rect">
            <a:avLst/>
          </a:prstGeom>
          <a:solidFill>
            <a:srgbClr val="FFD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32" descr="S(T).jpg                                                       0001A6B8Miya HD                        B98698CA:"/>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946884" y="4115158"/>
            <a:ext cx="3024336" cy="2460710"/>
          </a:xfrm>
          <a:prstGeom prst="rect">
            <a:avLst/>
          </a:prstGeom>
          <a:solidFill>
            <a:srgbClr val="FFD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357" y="95278"/>
            <a:ext cx="2178572" cy="336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83568" y="361813"/>
            <a:ext cx="1368152" cy="369332"/>
          </a:xfrm>
          <a:prstGeom prst="rect">
            <a:avLst/>
          </a:prstGeom>
          <a:noFill/>
        </p:spPr>
        <p:txBody>
          <a:bodyPr wrap="square" rtlCol="0">
            <a:spAutoFit/>
          </a:bodyPr>
          <a:lstStyle/>
          <a:p>
            <a:r>
              <a:rPr kumimoji="1" lang="en-US" altLang="ja-JP" dirty="0" smtClean="0"/>
              <a:t>CoO</a:t>
            </a:r>
            <a:r>
              <a:rPr kumimoji="1" lang="en-US" altLang="ja-JP" baseline="-25000" dirty="0" smtClean="0"/>
              <a:t>2</a:t>
            </a:r>
            <a:r>
              <a:rPr kumimoji="1" lang="en-US" altLang="ja-JP" dirty="0" smtClean="0"/>
              <a:t> sheet</a:t>
            </a:r>
            <a:endParaRPr kumimoji="1" lang="ja-JP" altLang="en-US" dirty="0"/>
          </a:p>
        </p:txBody>
      </p:sp>
      <p:cxnSp>
        <p:nvCxnSpPr>
          <p:cNvPr id="8" name="直線矢印コネクタ 7"/>
          <p:cNvCxnSpPr/>
          <p:nvPr/>
        </p:nvCxnSpPr>
        <p:spPr>
          <a:xfrm>
            <a:off x="1517462" y="2348880"/>
            <a:ext cx="6480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965638" y="2164214"/>
            <a:ext cx="684076" cy="369332"/>
          </a:xfrm>
          <a:prstGeom prst="rect">
            <a:avLst/>
          </a:prstGeom>
          <a:noFill/>
        </p:spPr>
        <p:txBody>
          <a:bodyPr wrap="square" rtlCol="0">
            <a:spAutoFit/>
          </a:bodyPr>
          <a:lstStyle/>
          <a:p>
            <a:r>
              <a:rPr lang="en-US" altLang="ja-JP" dirty="0" smtClean="0"/>
              <a:t>Na1</a:t>
            </a:r>
            <a:endParaRPr kumimoji="1" lang="ja-JP" altLang="en-US" dirty="0"/>
          </a:p>
        </p:txBody>
      </p:sp>
      <p:cxnSp>
        <p:nvCxnSpPr>
          <p:cNvPr id="11" name="直線矢印コネクタ 10"/>
          <p:cNvCxnSpPr/>
          <p:nvPr/>
        </p:nvCxnSpPr>
        <p:spPr>
          <a:xfrm>
            <a:off x="1517462" y="1268760"/>
            <a:ext cx="97210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025606" y="1084094"/>
            <a:ext cx="684076" cy="369332"/>
          </a:xfrm>
          <a:prstGeom prst="rect">
            <a:avLst/>
          </a:prstGeom>
          <a:noFill/>
        </p:spPr>
        <p:txBody>
          <a:bodyPr wrap="square" rtlCol="0">
            <a:spAutoFit/>
          </a:bodyPr>
          <a:lstStyle/>
          <a:p>
            <a:r>
              <a:rPr lang="en-US" altLang="ja-JP" dirty="0" smtClean="0"/>
              <a:t>Na2</a:t>
            </a:r>
            <a:endParaRPr kumimoji="1" lang="ja-JP" altLang="en-US" dirty="0"/>
          </a:p>
        </p:txBody>
      </p:sp>
      <p:sp>
        <p:nvSpPr>
          <p:cNvPr id="14" name="テキスト ボックス 13"/>
          <p:cNvSpPr txBox="1"/>
          <p:nvPr/>
        </p:nvSpPr>
        <p:spPr>
          <a:xfrm>
            <a:off x="5076056" y="3474936"/>
            <a:ext cx="3312368"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pic>
        <p:nvPicPr>
          <p:cNvPr id="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165821"/>
            <a:ext cx="2592288" cy="333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7164288" y="514213"/>
            <a:ext cx="1368152" cy="369332"/>
          </a:xfrm>
          <a:prstGeom prst="rect">
            <a:avLst/>
          </a:prstGeom>
          <a:noFill/>
        </p:spPr>
        <p:txBody>
          <a:bodyPr wrap="square" rtlCol="0">
            <a:spAutoFit/>
          </a:bodyPr>
          <a:lstStyle/>
          <a:p>
            <a:r>
              <a:rPr kumimoji="1" lang="en-US" altLang="ja-JP" dirty="0" smtClean="0"/>
              <a:t>CoO</a:t>
            </a:r>
            <a:r>
              <a:rPr kumimoji="1" lang="en-US" altLang="ja-JP" baseline="-25000" dirty="0" smtClean="0"/>
              <a:t>2</a:t>
            </a:r>
            <a:r>
              <a:rPr kumimoji="1" lang="en-US" altLang="ja-JP" dirty="0" smtClean="0"/>
              <a:t> sheet</a:t>
            </a:r>
            <a:endParaRPr kumimoji="1" lang="ja-JP" altLang="en-US" dirty="0"/>
          </a:p>
        </p:txBody>
      </p:sp>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924" y="2709915"/>
            <a:ext cx="1194618" cy="93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直線矢印コネクタ 16"/>
          <p:cNvCxnSpPr/>
          <p:nvPr/>
        </p:nvCxnSpPr>
        <p:spPr>
          <a:xfrm flipH="1" flipV="1">
            <a:off x="4788024" y="2533546"/>
            <a:ext cx="158860" cy="645977"/>
          </a:xfrm>
          <a:prstGeom prst="straightConnector1">
            <a:avLst/>
          </a:prstGeom>
          <a:ln w="38100">
            <a:solidFill>
              <a:schemeClr val="accent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946884" y="3179523"/>
            <a:ext cx="417204" cy="0"/>
          </a:xfrm>
          <a:prstGeom prst="straightConnector1">
            <a:avLst/>
          </a:prstGeom>
          <a:ln w="381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4946884" y="2856534"/>
            <a:ext cx="0" cy="322989"/>
          </a:xfrm>
          <a:prstGeom prst="straightConnector1">
            <a:avLst/>
          </a:prstGeom>
          <a:ln w="38100">
            <a:solidFill>
              <a:srgbClr val="00B05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flipV="1">
            <a:off x="4873020" y="3123270"/>
            <a:ext cx="147727" cy="145053"/>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205781" y="3213326"/>
            <a:ext cx="316614" cy="261610"/>
          </a:xfrm>
          <a:prstGeom prst="rect">
            <a:avLst/>
          </a:prstGeom>
          <a:noFill/>
        </p:spPr>
        <p:txBody>
          <a:bodyPr wrap="square" rtlCol="0">
            <a:spAutoFit/>
          </a:bodyPr>
          <a:lstStyle/>
          <a:p>
            <a:r>
              <a:rPr kumimoji="1" lang="en-US" altLang="ja-JP" sz="1100" dirty="0" smtClean="0"/>
              <a:t>a</a:t>
            </a:r>
            <a:endParaRPr kumimoji="1" lang="ja-JP" altLang="en-US" sz="1100" dirty="0"/>
          </a:p>
        </p:txBody>
      </p:sp>
      <p:sp>
        <p:nvSpPr>
          <p:cNvPr id="26" name="テキスト ボックス 25"/>
          <p:cNvSpPr txBox="1"/>
          <p:nvPr/>
        </p:nvSpPr>
        <p:spPr>
          <a:xfrm>
            <a:off x="4585520" y="2348880"/>
            <a:ext cx="316614" cy="261610"/>
          </a:xfrm>
          <a:prstGeom prst="rect">
            <a:avLst/>
          </a:prstGeom>
          <a:noFill/>
        </p:spPr>
        <p:txBody>
          <a:bodyPr wrap="square" rtlCol="0">
            <a:spAutoFit/>
          </a:bodyPr>
          <a:lstStyle/>
          <a:p>
            <a:r>
              <a:rPr lang="en-US" altLang="ja-JP" sz="1100" dirty="0"/>
              <a:t>c</a:t>
            </a:r>
            <a:endParaRPr kumimoji="1" lang="ja-JP" altLang="en-US" sz="1100" dirty="0"/>
          </a:p>
        </p:txBody>
      </p:sp>
      <p:sp>
        <p:nvSpPr>
          <p:cNvPr id="27" name="テキスト ボックス 26"/>
          <p:cNvSpPr txBox="1"/>
          <p:nvPr/>
        </p:nvSpPr>
        <p:spPr>
          <a:xfrm>
            <a:off x="4889167" y="2611693"/>
            <a:ext cx="316614" cy="261610"/>
          </a:xfrm>
          <a:prstGeom prst="rect">
            <a:avLst/>
          </a:prstGeom>
          <a:noFill/>
        </p:spPr>
        <p:txBody>
          <a:bodyPr wrap="square" rtlCol="0">
            <a:spAutoFit/>
          </a:bodyPr>
          <a:lstStyle/>
          <a:p>
            <a:r>
              <a:rPr lang="en-US" altLang="ja-JP" sz="1100" dirty="0"/>
              <a:t>b</a:t>
            </a:r>
            <a:endParaRPr kumimoji="1" lang="ja-JP" altLang="en-US" sz="1100" dirty="0"/>
          </a:p>
        </p:txBody>
      </p:sp>
      <p:cxnSp>
        <p:nvCxnSpPr>
          <p:cNvPr id="25" name="直線矢印コネクタ 24"/>
          <p:cNvCxnSpPr/>
          <p:nvPr/>
        </p:nvCxnSpPr>
        <p:spPr>
          <a:xfrm flipH="1">
            <a:off x="7273352" y="1429272"/>
            <a:ext cx="6840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971220" y="1268760"/>
            <a:ext cx="684076" cy="369332"/>
          </a:xfrm>
          <a:prstGeom prst="rect">
            <a:avLst/>
          </a:prstGeom>
          <a:noFill/>
        </p:spPr>
        <p:txBody>
          <a:bodyPr wrap="square" rtlCol="0">
            <a:spAutoFit/>
          </a:bodyPr>
          <a:lstStyle/>
          <a:p>
            <a:r>
              <a:rPr lang="en-US" altLang="ja-JP" dirty="0" err="1"/>
              <a:t>C</a:t>
            </a:r>
            <a:r>
              <a:rPr lang="en-US" altLang="ja-JP" dirty="0" err="1" smtClean="0"/>
              <a:t>a</a:t>
            </a:r>
            <a:endParaRPr kumimoji="1" lang="ja-JP" altLang="en-US" dirty="0"/>
          </a:p>
        </p:txBody>
      </p:sp>
      <p:cxnSp>
        <p:nvCxnSpPr>
          <p:cNvPr id="29" name="直線矢印コネクタ 28"/>
          <p:cNvCxnSpPr/>
          <p:nvPr/>
        </p:nvCxnSpPr>
        <p:spPr>
          <a:xfrm flipH="1" flipV="1">
            <a:off x="7273352" y="1988840"/>
            <a:ext cx="575012"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7822013" y="2245614"/>
            <a:ext cx="684076" cy="369332"/>
          </a:xfrm>
          <a:prstGeom prst="rect">
            <a:avLst/>
          </a:prstGeom>
          <a:noFill/>
        </p:spPr>
        <p:txBody>
          <a:bodyPr wrap="square" rtlCol="0">
            <a:spAutoFit/>
          </a:bodyPr>
          <a:lstStyle/>
          <a:p>
            <a:r>
              <a:rPr lang="en-US" altLang="ja-JP" dirty="0" smtClean="0"/>
              <a:t>C</a:t>
            </a:r>
            <a:r>
              <a:rPr lang="en-US" altLang="ja-JP" dirty="0"/>
              <a:t>o</a:t>
            </a:r>
            <a:endParaRPr kumimoji="1" lang="ja-JP" altLang="en-US" dirty="0"/>
          </a:p>
        </p:txBody>
      </p:sp>
      <p:pic>
        <p:nvPicPr>
          <p:cNvPr id="2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307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03" y="1140786"/>
            <a:ext cx="3367065" cy="44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スライド番号プレースホルダー 3"/>
          <p:cNvSpPr>
            <a:spLocks noGrp="1"/>
          </p:cNvSpPr>
          <p:nvPr>
            <p:ph type="sldNum" sz="quarter" idx="12"/>
          </p:nvPr>
        </p:nvSpPr>
        <p:spPr>
          <a:xfrm>
            <a:off x="6553200" y="6356350"/>
            <a:ext cx="2133600" cy="365125"/>
          </a:xfrm>
        </p:spPr>
        <p:txBody>
          <a:bodyPr/>
          <a:lstStyle/>
          <a:p>
            <a:fld id="{EF36A5EF-E850-4BE3-9172-0903E09E6D9F}" type="slidenum">
              <a:rPr kumimoji="1" lang="ja-JP" altLang="en-US" smtClean="0"/>
              <a:t>28</a:t>
            </a:fld>
            <a:endParaRPr kumimoji="1" lang="ja-JP" altLang="en-US"/>
          </a:p>
        </p:txBody>
      </p:sp>
      <p:sp>
        <p:nvSpPr>
          <p:cNvPr id="57" name="テキスト ボックス 56"/>
          <p:cNvSpPr txBox="1"/>
          <p:nvPr/>
        </p:nvSpPr>
        <p:spPr>
          <a:xfrm>
            <a:off x="1115616" y="5562253"/>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1.6</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0.4</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281" y="1291243"/>
            <a:ext cx="4807197" cy="462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上矢印 58"/>
          <p:cNvSpPr/>
          <p:nvPr/>
        </p:nvSpPr>
        <p:spPr>
          <a:xfrm>
            <a:off x="111561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上矢印 59"/>
          <p:cNvSpPr/>
          <p:nvPr/>
        </p:nvSpPr>
        <p:spPr>
          <a:xfrm>
            <a:off x="183569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上矢印 60"/>
          <p:cNvSpPr/>
          <p:nvPr/>
        </p:nvSpPr>
        <p:spPr>
          <a:xfrm>
            <a:off x="2413482"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矢印 61"/>
          <p:cNvSpPr/>
          <p:nvPr/>
        </p:nvSpPr>
        <p:spPr>
          <a:xfrm>
            <a:off x="1628056" y="4581128"/>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上矢印 62"/>
          <p:cNvSpPr/>
          <p:nvPr/>
        </p:nvSpPr>
        <p:spPr>
          <a:xfrm>
            <a:off x="2243733" y="4581127"/>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63"/>
          <p:cNvSpPr/>
          <p:nvPr/>
        </p:nvSpPr>
        <p:spPr>
          <a:xfrm>
            <a:off x="2915816" y="4587743"/>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上矢印 64"/>
          <p:cNvSpPr/>
          <p:nvPr/>
        </p:nvSpPr>
        <p:spPr>
          <a:xfrm flipV="1">
            <a:off x="100797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上矢印 65"/>
          <p:cNvSpPr/>
          <p:nvPr/>
        </p:nvSpPr>
        <p:spPr>
          <a:xfrm flipV="1">
            <a:off x="1835696" y="3239490"/>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上矢印 66"/>
          <p:cNvSpPr/>
          <p:nvPr/>
        </p:nvSpPr>
        <p:spPr>
          <a:xfrm flipV="1">
            <a:off x="2369102"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上矢印 67"/>
          <p:cNvSpPr/>
          <p:nvPr/>
        </p:nvSpPr>
        <p:spPr>
          <a:xfrm flipV="1">
            <a:off x="316821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715043" y="404664"/>
            <a:ext cx="252028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1-</a:t>
            </a:r>
            <a:endParaRPr kumimoji="1" lang="ja-JP" altLang="en-US" sz="2000" b="1" baseline="30000" dirty="0">
              <a:solidFill>
                <a:srgbClr val="FF0000"/>
              </a:solidFill>
              <a:latin typeface="Arial Black" pitchFamily="34" charset="0"/>
            </a:endParaRPr>
          </a:p>
        </p:txBody>
      </p:sp>
      <p:sp>
        <p:nvSpPr>
          <p:cNvPr id="70" name="テキスト ボックス 69"/>
          <p:cNvSpPr txBox="1"/>
          <p:nvPr/>
        </p:nvSpPr>
        <p:spPr>
          <a:xfrm>
            <a:off x="639725" y="804774"/>
            <a:ext cx="4220308"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lang="en-US" altLang="ja-JP" baseline="30000" dirty="0">
                <a:latin typeface="Arial Black" pitchFamily="34" charset="0"/>
              </a:rPr>
              <a:t>3</a:t>
            </a:r>
            <a:r>
              <a:rPr kumimoji="1" lang="en-US" altLang="ja-JP" baseline="30000" dirty="0" smtClean="0">
                <a:latin typeface="Arial Black" pitchFamily="34" charset="0"/>
              </a:rPr>
              <a:t>+ </a:t>
            </a:r>
            <a:r>
              <a:rPr kumimoji="1" lang="en-US" altLang="ja-JP" baseline="-25000" dirty="0" smtClean="0">
                <a:latin typeface="Arial Black" pitchFamily="34" charset="0"/>
              </a:rPr>
              <a:t>0.02</a:t>
            </a:r>
            <a:r>
              <a:rPr kumimoji="1" lang="en-US" altLang="ja-JP" dirty="0" smtClean="0">
                <a:latin typeface="Arial Black" pitchFamily="34" charset="0"/>
              </a:rPr>
              <a:t> </a:t>
            </a:r>
            <a:r>
              <a:rPr lang="en-US" altLang="ja-JP" i="1" dirty="0">
                <a:solidFill>
                  <a:srgbClr val="FF0000"/>
                </a:solidFill>
                <a:latin typeface="Arial Black" pitchFamily="34" charset="0"/>
              </a:rPr>
              <a:t>I</a:t>
            </a:r>
            <a:r>
              <a:rPr kumimoji="1" lang="en-US" altLang="ja-JP" i="1" dirty="0" smtClean="0">
                <a:solidFill>
                  <a:srgbClr val="FF0000"/>
                </a:solidFill>
                <a:latin typeface="Arial Black" pitchFamily="34" charset="0"/>
              </a:rPr>
              <a:t>S</a:t>
            </a:r>
            <a:r>
              <a:rPr kumimoji="1" lang="en-US" altLang="ja-JP" dirty="0" smtClean="0">
                <a:solidFill>
                  <a:srgbClr val="FF0000"/>
                </a:solidFill>
                <a:latin typeface="Arial Black" pitchFamily="34" charset="0"/>
              </a:rPr>
              <a:t> Co</a:t>
            </a:r>
            <a:r>
              <a:rPr kumimoji="1" lang="en-US" altLang="ja-JP" baseline="30000" dirty="0" smtClean="0">
                <a:solidFill>
                  <a:srgbClr val="FF0000"/>
                </a:solidFill>
                <a:latin typeface="Arial Black" pitchFamily="34" charset="0"/>
              </a:rPr>
              <a:t>3+</a:t>
            </a:r>
            <a:r>
              <a:rPr kumimoji="1" lang="en-US" altLang="ja-JP" dirty="0" smtClean="0">
                <a:solidFill>
                  <a:srgbClr val="FF0000"/>
                </a:solidFill>
                <a:latin typeface="Arial Black" pitchFamily="34" charset="0"/>
              </a:rPr>
              <a:t> </a:t>
            </a:r>
            <a:r>
              <a:rPr kumimoji="1" lang="en-US" altLang="ja-JP" baseline="-25000" dirty="0" smtClean="0">
                <a:solidFill>
                  <a:srgbClr val="FF0000"/>
                </a:solidFill>
                <a:latin typeface="Arial Black" pitchFamily="34" charset="0"/>
              </a:rPr>
              <a:t>0.98</a:t>
            </a:r>
            <a:r>
              <a:rPr kumimoji="1" lang="en-US" altLang="ja-JP" dirty="0" smtClean="0">
                <a:solidFill>
                  <a:srgbClr val="FF0000"/>
                </a:solidFill>
                <a:latin typeface="Arial Black" pitchFamily="34" charset="0"/>
              </a:rPr>
              <a:t>  </a:t>
            </a:r>
            <a:r>
              <a:rPr kumimoji="1" lang="en-US" altLang="ja-JP" dirty="0" smtClean="0">
                <a:latin typeface="Arial Black" pitchFamily="34" charset="0"/>
              </a:rPr>
              <a:t>(S=0.98)</a:t>
            </a:r>
            <a:endParaRPr kumimoji="1" lang="ja-JP" altLang="en-US" dirty="0">
              <a:latin typeface="Arial Black" pitchFamily="34" charset="0"/>
            </a:endParaRPr>
          </a:p>
        </p:txBody>
      </p:sp>
      <p:sp>
        <p:nvSpPr>
          <p:cNvPr id="71" name="テキスト ボックス 70"/>
          <p:cNvSpPr txBox="1"/>
          <p:nvPr/>
        </p:nvSpPr>
        <p:spPr>
          <a:xfrm>
            <a:off x="931139" y="5901046"/>
            <a:ext cx="3684766"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1.6</a:t>
            </a:r>
            <a:r>
              <a:rPr lang="en-US" altLang="ja-JP" sz="2000" b="1" dirty="0" smtClean="0">
                <a:latin typeface="Arial Black" pitchFamily="34" charset="0"/>
              </a:rPr>
              <a:t>La</a:t>
            </a:r>
            <a:r>
              <a:rPr lang="en-US" altLang="ja-JP" sz="2000" b="1" baseline="-25000" dirty="0" smtClean="0">
                <a:latin typeface="Arial Black" pitchFamily="34" charset="0"/>
              </a:rPr>
              <a:t>0.4</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3.5+</a:t>
            </a:r>
            <a:r>
              <a:rPr lang="en-US" altLang="ja-JP" sz="2000" b="1" dirty="0" smtClean="0">
                <a:latin typeface="Arial Black" pitchFamily="34" charset="0"/>
              </a:rPr>
              <a:t>O</a:t>
            </a:r>
            <a:r>
              <a:rPr lang="en-US" altLang="ja-JP" sz="2000" b="1" baseline="-25000" dirty="0" smtClean="0">
                <a:latin typeface="Arial Black" pitchFamily="34" charset="0"/>
              </a:rPr>
              <a:t>3.14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72" name="テキスト ボックス 71"/>
          <p:cNvSpPr txBox="1"/>
          <p:nvPr/>
        </p:nvSpPr>
        <p:spPr>
          <a:xfrm>
            <a:off x="785400" y="6317723"/>
            <a:ext cx="4620871"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0.5</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0.5</a:t>
            </a:r>
            <a:r>
              <a:rPr kumimoji="1" lang="en-US" altLang="ja-JP" dirty="0" smtClean="0">
                <a:latin typeface="Arial Black" pitchFamily="34" charset="0"/>
              </a:rPr>
              <a:t>   (S=0.25)</a:t>
            </a:r>
            <a:endParaRPr kumimoji="1" lang="ja-JP" altLang="en-US" dirty="0">
              <a:latin typeface="Arial Black" pitchFamily="34" charset="0"/>
            </a:endParaRPr>
          </a:p>
        </p:txBody>
      </p:sp>
      <p:sp>
        <p:nvSpPr>
          <p:cNvPr id="73" name="左カーブ矢印 72"/>
          <p:cNvSpPr/>
          <p:nvPr/>
        </p:nvSpPr>
        <p:spPr>
          <a:xfrm>
            <a:off x="2603773" y="1174106"/>
            <a:ext cx="346386" cy="454694"/>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4" name="直線コネクタ 73"/>
          <p:cNvCxnSpPr/>
          <p:nvPr/>
        </p:nvCxnSpPr>
        <p:spPr>
          <a:xfrm>
            <a:off x="5070235" y="32587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070235" y="33451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070235" y="3434950"/>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070235" y="276036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5070235" y="283237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5158008" y="3160475"/>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5372290" y="3193138"/>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616769" y="3146786"/>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230016" y="316389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5464405" y="3211511"/>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5734072" y="3153622"/>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699706" y="33050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6699706" y="33914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699706" y="3481302"/>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699706" y="2806717"/>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6699706" y="287872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6787479" y="320682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7001761" y="3239490"/>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6842537" y="264770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6859487" y="3210245"/>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7093876" y="325786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V="1">
            <a:off x="7246240" y="320088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949316" y="3599443"/>
            <a:ext cx="1230563"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sp>
        <p:nvSpPr>
          <p:cNvPr id="45" name="テキスト ボックス 44"/>
          <p:cNvSpPr txBox="1"/>
          <p:nvPr/>
        </p:nvSpPr>
        <p:spPr>
          <a:xfrm>
            <a:off x="6630958" y="3624816"/>
            <a:ext cx="1230563" cy="369332"/>
          </a:xfrm>
          <a:prstGeom prst="rect">
            <a:avLst/>
          </a:prstGeom>
          <a:noFill/>
        </p:spPr>
        <p:txBody>
          <a:bodyPr wrap="square" rtlCol="0">
            <a:spAutoFit/>
          </a:bodyPr>
          <a:lstStyle/>
          <a:p>
            <a:r>
              <a:rPr lang="en-US" altLang="ja-JP" i="1" dirty="0">
                <a:latin typeface="Arial Black" pitchFamily="34" charset="0"/>
              </a:rPr>
              <a:t>I</a:t>
            </a:r>
            <a:r>
              <a:rPr kumimoji="1" lang="en-US" altLang="ja-JP" i="1" dirty="0" smtClean="0">
                <a:latin typeface="Arial Black" pitchFamily="34" charset="0"/>
              </a:rPr>
              <a:t>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pic>
        <p:nvPicPr>
          <p:cNvPr id="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832" y="1286459"/>
            <a:ext cx="4830514" cy="46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32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03" y="1140786"/>
            <a:ext cx="3367065" cy="44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スライド番号プレースホルダー 3"/>
          <p:cNvSpPr>
            <a:spLocks noGrp="1"/>
          </p:cNvSpPr>
          <p:nvPr>
            <p:ph type="sldNum" sz="quarter" idx="12"/>
          </p:nvPr>
        </p:nvSpPr>
        <p:spPr>
          <a:xfrm>
            <a:off x="6553200" y="6356350"/>
            <a:ext cx="2133600" cy="365125"/>
          </a:xfrm>
        </p:spPr>
        <p:txBody>
          <a:bodyPr/>
          <a:lstStyle/>
          <a:p>
            <a:fld id="{EF36A5EF-E850-4BE3-9172-0903E09E6D9F}" type="slidenum">
              <a:rPr kumimoji="1" lang="ja-JP" altLang="en-US" smtClean="0"/>
              <a:t>29</a:t>
            </a:fld>
            <a:endParaRPr kumimoji="1" lang="ja-JP" altLang="en-US"/>
          </a:p>
        </p:txBody>
      </p:sp>
      <p:sp>
        <p:nvSpPr>
          <p:cNvPr id="57" name="テキスト ボックス 56"/>
          <p:cNvSpPr txBox="1"/>
          <p:nvPr/>
        </p:nvSpPr>
        <p:spPr>
          <a:xfrm>
            <a:off x="1115616" y="5562253"/>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1.4</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0.6</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281" y="1291243"/>
            <a:ext cx="4807197" cy="462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上矢印 58"/>
          <p:cNvSpPr/>
          <p:nvPr/>
        </p:nvSpPr>
        <p:spPr>
          <a:xfrm>
            <a:off x="111561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上矢印 59"/>
          <p:cNvSpPr/>
          <p:nvPr/>
        </p:nvSpPr>
        <p:spPr>
          <a:xfrm>
            <a:off x="183569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上矢印 60"/>
          <p:cNvSpPr/>
          <p:nvPr/>
        </p:nvSpPr>
        <p:spPr>
          <a:xfrm>
            <a:off x="2413482"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矢印 61"/>
          <p:cNvSpPr/>
          <p:nvPr/>
        </p:nvSpPr>
        <p:spPr>
          <a:xfrm>
            <a:off x="1628056" y="4581128"/>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上矢印 62"/>
          <p:cNvSpPr/>
          <p:nvPr/>
        </p:nvSpPr>
        <p:spPr>
          <a:xfrm>
            <a:off x="2243733" y="4581127"/>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63"/>
          <p:cNvSpPr/>
          <p:nvPr/>
        </p:nvSpPr>
        <p:spPr>
          <a:xfrm>
            <a:off x="2915816" y="4587743"/>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上矢印 64"/>
          <p:cNvSpPr/>
          <p:nvPr/>
        </p:nvSpPr>
        <p:spPr>
          <a:xfrm flipV="1">
            <a:off x="100797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上矢印 65"/>
          <p:cNvSpPr/>
          <p:nvPr/>
        </p:nvSpPr>
        <p:spPr>
          <a:xfrm flipV="1">
            <a:off x="1835696" y="3239490"/>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上矢印 66"/>
          <p:cNvSpPr/>
          <p:nvPr/>
        </p:nvSpPr>
        <p:spPr>
          <a:xfrm flipV="1">
            <a:off x="2369102"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上矢印 67"/>
          <p:cNvSpPr/>
          <p:nvPr/>
        </p:nvSpPr>
        <p:spPr>
          <a:xfrm flipV="1">
            <a:off x="316821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715043" y="404664"/>
            <a:ext cx="252028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1-</a:t>
            </a:r>
            <a:endParaRPr kumimoji="1" lang="ja-JP" altLang="en-US" sz="2000" b="1" baseline="30000" dirty="0">
              <a:solidFill>
                <a:srgbClr val="FF0000"/>
              </a:solidFill>
              <a:latin typeface="Arial Black" pitchFamily="34" charset="0"/>
            </a:endParaRPr>
          </a:p>
        </p:txBody>
      </p:sp>
      <p:sp>
        <p:nvSpPr>
          <p:cNvPr id="70" name="テキスト ボックス 69"/>
          <p:cNvSpPr txBox="1"/>
          <p:nvPr/>
        </p:nvSpPr>
        <p:spPr>
          <a:xfrm>
            <a:off x="639725" y="804774"/>
            <a:ext cx="4220308" cy="369332"/>
          </a:xfrm>
          <a:prstGeom prst="rect">
            <a:avLst/>
          </a:prstGeom>
          <a:noFill/>
        </p:spPr>
        <p:txBody>
          <a:bodyPr wrap="square" rtlCol="0">
            <a:spAutoFit/>
          </a:bodyPr>
          <a:lstStyle/>
          <a:p>
            <a:r>
              <a:rPr lang="en-US" altLang="ja-JP" i="1" dirty="0">
                <a:solidFill>
                  <a:srgbClr val="1212F4"/>
                </a:solidFill>
                <a:latin typeface="Arial Black" pitchFamily="34" charset="0"/>
              </a:rPr>
              <a:t>H</a:t>
            </a:r>
            <a:r>
              <a:rPr kumimoji="1" lang="en-US" altLang="ja-JP" i="1" dirty="0" smtClean="0">
                <a:solidFill>
                  <a:srgbClr val="1212F4"/>
                </a:solidFill>
                <a:latin typeface="Arial Black" pitchFamily="34" charset="0"/>
              </a:rPr>
              <a:t>S</a:t>
            </a:r>
            <a:r>
              <a:rPr kumimoji="1" lang="en-US" altLang="ja-JP" dirty="0" smtClean="0">
                <a:solidFill>
                  <a:srgbClr val="1212F4"/>
                </a:solidFill>
                <a:latin typeface="Arial Black" pitchFamily="34" charset="0"/>
              </a:rPr>
              <a:t> Co</a:t>
            </a:r>
            <a:r>
              <a:rPr lang="en-US" altLang="ja-JP" baseline="30000" dirty="0">
                <a:solidFill>
                  <a:srgbClr val="1212F4"/>
                </a:solidFill>
                <a:latin typeface="Arial Black" pitchFamily="34" charset="0"/>
              </a:rPr>
              <a:t>3</a:t>
            </a:r>
            <a:r>
              <a:rPr kumimoji="1" lang="en-US" altLang="ja-JP" baseline="30000" dirty="0" smtClean="0">
                <a:solidFill>
                  <a:srgbClr val="1212F4"/>
                </a:solidFill>
                <a:latin typeface="Arial Black" pitchFamily="34" charset="0"/>
              </a:rPr>
              <a:t>+ </a:t>
            </a:r>
            <a:r>
              <a:rPr kumimoji="1" lang="en-US" altLang="ja-JP" baseline="-25000" dirty="0" smtClean="0">
                <a:solidFill>
                  <a:srgbClr val="1212F4"/>
                </a:solidFill>
                <a:latin typeface="Arial Black" pitchFamily="34" charset="0"/>
              </a:rPr>
              <a:t>0.09</a:t>
            </a:r>
            <a:r>
              <a:rPr kumimoji="1" lang="en-US" altLang="ja-JP" dirty="0" smtClean="0">
                <a:solidFill>
                  <a:srgbClr val="1212F4"/>
                </a:solidFill>
                <a:latin typeface="Arial Black" pitchFamily="34" charset="0"/>
              </a:rPr>
              <a:t> </a:t>
            </a:r>
            <a:r>
              <a:rPr lang="en-US" altLang="ja-JP" i="1" dirty="0">
                <a:solidFill>
                  <a:srgbClr val="FF0000"/>
                </a:solidFill>
                <a:latin typeface="Arial Black" pitchFamily="34" charset="0"/>
              </a:rPr>
              <a:t>I</a:t>
            </a:r>
            <a:r>
              <a:rPr kumimoji="1" lang="en-US" altLang="ja-JP" i="1" dirty="0" smtClean="0">
                <a:solidFill>
                  <a:srgbClr val="FF0000"/>
                </a:solidFill>
                <a:latin typeface="Arial Black" pitchFamily="34" charset="0"/>
              </a:rPr>
              <a:t>S</a:t>
            </a:r>
            <a:r>
              <a:rPr kumimoji="1" lang="en-US" altLang="ja-JP" dirty="0" smtClean="0">
                <a:solidFill>
                  <a:srgbClr val="FF0000"/>
                </a:solidFill>
                <a:latin typeface="Arial Black" pitchFamily="34" charset="0"/>
              </a:rPr>
              <a:t> Co</a:t>
            </a:r>
            <a:r>
              <a:rPr kumimoji="1" lang="en-US" altLang="ja-JP" baseline="30000" dirty="0" smtClean="0">
                <a:solidFill>
                  <a:srgbClr val="FF0000"/>
                </a:solidFill>
                <a:latin typeface="Arial Black" pitchFamily="34" charset="0"/>
              </a:rPr>
              <a:t>3+</a:t>
            </a:r>
            <a:r>
              <a:rPr kumimoji="1" lang="en-US" altLang="ja-JP" dirty="0" smtClean="0">
                <a:solidFill>
                  <a:srgbClr val="FF0000"/>
                </a:solidFill>
                <a:latin typeface="Arial Black" pitchFamily="34" charset="0"/>
              </a:rPr>
              <a:t> </a:t>
            </a:r>
            <a:r>
              <a:rPr kumimoji="1" lang="en-US" altLang="ja-JP" baseline="-25000" dirty="0" smtClean="0">
                <a:solidFill>
                  <a:srgbClr val="FF0000"/>
                </a:solidFill>
                <a:latin typeface="Arial Black" pitchFamily="34" charset="0"/>
              </a:rPr>
              <a:t>0.91</a:t>
            </a:r>
            <a:r>
              <a:rPr kumimoji="1" lang="en-US" altLang="ja-JP" dirty="0" smtClean="0">
                <a:solidFill>
                  <a:srgbClr val="FF0000"/>
                </a:solidFill>
                <a:latin typeface="Arial Black" pitchFamily="34" charset="0"/>
              </a:rPr>
              <a:t>  </a:t>
            </a:r>
            <a:r>
              <a:rPr kumimoji="1" lang="en-US" altLang="ja-JP" dirty="0" smtClean="0">
                <a:latin typeface="Arial Black" pitchFamily="34" charset="0"/>
              </a:rPr>
              <a:t>(S=1.09)</a:t>
            </a:r>
            <a:endParaRPr kumimoji="1" lang="ja-JP" altLang="en-US" dirty="0">
              <a:latin typeface="Arial Black" pitchFamily="34" charset="0"/>
            </a:endParaRPr>
          </a:p>
        </p:txBody>
      </p:sp>
      <p:sp>
        <p:nvSpPr>
          <p:cNvPr id="71" name="テキスト ボックス 70"/>
          <p:cNvSpPr txBox="1"/>
          <p:nvPr/>
        </p:nvSpPr>
        <p:spPr>
          <a:xfrm>
            <a:off x="931139" y="5901046"/>
            <a:ext cx="3684766"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1.4</a:t>
            </a:r>
            <a:r>
              <a:rPr lang="en-US" altLang="ja-JP" sz="2000" b="1" dirty="0" smtClean="0">
                <a:latin typeface="Arial Black" pitchFamily="34" charset="0"/>
              </a:rPr>
              <a:t>La</a:t>
            </a:r>
            <a:r>
              <a:rPr lang="en-US" altLang="ja-JP" sz="2000" b="1" baseline="-25000" dirty="0" smtClean="0">
                <a:latin typeface="Arial Black" pitchFamily="34" charset="0"/>
              </a:rPr>
              <a:t>0.6</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3.5+</a:t>
            </a:r>
            <a:r>
              <a:rPr lang="en-US" altLang="ja-JP" sz="2000" b="1" dirty="0" smtClean="0">
                <a:latin typeface="Arial Black" pitchFamily="34" charset="0"/>
              </a:rPr>
              <a:t>O</a:t>
            </a:r>
            <a:r>
              <a:rPr lang="en-US" altLang="ja-JP" sz="2000" b="1" baseline="-25000" dirty="0" smtClean="0">
                <a:latin typeface="Arial Black" pitchFamily="34" charset="0"/>
              </a:rPr>
              <a:t>3.24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72" name="テキスト ボックス 71"/>
          <p:cNvSpPr txBox="1"/>
          <p:nvPr/>
        </p:nvSpPr>
        <p:spPr>
          <a:xfrm>
            <a:off x="785400" y="6317723"/>
            <a:ext cx="4620871"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0.5</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0.5</a:t>
            </a:r>
            <a:r>
              <a:rPr kumimoji="1" lang="en-US" altLang="ja-JP" dirty="0" smtClean="0">
                <a:latin typeface="Arial Black" pitchFamily="34" charset="0"/>
              </a:rPr>
              <a:t>   (S=0.25)</a:t>
            </a:r>
            <a:endParaRPr kumimoji="1" lang="ja-JP" altLang="en-US" dirty="0">
              <a:latin typeface="Arial Black" pitchFamily="34" charset="0"/>
            </a:endParaRPr>
          </a:p>
        </p:txBody>
      </p:sp>
      <p:sp>
        <p:nvSpPr>
          <p:cNvPr id="73" name="左カーブ矢印 72"/>
          <p:cNvSpPr/>
          <p:nvPr/>
        </p:nvSpPr>
        <p:spPr>
          <a:xfrm>
            <a:off x="2603773" y="1174106"/>
            <a:ext cx="346386" cy="454694"/>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4" name="直線コネクタ 73"/>
          <p:cNvCxnSpPr/>
          <p:nvPr/>
        </p:nvCxnSpPr>
        <p:spPr>
          <a:xfrm>
            <a:off x="5070235" y="32587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070235" y="33451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070235" y="3434950"/>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070235" y="276036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5070235" y="283237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5158008" y="3160475"/>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5372290" y="3193138"/>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564597" y="3163893"/>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230016" y="316389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699706" y="33050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6699706" y="33914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699706" y="3481302"/>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699706" y="2806717"/>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6699706" y="287872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6787479" y="320682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7001761" y="3239490"/>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6842537" y="264770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6859487" y="3210245"/>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7093876" y="325786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V="1">
            <a:off x="7246240" y="320088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949316" y="3599443"/>
            <a:ext cx="1230563" cy="369332"/>
          </a:xfrm>
          <a:prstGeom prst="rect">
            <a:avLst/>
          </a:prstGeom>
          <a:noFill/>
        </p:spPr>
        <p:txBody>
          <a:bodyPr wrap="square" rtlCol="0">
            <a:spAutoFit/>
          </a:bodyPr>
          <a:lstStyle/>
          <a:p>
            <a:r>
              <a:rPr lang="en-US" altLang="ja-JP" i="1" dirty="0">
                <a:latin typeface="Arial Black" pitchFamily="34" charset="0"/>
              </a:rPr>
              <a:t>H</a:t>
            </a:r>
            <a:r>
              <a:rPr kumimoji="1" lang="en-US" altLang="ja-JP" i="1" dirty="0" smtClean="0">
                <a:latin typeface="Arial Black" pitchFamily="34" charset="0"/>
              </a:rPr>
              <a:t>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sp>
        <p:nvSpPr>
          <p:cNvPr id="45" name="テキスト ボックス 44"/>
          <p:cNvSpPr txBox="1"/>
          <p:nvPr/>
        </p:nvSpPr>
        <p:spPr>
          <a:xfrm>
            <a:off x="6630958" y="3624816"/>
            <a:ext cx="1230563" cy="369332"/>
          </a:xfrm>
          <a:prstGeom prst="rect">
            <a:avLst/>
          </a:prstGeom>
          <a:noFill/>
        </p:spPr>
        <p:txBody>
          <a:bodyPr wrap="square" rtlCol="0">
            <a:spAutoFit/>
          </a:bodyPr>
          <a:lstStyle/>
          <a:p>
            <a:r>
              <a:rPr lang="en-US" altLang="ja-JP" i="1" dirty="0">
                <a:latin typeface="Arial Black" pitchFamily="34" charset="0"/>
              </a:rPr>
              <a:t>I</a:t>
            </a:r>
            <a:r>
              <a:rPr kumimoji="1" lang="en-US" altLang="ja-JP" i="1" dirty="0" smtClean="0">
                <a:latin typeface="Arial Black" pitchFamily="34" charset="0"/>
              </a:rPr>
              <a:t>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pic>
        <p:nvPicPr>
          <p:cNvPr id="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直線矢印コネクタ 46"/>
          <p:cNvCxnSpPr/>
          <p:nvPr/>
        </p:nvCxnSpPr>
        <p:spPr>
          <a:xfrm flipV="1">
            <a:off x="5230016" y="2622051"/>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5446040" y="2622051"/>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281" y="1297669"/>
            <a:ext cx="4807197" cy="462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3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372200" y="1039671"/>
            <a:ext cx="216024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3.1+</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0.9-</a:t>
            </a:r>
            <a:endParaRPr kumimoji="1" lang="ja-JP" altLang="en-US" sz="2000" b="1" baseline="30000" dirty="0">
              <a:solidFill>
                <a:srgbClr val="FF0000"/>
              </a:solidFill>
              <a:latin typeface="Arial Black" pitchFamily="34" charset="0"/>
            </a:endParaRPr>
          </a:p>
        </p:txBody>
      </p:sp>
      <p:sp>
        <p:nvSpPr>
          <p:cNvPr id="7" name="テキスト ボックス 6"/>
          <p:cNvSpPr txBox="1"/>
          <p:nvPr/>
        </p:nvSpPr>
        <p:spPr>
          <a:xfrm>
            <a:off x="1187624" y="5731427"/>
            <a:ext cx="3312368"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10" name="テキスト ボックス 9"/>
          <p:cNvSpPr txBox="1"/>
          <p:nvPr/>
        </p:nvSpPr>
        <p:spPr>
          <a:xfrm>
            <a:off x="5940152" y="5412707"/>
            <a:ext cx="2736304" cy="523220"/>
          </a:xfrm>
          <a:prstGeom prst="rect">
            <a:avLst/>
          </a:prstGeom>
          <a:noFill/>
        </p:spPr>
        <p:txBody>
          <a:bodyPr wrap="square" rtlCol="0">
            <a:spAutoFit/>
          </a:bodyPr>
          <a:lstStyle/>
          <a:p>
            <a:r>
              <a:rPr lang="en-US" altLang="ja-JP" sz="2800" b="1" dirty="0" smtClean="0">
                <a:solidFill>
                  <a:srgbClr val="FF0000"/>
                </a:solidFill>
                <a:latin typeface="Arial Black" pitchFamily="34" charset="0"/>
              </a:rPr>
              <a:t>δ </a:t>
            </a:r>
            <a:r>
              <a:rPr lang="ja-JP" altLang="en-US" sz="2800" b="1" dirty="0" smtClean="0">
                <a:solidFill>
                  <a:srgbClr val="FF0000"/>
                </a:solidFill>
                <a:latin typeface="Arial Black" pitchFamily="34" charset="0"/>
              </a:rPr>
              <a:t>～ </a:t>
            </a:r>
            <a:r>
              <a:rPr lang="en-US" altLang="ja-JP" sz="2800" b="1" dirty="0" smtClean="0">
                <a:solidFill>
                  <a:srgbClr val="FF0000"/>
                </a:solidFill>
                <a:latin typeface="Arial Black" pitchFamily="34" charset="0"/>
              </a:rPr>
              <a:t>0.1</a:t>
            </a:r>
            <a:endParaRPr kumimoji="1" lang="ja-JP" altLang="en-US" sz="2800" b="1" dirty="0">
              <a:solidFill>
                <a:srgbClr val="FF0000"/>
              </a:solidFill>
              <a:latin typeface="Arial Black" pitchFamily="34" charset="0"/>
            </a:endParaRPr>
          </a:p>
        </p:txBody>
      </p:sp>
      <p:sp>
        <p:nvSpPr>
          <p:cNvPr id="11" name="テキスト ボックス 10"/>
          <p:cNvSpPr txBox="1"/>
          <p:nvPr/>
        </p:nvSpPr>
        <p:spPr>
          <a:xfrm>
            <a:off x="5940152" y="5934643"/>
            <a:ext cx="2736304" cy="523220"/>
          </a:xfrm>
          <a:prstGeom prst="rect">
            <a:avLst/>
          </a:prstGeom>
          <a:noFill/>
        </p:spPr>
        <p:txBody>
          <a:bodyPr wrap="square" rtlCol="0">
            <a:spAutoFit/>
          </a:bodyPr>
          <a:lstStyle/>
          <a:p>
            <a:r>
              <a:rPr lang="en-US" altLang="ja-JP" sz="2800" b="1" dirty="0">
                <a:solidFill>
                  <a:srgbClr val="FF0000"/>
                </a:solidFill>
                <a:latin typeface="Arial Black" pitchFamily="34" charset="0"/>
              </a:rPr>
              <a:t>n</a:t>
            </a:r>
            <a:r>
              <a:rPr lang="en-US" altLang="ja-JP" sz="2800" b="1" dirty="0" smtClean="0">
                <a:solidFill>
                  <a:srgbClr val="FF0000"/>
                </a:solidFill>
                <a:latin typeface="Arial Black" pitchFamily="34" charset="0"/>
              </a:rPr>
              <a:t> </a:t>
            </a:r>
            <a:r>
              <a:rPr lang="ja-JP" altLang="en-US" sz="2800" b="1" dirty="0" smtClean="0">
                <a:solidFill>
                  <a:srgbClr val="FF0000"/>
                </a:solidFill>
                <a:latin typeface="Arial Black" pitchFamily="34" charset="0"/>
              </a:rPr>
              <a:t>～ </a:t>
            </a:r>
            <a:r>
              <a:rPr lang="en-US" altLang="ja-JP" sz="2800" b="1" dirty="0" smtClean="0">
                <a:solidFill>
                  <a:srgbClr val="FF0000"/>
                </a:solidFill>
                <a:latin typeface="Arial Black" pitchFamily="34" charset="0"/>
              </a:rPr>
              <a:t>3.65</a:t>
            </a:r>
            <a:endParaRPr kumimoji="1" lang="ja-JP" altLang="en-US" sz="2800" b="1" dirty="0">
              <a:solidFill>
                <a:srgbClr val="FF0000"/>
              </a:solidFill>
              <a:latin typeface="Arial Black"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99586"/>
            <a:ext cx="3861889" cy="496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右矢印 13"/>
          <p:cNvSpPr/>
          <p:nvPr/>
        </p:nvSpPr>
        <p:spPr>
          <a:xfrm>
            <a:off x="4056148" y="1052736"/>
            <a:ext cx="2088232"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995936" y="516451"/>
            <a:ext cx="3104982" cy="523220"/>
          </a:xfrm>
          <a:prstGeom prst="rect">
            <a:avLst/>
          </a:prstGeom>
          <a:noFill/>
        </p:spPr>
        <p:txBody>
          <a:bodyPr wrap="square" rtlCol="0">
            <a:spAutoFit/>
          </a:bodyPr>
          <a:lstStyle/>
          <a:p>
            <a:r>
              <a:rPr lang="en-US" altLang="ja-JP" sz="2800" b="1" dirty="0" smtClean="0">
                <a:solidFill>
                  <a:srgbClr val="FF0000"/>
                </a:solidFill>
                <a:latin typeface="Arial Black" pitchFamily="34" charset="0"/>
              </a:rPr>
              <a:t>ρ, S :</a:t>
            </a:r>
            <a:r>
              <a:rPr lang="ja-JP" altLang="en-US" sz="2800" b="1" dirty="0">
                <a:solidFill>
                  <a:srgbClr val="FF0000"/>
                </a:solidFill>
                <a:latin typeface="Arial Black" pitchFamily="34" charset="0"/>
              </a:rPr>
              <a:t> </a:t>
            </a:r>
            <a:r>
              <a:rPr lang="en-US" altLang="ja-JP" sz="2800" b="1" dirty="0" smtClean="0">
                <a:solidFill>
                  <a:srgbClr val="FF0000"/>
                </a:solidFill>
                <a:latin typeface="Arial Black" pitchFamily="34" charset="0"/>
              </a:rPr>
              <a:t>increase</a:t>
            </a:r>
            <a:endParaRPr kumimoji="1" lang="ja-JP" altLang="en-US" sz="2800" b="1" dirty="0">
              <a:solidFill>
                <a:srgbClr val="FF0000"/>
              </a:solidFill>
              <a:latin typeface="Arial Black" pitchFamily="34" charset="0"/>
            </a:endParaRPr>
          </a:p>
        </p:txBody>
      </p:sp>
      <p:grpSp>
        <p:nvGrpSpPr>
          <p:cNvPr id="27" name="グループ化 26"/>
          <p:cNvGrpSpPr/>
          <p:nvPr/>
        </p:nvGrpSpPr>
        <p:grpSpPr>
          <a:xfrm>
            <a:off x="5100264" y="1427749"/>
            <a:ext cx="3654406" cy="3312368"/>
            <a:chOff x="4878034" y="3429000"/>
            <a:chExt cx="3654406" cy="3312368"/>
          </a:xfrm>
        </p:grpSpPr>
        <p:cxnSp>
          <p:nvCxnSpPr>
            <p:cNvPr id="28" name="直線矢印コネクタ 27"/>
            <p:cNvCxnSpPr/>
            <p:nvPr/>
          </p:nvCxnSpPr>
          <p:spPr>
            <a:xfrm flipV="1">
              <a:off x="5292080" y="3933056"/>
              <a:ext cx="0" cy="18223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5508104" y="5364311"/>
              <a:ext cx="1728192" cy="7108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732240" y="4432585"/>
              <a:ext cx="504056" cy="22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92080" y="5742528"/>
              <a:ext cx="2664296" cy="99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a:off x="5292080" y="5742527"/>
              <a:ext cx="28083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100392" y="5570786"/>
              <a:ext cx="432048" cy="369332"/>
            </a:xfrm>
            <a:prstGeom prst="rect">
              <a:avLst/>
            </a:prstGeom>
            <a:noFill/>
          </p:spPr>
          <p:txBody>
            <a:bodyPr wrap="square" rtlCol="0">
              <a:spAutoFit/>
            </a:bodyPr>
            <a:lstStyle/>
            <a:p>
              <a:r>
                <a:rPr kumimoji="1" lang="en-US" altLang="ja-JP" dirty="0" smtClean="0">
                  <a:latin typeface="Arial Black" pitchFamily="34" charset="0"/>
                </a:rPr>
                <a:t>E</a:t>
              </a:r>
              <a:endParaRPr kumimoji="1" lang="ja-JP" altLang="en-US" dirty="0">
                <a:latin typeface="Arial Black" pitchFamily="34" charset="0"/>
              </a:endParaRPr>
            </a:p>
          </p:txBody>
        </p:sp>
        <p:sp>
          <p:nvSpPr>
            <p:cNvPr id="34" name="テキスト ボックス 33"/>
            <p:cNvSpPr txBox="1"/>
            <p:nvPr/>
          </p:nvSpPr>
          <p:spPr>
            <a:xfrm>
              <a:off x="4878034" y="3429000"/>
              <a:ext cx="828092" cy="369332"/>
            </a:xfrm>
            <a:prstGeom prst="rect">
              <a:avLst/>
            </a:prstGeom>
            <a:noFill/>
          </p:spPr>
          <p:txBody>
            <a:bodyPr wrap="square" rtlCol="0">
              <a:spAutoFit/>
            </a:bodyPr>
            <a:lstStyle/>
            <a:p>
              <a:r>
                <a:rPr lang="en-US" altLang="ja-JP" dirty="0">
                  <a:latin typeface="Arial Black" pitchFamily="34" charset="0"/>
                </a:rPr>
                <a:t>σ</a:t>
              </a:r>
              <a:r>
                <a:rPr lang="en-US" altLang="ja-JP" dirty="0" smtClean="0">
                  <a:latin typeface="Arial Black" pitchFamily="34" charset="0"/>
                </a:rPr>
                <a:t>(</a:t>
              </a:r>
              <a:r>
                <a:rPr kumimoji="1" lang="en-US" altLang="ja-JP" dirty="0" smtClean="0">
                  <a:latin typeface="Arial Black" pitchFamily="34" charset="0"/>
                </a:rPr>
                <a:t>E)</a:t>
              </a:r>
              <a:endParaRPr kumimoji="1" lang="ja-JP" altLang="en-US" dirty="0">
                <a:latin typeface="Arial Black" pitchFamily="34" charset="0"/>
              </a:endParaRPr>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1603474064"/>
                </p:ext>
              </p:extLst>
            </p:nvPr>
          </p:nvGraphicFramePr>
          <p:xfrm>
            <a:off x="5700742" y="4726581"/>
            <a:ext cx="443638" cy="637730"/>
          </p:xfrm>
          <a:graphic>
            <a:graphicData uri="http://schemas.openxmlformats.org/presentationml/2006/ole">
              <mc:AlternateContent xmlns:mc="http://schemas.openxmlformats.org/markup-compatibility/2006">
                <mc:Choice xmlns:v="urn:schemas-microsoft-com:vml" Requires="v">
                  <p:oleObj spid="_x0000_s9817" name="Equation" r:id="rId5" imgW="203040" imgH="291960" progId="Equation.DSMT4">
                    <p:embed/>
                  </p:oleObj>
                </mc:Choice>
                <mc:Fallback>
                  <p:oleObj name="Equation" r:id="rId5" imgW="203040" imgH="291960" progId="Equation.DSMT4">
                    <p:embed/>
                    <p:pic>
                      <p:nvPicPr>
                        <p:cNvPr id="0" name=""/>
                        <p:cNvPicPr/>
                        <p:nvPr/>
                      </p:nvPicPr>
                      <p:blipFill>
                        <a:blip r:embed="rId6"/>
                        <a:stretch>
                          <a:fillRect/>
                        </a:stretch>
                      </p:blipFill>
                      <p:spPr>
                        <a:xfrm>
                          <a:off x="5700742" y="4726581"/>
                          <a:ext cx="443638" cy="637730"/>
                        </a:xfrm>
                        <a:prstGeom prst="rect">
                          <a:avLst/>
                        </a:prstGeom>
                      </p:spPr>
                    </p:pic>
                  </p:oleObj>
                </mc:Fallback>
              </mc:AlternateContent>
            </a:graphicData>
          </a:graphic>
        </p:graphicFrame>
        <p:graphicFrame>
          <p:nvGraphicFramePr>
            <p:cNvPr id="36" name="オブジェクト 35"/>
            <p:cNvGraphicFramePr>
              <a:graphicFrameLocks noChangeAspect="1"/>
            </p:cNvGraphicFramePr>
            <p:nvPr>
              <p:extLst>
                <p:ext uri="{D42A27DB-BD31-4B8C-83A1-F6EECF244321}">
                  <p14:modId xmlns:p14="http://schemas.microsoft.com/office/powerpoint/2010/main" val="3067227033"/>
                </p:ext>
              </p:extLst>
            </p:nvPr>
          </p:nvGraphicFramePr>
          <p:xfrm>
            <a:off x="6660885" y="3857002"/>
            <a:ext cx="469900" cy="527050"/>
          </p:xfrm>
          <a:graphic>
            <a:graphicData uri="http://schemas.openxmlformats.org/presentationml/2006/ole">
              <mc:AlternateContent xmlns:mc="http://schemas.openxmlformats.org/markup-compatibility/2006">
                <mc:Choice xmlns:v="urn:schemas-microsoft-com:vml" Requires="v">
                  <p:oleObj spid="_x0000_s9818" name="Equation" r:id="rId7" imgW="215640" imgH="241200" progId="Equation.DSMT4">
                    <p:embed/>
                  </p:oleObj>
                </mc:Choice>
                <mc:Fallback>
                  <p:oleObj name="Equation" r:id="rId7" imgW="215640" imgH="241200" progId="Equation.DSMT4">
                    <p:embed/>
                    <p:pic>
                      <p:nvPicPr>
                        <p:cNvPr id="0" name=""/>
                        <p:cNvPicPr>
                          <a:picLocks noChangeAspect="1" noChangeArrowheads="1"/>
                        </p:cNvPicPr>
                        <p:nvPr/>
                      </p:nvPicPr>
                      <p:blipFill>
                        <a:blip r:embed="rId8"/>
                        <a:srcRect/>
                        <a:stretch>
                          <a:fillRect/>
                        </a:stretch>
                      </p:blipFill>
                      <p:spPr bwMode="auto">
                        <a:xfrm>
                          <a:off x="6660885" y="3857002"/>
                          <a:ext cx="4699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7" name="テキスト ボックス 36"/>
          <p:cNvSpPr txBox="1"/>
          <p:nvPr/>
        </p:nvSpPr>
        <p:spPr>
          <a:xfrm>
            <a:off x="5936631" y="4889487"/>
            <a:ext cx="2736304" cy="523220"/>
          </a:xfrm>
          <a:prstGeom prst="rect">
            <a:avLst/>
          </a:prstGeom>
          <a:noFill/>
        </p:spPr>
        <p:txBody>
          <a:bodyPr wrap="square" rtlCol="0">
            <a:spAutoFit/>
          </a:bodyPr>
          <a:lstStyle/>
          <a:p>
            <a:r>
              <a:rPr lang="en-US" altLang="ja-JP" sz="2800" b="1" dirty="0" smtClean="0">
                <a:solidFill>
                  <a:srgbClr val="FF0000"/>
                </a:solidFill>
                <a:latin typeface="Arial Black" pitchFamily="34" charset="0"/>
              </a:rPr>
              <a:t>n = 3.45 + 2δ</a:t>
            </a:r>
            <a:endParaRPr kumimoji="1" lang="ja-JP" altLang="en-US" sz="2800" b="1" dirty="0">
              <a:solidFill>
                <a:srgbClr val="FF0000"/>
              </a:solidFill>
              <a:latin typeface="Arial Black" pitchFamily="34" charset="0"/>
            </a:endParaRPr>
          </a:p>
        </p:txBody>
      </p:sp>
      <p:sp>
        <p:nvSpPr>
          <p:cNvPr id="38" name="テキスト ボックス 37"/>
          <p:cNvSpPr txBox="1"/>
          <p:nvPr/>
        </p:nvSpPr>
        <p:spPr>
          <a:xfrm>
            <a:off x="6012958" y="4467014"/>
            <a:ext cx="2590691"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2</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n+</a:t>
            </a:r>
            <a:r>
              <a:rPr lang="en-US" altLang="ja-JP" sz="2000" b="1" dirty="0" smtClean="0">
                <a:latin typeface="Arial Black" pitchFamily="34" charset="0"/>
              </a:rPr>
              <a:t>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39" name="右矢印 38"/>
          <p:cNvSpPr/>
          <p:nvPr/>
        </p:nvSpPr>
        <p:spPr>
          <a:xfrm rot="2213653">
            <a:off x="3914302" y="3792427"/>
            <a:ext cx="2098917" cy="44498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7440415" y="1612415"/>
            <a:ext cx="0" cy="21288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308304" y="1993584"/>
            <a:ext cx="191924" cy="1786659"/>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248200" y="3718464"/>
            <a:ext cx="504056" cy="369332"/>
          </a:xfrm>
          <a:prstGeom prst="rect">
            <a:avLst/>
          </a:prstGeom>
          <a:noFill/>
        </p:spPr>
        <p:txBody>
          <a:bodyPr wrap="square" rtlCol="0">
            <a:spAutoFit/>
          </a:bodyPr>
          <a:lstStyle/>
          <a:p>
            <a:r>
              <a:rPr kumimoji="1" lang="en-US" altLang="ja-JP" dirty="0" smtClean="0">
                <a:solidFill>
                  <a:srgbClr val="FF0000"/>
                </a:solidFill>
                <a:latin typeface="Arial Black" pitchFamily="34" charset="0"/>
              </a:rPr>
              <a:t>E</a:t>
            </a:r>
            <a:r>
              <a:rPr kumimoji="1" lang="en-US" altLang="ja-JP" baseline="-25000" dirty="0" smtClean="0">
                <a:solidFill>
                  <a:srgbClr val="FF0000"/>
                </a:solidFill>
                <a:latin typeface="Arial Black" pitchFamily="34" charset="0"/>
              </a:rPr>
              <a:t>F</a:t>
            </a:r>
            <a:endParaRPr kumimoji="1" lang="ja-JP" altLang="en-US" baseline="-25000" dirty="0">
              <a:solidFill>
                <a:srgbClr val="FF0000"/>
              </a:solidFill>
              <a:latin typeface="Arial Black" pitchFamily="34" charset="0"/>
            </a:endParaRPr>
          </a:p>
        </p:txBody>
      </p:sp>
      <p:graphicFrame>
        <p:nvGraphicFramePr>
          <p:cNvPr id="42" name="オブジェクト 41"/>
          <p:cNvGraphicFramePr>
            <a:graphicFrameLocks noChangeAspect="1"/>
          </p:cNvGraphicFramePr>
          <p:nvPr>
            <p:extLst>
              <p:ext uri="{D42A27DB-BD31-4B8C-83A1-F6EECF244321}">
                <p14:modId xmlns:p14="http://schemas.microsoft.com/office/powerpoint/2010/main" val="148123245"/>
              </p:ext>
            </p:extLst>
          </p:nvPr>
        </p:nvGraphicFramePr>
        <p:xfrm>
          <a:off x="7404266" y="2092116"/>
          <a:ext cx="1787525" cy="750887"/>
        </p:xfrm>
        <a:graphic>
          <a:graphicData uri="http://schemas.openxmlformats.org/presentationml/2006/ole">
            <mc:AlternateContent xmlns:mc="http://schemas.openxmlformats.org/markup-compatibility/2006">
              <mc:Choice xmlns:v="urn:schemas-microsoft-com:vml" Requires="v">
                <p:oleObj spid="_x0000_s9819" name="Equation" r:id="rId9" imgW="1117440" imgH="469800" progId="Equation.DSMT4">
                  <p:embed/>
                </p:oleObj>
              </mc:Choice>
              <mc:Fallback>
                <p:oleObj name="Equation" r:id="rId9" imgW="1117440" imgH="469800" progId="Equation.DSMT4">
                  <p:embed/>
                  <p:pic>
                    <p:nvPicPr>
                      <p:cNvPr id="0" name="オブジェクト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4266" y="2092116"/>
                        <a:ext cx="17875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3</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研究背景</a:t>
            </a:r>
            <a:endParaRPr kumimoji="1" lang="ja-JP" altLang="en-US"/>
          </a:p>
        </p:txBody>
      </p:sp>
      <p:pic>
        <p:nvPicPr>
          <p:cNvPr id="4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374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03" y="1140786"/>
            <a:ext cx="3367065" cy="44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スライド番号プレースホルダー 3"/>
          <p:cNvSpPr>
            <a:spLocks noGrp="1"/>
          </p:cNvSpPr>
          <p:nvPr>
            <p:ph type="sldNum" sz="quarter" idx="12"/>
          </p:nvPr>
        </p:nvSpPr>
        <p:spPr>
          <a:xfrm>
            <a:off x="6553200" y="6356350"/>
            <a:ext cx="2133600" cy="365125"/>
          </a:xfrm>
        </p:spPr>
        <p:txBody>
          <a:bodyPr/>
          <a:lstStyle/>
          <a:p>
            <a:fld id="{EF36A5EF-E850-4BE3-9172-0903E09E6D9F}" type="slidenum">
              <a:rPr kumimoji="1" lang="ja-JP" altLang="en-US" smtClean="0"/>
              <a:t>30</a:t>
            </a:fld>
            <a:endParaRPr kumimoji="1" lang="ja-JP" altLang="en-US"/>
          </a:p>
        </p:txBody>
      </p:sp>
      <p:sp>
        <p:nvSpPr>
          <p:cNvPr id="57" name="テキスト ボックス 56"/>
          <p:cNvSpPr txBox="1"/>
          <p:nvPr/>
        </p:nvSpPr>
        <p:spPr>
          <a:xfrm>
            <a:off x="1115616" y="5562253"/>
            <a:ext cx="2871009" cy="307777"/>
          </a:xfrm>
          <a:prstGeom prst="rect">
            <a:avLst/>
          </a:prstGeom>
          <a:noFill/>
        </p:spPr>
        <p:txBody>
          <a:bodyPr wrap="square" rtlCol="0">
            <a:spAutoFit/>
          </a:bodyPr>
          <a:lstStyle/>
          <a:p>
            <a:r>
              <a:rPr lang="en-US" altLang="ja-JP" sz="1400" b="1" dirty="0" smtClean="0">
                <a:latin typeface="Arial Black" pitchFamily="34" charset="0"/>
              </a:rPr>
              <a:t>[</a:t>
            </a:r>
            <a:r>
              <a:rPr lang="ja-JP" altLang="en-US" sz="1400" b="1" dirty="0">
                <a:latin typeface="Arial Black" pitchFamily="34" charset="0"/>
              </a:rPr>
              <a:t> </a:t>
            </a:r>
            <a:r>
              <a:rPr lang="en-US" altLang="ja-JP" sz="1400" b="1" dirty="0" smtClean="0">
                <a:latin typeface="Arial Black" pitchFamily="34" charset="0"/>
              </a:rPr>
              <a:t>Ca</a:t>
            </a:r>
            <a:r>
              <a:rPr lang="en-US" altLang="ja-JP" sz="1400" b="1" baseline="-25000" dirty="0" smtClean="0">
                <a:latin typeface="Arial Black" pitchFamily="34" charset="0"/>
              </a:rPr>
              <a:t>1.4</a:t>
            </a:r>
            <a:r>
              <a:rPr lang="en-US" altLang="ja-JP" sz="1400" b="1" dirty="0" smtClean="0">
                <a:solidFill>
                  <a:srgbClr val="FF0000"/>
                </a:solidFill>
                <a:latin typeface="Arial Black" pitchFamily="34" charset="0"/>
              </a:rPr>
              <a:t>La</a:t>
            </a:r>
            <a:r>
              <a:rPr lang="en-US" altLang="ja-JP" sz="1400" b="1" baseline="-25000" dirty="0" smtClean="0">
                <a:solidFill>
                  <a:srgbClr val="FF0000"/>
                </a:solidFill>
                <a:latin typeface="Arial Black" pitchFamily="34" charset="0"/>
              </a:rPr>
              <a:t>0.6</a:t>
            </a:r>
            <a:r>
              <a:rPr lang="en-US" altLang="ja-JP" sz="1400" b="1" dirty="0" smtClean="0">
                <a:latin typeface="Arial Black" pitchFamily="34" charset="0"/>
              </a:rPr>
              <a:t>CoO</a:t>
            </a:r>
            <a:r>
              <a:rPr lang="en-US" altLang="ja-JP" sz="1400" b="1" baseline="-25000" dirty="0" smtClean="0">
                <a:latin typeface="Arial Black" pitchFamily="34" charset="0"/>
              </a:rPr>
              <a:t>3+δ </a:t>
            </a:r>
            <a:r>
              <a:rPr lang="en-US" altLang="ja-JP" sz="1400" b="1" dirty="0" smtClean="0">
                <a:latin typeface="Arial Black" pitchFamily="34" charset="0"/>
              </a:rPr>
              <a:t>]</a:t>
            </a:r>
            <a:r>
              <a:rPr lang="en-US" altLang="ja-JP" sz="1400" b="1" baseline="-25000" dirty="0" smtClean="0">
                <a:latin typeface="Arial Black" pitchFamily="34" charset="0"/>
              </a:rPr>
              <a:t>0.62</a:t>
            </a:r>
            <a:r>
              <a:rPr lang="en-US" altLang="ja-JP" sz="1400" b="1" dirty="0" smtClean="0">
                <a:latin typeface="Arial Black" pitchFamily="34" charset="0"/>
              </a:rPr>
              <a:t> CoO</a:t>
            </a:r>
            <a:r>
              <a:rPr lang="en-US" altLang="ja-JP" sz="1400" b="1" baseline="-25000" dirty="0" smtClean="0">
                <a:latin typeface="Arial Black" pitchFamily="34" charset="0"/>
              </a:rPr>
              <a:t>2</a:t>
            </a:r>
            <a:endParaRPr kumimoji="1" lang="ja-JP" altLang="en-US" sz="1400" b="1" baseline="-25000" dirty="0">
              <a:latin typeface="Arial Black" pitchFamily="34" charset="0"/>
            </a:endParaRPr>
          </a:p>
        </p:txBody>
      </p:sp>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281" y="1291243"/>
            <a:ext cx="4807197" cy="462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上矢印 58"/>
          <p:cNvSpPr/>
          <p:nvPr/>
        </p:nvSpPr>
        <p:spPr>
          <a:xfrm>
            <a:off x="111561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上矢印 59"/>
          <p:cNvSpPr/>
          <p:nvPr/>
        </p:nvSpPr>
        <p:spPr>
          <a:xfrm>
            <a:off x="1835696"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上矢印 60"/>
          <p:cNvSpPr/>
          <p:nvPr/>
        </p:nvSpPr>
        <p:spPr>
          <a:xfrm>
            <a:off x="2413482" y="1628800"/>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矢印 61"/>
          <p:cNvSpPr/>
          <p:nvPr/>
        </p:nvSpPr>
        <p:spPr>
          <a:xfrm>
            <a:off x="1628056" y="4581128"/>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上矢印 62"/>
          <p:cNvSpPr/>
          <p:nvPr/>
        </p:nvSpPr>
        <p:spPr>
          <a:xfrm>
            <a:off x="2243733" y="4581127"/>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63"/>
          <p:cNvSpPr/>
          <p:nvPr/>
        </p:nvSpPr>
        <p:spPr>
          <a:xfrm>
            <a:off x="2915816" y="4587743"/>
            <a:ext cx="360040" cy="53046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上矢印 64"/>
          <p:cNvSpPr/>
          <p:nvPr/>
        </p:nvSpPr>
        <p:spPr>
          <a:xfrm flipV="1">
            <a:off x="100797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上矢印 65"/>
          <p:cNvSpPr/>
          <p:nvPr/>
        </p:nvSpPr>
        <p:spPr>
          <a:xfrm flipV="1">
            <a:off x="1835696" y="3239490"/>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上矢印 66"/>
          <p:cNvSpPr/>
          <p:nvPr/>
        </p:nvSpPr>
        <p:spPr>
          <a:xfrm flipV="1">
            <a:off x="2369102"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上矢印 67"/>
          <p:cNvSpPr/>
          <p:nvPr/>
        </p:nvSpPr>
        <p:spPr>
          <a:xfrm flipV="1">
            <a:off x="3168215" y="3236079"/>
            <a:ext cx="215281" cy="38252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715043" y="404664"/>
            <a:ext cx="252028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1-</a:t>
            </a:r>
            <a:endParaRPr kumimoji="1" lang="ja-JP" altLang="en-US" sz="2000" b="1" baseline="30000" dirty="0">
              <a:solidFill>
                <a:srgbClr val="FF0000"/>
              </a:solidFill>
              <a:latin typeface="Arial Black" pitchFamily="34" charset="0"/>
            </a:endParaRPr>
          </a:p>
        </p:txBody>
      </p:sp>
      <p:sp>
        <p:nvSpPr>
          <p:cNvPr id="70" name="テキスト ボックス 69"/>
          <p:cNvSpPr txBox="1"/>
          <p:nvPr/>
        </p:nvSpPr>
        <p:spPr>
          <a:xfrm>
            <a:off x="639725" y="804774"/>
            <a:ext cx="4220308" cy="369332"/>
          </a:xfrm>
          <a:prstGeom prst="rect">
            <a:avLst/>
          </a:prstGeom>
          <a:noFill/>
        </p:spPr>
        <p:txBody>
          <a:bodyPr wrap="square" rtlCol="0">
            <a:spAutoFit/>
          </a:bodyPr>
          <a:lstStyle/>
          <a:p>
            <a:r>
              <a:rPr lang="en-US" altLang="ja-JP" i="1" dirty="0">
                <a:solidFill>
                  <a:srgbClr val="1212F4"/>
                </a:solidFill>
                <a:latin typeface="Arial Black" pitchFamily="34" charset="0"/>
              </a:rPr>
              <a:t>H</a:t>
            </a:r>
            <a:r>
              <a:rPr kumimoji="1" lang="en-US" altLang="ja-JP" i="1" dirty="0" smtClean="0">
                <a:solidFill>
                  <a:srgbClr val="1212F4"/>
                </a:solidFill>
                <a:latin typeface="Arial Black" pitchFamily="34" charset="0"/>
              </a:rPr>
              <a:t>S</a:t>
            </a:r>
            <a:r>
              <a:rPr kumimoji="1" lang="en-US" altLang="ja-JP" dirty="0" smtClean="0">
                <a:solidFill>
                  <a:srgbClr val="1212F4"/>
                </a:solidFill>
                <a:latin typeface="Arial Black" pitchFamily="34" charset="0"/>
              </a:rPr>
              <a:t> Co</a:t>
            </a:r>
            <a:r>
              <a:rPr lang="en-US" altLang="ja-JP" baseline="30000" dirty="0">
                <a:solidFill>
                  <a:srgbClr val="1212F4"/>
                </a:solidFill>
                <a:latin typeface="Arial Black" pitchFamily="34" charset="0"/>
              </a:rPr>
              <a:t>3</a:t>
            </a:r>
            <a:r>
              <a:rPr kumimoji="1" lang="en-US" altLang="ja-JP" baseline="30000" dirty="0" smtClean="0">
                <a:solidFill>
                  <a:srgbClr val="1212F4"/>
                </a:solidFill>
                <a:latin typeface="Arial Black" pitchFamily="34" charset="0"/>
              </a:rPr>
              <a:t>+ </a:t>
            </a:r>
            <a:r>
              <a:rPr kumimoji="1" lang="en-US" altLang="ja-JP" baseline="-25000" dirty="0" smtClean="0">
                <a:solidFill>
                  <a:srgbClr val="1212F4"/>
                </a:solidFill>
                <a:latin typeface="Arial Black" pitchFamily="34" charset="0"/>
              </a:rPr>
              <a:t>0.17</a:t>
            </a:r>
            <a:r>
              <a:rPr kumimoji="1" lang="en-US" altLang="ja-JP" dirty="0" smtClean="0">
                <a:solidFill>
                  <a:srgbClr val="1212F4"/>
                </a:solidFill>
                <a:latin typeface="Arial Black" pitchFamily="34" charset="0"/>
              </a:rPr>
              <a:t> </a:t>
            </a:r>
            <a:r>
              <a:rPr lang="en-US" altLang="ja-JP" i="1" dirty="0">
                <a:solidFill>
                  <a:srgbClr val="FF0000"/>
                </a:solidFill>
                <a:latin typeface="Arial Black" pitchFamily="34" charset="0"/>
              </a:rPr>
              <a:t>I</a:t>
            </a:r>
            <a:r>
              <a:rPr kumimoji="1" lang="en-US" altLang="ja-JP" i="1" dirty="0" smtClean="0">
                <a:solidFill>
                  <a:srgbClr val="FF0000"/>
                </a:solidFill>
                <a:latin typeface="Arial Black" pitchFamily="34" charset="0"/>
              </a:rPr>
              <a:t>S</a:t>
            </a:r>
            <a:r>
              <a:rPr kumimoji="1" lang="en-US" altLang="ja-JP" dirty="0" smtClean="0">
                <a:solidFill>
                  <a:srgbClr val="FF0000"/>
                </a:solidFill>
                <a:latin typeface="Arial Black" pitchFamily="34" charset="0"/>
              </a:rPr>
              <a:t> Co</a:t>
            </a:r>
            <a:r>
              <a:rPr kumimoji="1" lang="en-US" altLang="ja-JP" baseline="30000" dirty="0" smtClean="0">
                <a:solidFill>
                  <a:srgbClr val="FF0000"/>
                </a:solidFill>
                <a:latin typeface="Arial Black" pitchFamily="34" charset="0"/>
              </a:rPr>
              <a:t>3+</a:t>
            </a:r>
            <a:r>
              <a:rPr kumimoji="1" lang="en-US" altLang="ja-JP" dirty="0" smtClean="0">
                <a:solidFill>
                  <a:srgbClr val="FF0000"/>
                </a:solidFill>
                <a:latin typeface="Arial Black" pitchFamily="34" charset="0"/>
              </a:rPr>
              <a:t> </a:t>
            </a:r>
            <a:r>
              <a:rPr kumimoji="1" lang="en-US" altLang="ja-JP" baseline="-25000" dirty="0" smtClean="0">
                <a:solidFill>
                  <a:srgbClr val="FF0000"/>
                </a:solidFill>
                <a:latin typeface="Arial Black" pitchFamily="34" charset="0"/>
              </a:rPr>
              <a:t>0.83</a:t>
            </a:r>
            <a:r>
              <a:rPr kumimoji="1" lang="en-US" altLang="ja-JP" dirty="0" smtClean="0">
                <a:solidFill>
                  <a:srgbClr val="FF0000"/>
                </a:solidFill>
                <a:latin typeface="Arial Black" pitchFamily="34" charset="0"/>
              </a:rPr>
              <a:t>  </a:t>
            </a:r>
            <a:r>
              <a:rPr kumimoji="1" lang="en-US" altLang="ja-JP" dirty="0" smtClean="0">
                <a:latin typeface="Arial Black" pitchFamily="34" charset="0"/>
              </a:rPr>
              <a:t>(S=1.09)</a:t>
            </a:r>
            <a:endParaRPr kumimoji="1" lang="ja-JP" altLang="en-US" dirty="0">
              <a:latin typeface="Arial Black" pitchFamily="34" charset="0"/>
            </a:endParaRPr>
          </a:p>
        </p:txBody>
      </p:sp>
      <p:sp>
        <p:nvSpPr>
          <p:cNvPr id="71" name="テキスト ボックス 70"/>
          <p:cNvSpPr txBox="1"/>
          <p:nvPr/>
        </p:nvSpPr>
        <p:spPr>
          <a:xfrm>
            <a:off x="931139" y="5901046"/>
            <a:ext cx="3684766"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1.4</a:t>
            </a:r>
            <a:r>
              <a:rPr lang="en-US" altLang="ja-JP" sz="2000" b="1" dirty="0" smtClean="0">
                <a:latin typeface="Arial Black" pitchFamily="34" charset="0"/>
              </a:rPr>
              <a:t>La</a:t>
            </a:r>
            <a:r>
              <a:rPr lang="en-US" altLang="ja-JP" sz="2000" b="1" baseline="-25000" dirty="0" smtClean="0">
                <a:latin typeface="Arial Black" pitchFamily="34" charset="0"/>
              </a:rPr>
              <a:t>0.6</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3.5+</a:t>
            </a:r>
            <a:r>
              <a:rPr lang="en-US" altLang="ja-JP" sz="2000" b="1" dirty="0" smtClean="0">
                <a:latin typeface="Arial Black" pitchFamily="34" charset="0"/>
              </a:rPr>
              <a:t>O</a:t>
            </a:r>
            <a:r>
              <a:rPr lang="en-US" altLang="ja-JP" sz="2000" b="1" baseline="-25000" dirty="0" smtClean="0">
                <a:latin typeface="Arial Black" pitchFamily="34" charset="0"/>
              </a:rPr>
              <a:t>3.34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72" name="テキスト ボックス 71"/>
          <p:cNvSpPr txBox="1"/>
          <p:nvPr/>
        </p:nvSpPr>
        <p:spPr>
          <a:xfrm>
            <a:off x="785400" y="6317723"/>
            <a:ext cx="4620871" cy="369332"/>
          </a:xfrm>
          <a:prstGeom prst="rect">
            <a:avLst/>
          </a:prstGeom>
          <a:noFill/>
        </p:spPr>
        <p:txBody>
          <a:bodyPr wrap="square" rtlCol="0">
            <a:spAutoFit/>
          </a:bodyPr>
          <a:lstStyle/>
          <a:p>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4+ </a:t>
            </a:r>
            <a:r>
              <a:rPr kumimoji="1" lang="en-US" altLang="ja-JP" baseline="-25000" dirty="0" smtClean="0">
                <a:latin typeface="Arial Black" pitchFamily="34" charset="0"/>
              </a:rPr>
              <a:t>0.5</a:t>
            </a:r>
            <a:r>
              <a:rPr kumimoji="1" lang="en-US" altLang="ja-JP" dirty="0" smtClean="0">
                <a:latin typeface="Arial Black" pitchFamily="34" charset="0"/>
              </a:rPr>
              <a:t> </a:t>
            </a:r>
            <a:r>
              <a:rPr kumimoji="1" lang="en-US" altLang="ja-JP" i="1" dirty="0" smtClean="0">
                <a:latin typeface="Arial Black" pitchFamily="34" charset="0"/>
              </a:rPr>
              <a:t>LS</a:t>
            </a:r>
            <a:r>
              <a:rPr kumimoji="1" lang="en-US" altLang="ja-JP" dirty="0" smtClean="0">
                <a:latin typeface="Arial Black" pitchFamily="34" charset="0"/>
              </a:rPr>
              <a:t> Co</a:t>
            </a:r>
            <a:r>
              <a:rPr kumimoji="1" lang="en-US" altLang="ja-JP" baseline="30000" dirty="0" smtClean="0">
                <a:latin typeface="Arial Black" pitchFamily="34" charset="0"/>
              </a:rPr>
              <a:t>3+</a:t>
            </a:r>
            <a:r>
              <a:rPr kumimoji="1" lang="en-US" altLang="ja-JP" dirty="0" smtClean="0">
                <a:latin typeface="Arial Black" pitchFamily="34" charset="0"/>
              </a:rPr>
              <a:t> </a:t>
            </a:r>
            <a:r>
              <a:rPr kumimoji="1" lang="en-US" altLang="ja-JP" baseline="-25000" dirty="0" smtClean="0">
                <a:latin typeface="Arial Black" pitchFamily="34" charset="0"/>
              </a:rPr>
              <a:t>0.5</a:t>
            </a:r>
            <a:r>
              <a:rPr kumimoji="1" lang="en-US" altLang="ja-JP" dirty="0" smtClean="0">
                <a:latin typeface="Arial Black" pitchFamily="34" charset="0"/>
              </a:rPr>
              <a:t>   (S=0.25)</a:t>
            </a:r>
            <a:endParaRPr kumimoji="1" lang="ja-JP" altLang="en-US" dirty="0">
              <a:latin typeface="Arial Black" pitchFamily="34" charset="0"/>
            </a:endParaRPr>
          </a:p>
        </p:txBody>
      </p:sp>
      <p:sp>
        <p:nvSpPr>
          <p:cNvPr id="73" name="左カーブ矢印 72"/>
          <p:cNvSpPr/>
          <p:nvPr/>
        </p:nvSpPr>
        <p:spPr>
          <a:xfrm>
            <a:off x="2603773" y="1174106"/>
            <a:ext cx="346386" cy="454694"/>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4" name="直線コネクタ 73"/>
          <p:cNvCxnSpPr/>
          <p:nvPr/>
        </p:nvCxnSpPr>
        <p:spPr>
          <a:xfrm>
            <a:off x="5070235" y="32587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070235" y="3345141"/>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070235" y="3434950"/>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070235" y="276036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5070235" y="283237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5158008" y="3160475"/>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5372290" y="3193138"/>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564597" y="3163893"/>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230016" y="316389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699706" y="33050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6699706" y="3391493"/>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699706" y="3481302"/>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699706" y="2806717"/>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6699706" y="2878725"/>
            <a:ext cx="7516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6787479" y="320682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7001761" y="3239490"/>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6842537" y="264770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6859487" y="3210245"/>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7093876" y="3257863"/>
            <a:ext cx="0" cy="362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V="1">
            <a:off x="7246240" y="3200887"/>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949316" y="3599443"/>
            <a:ext cx="1230563" cy="369332"/>
          </a:xfrm>
          <a:prstGeom prst="rect">
            <a:avLst/>
          </a:prstGeom>
          <a:noFill/>
        </p:spPr>
        <p:txBody>
          <a:bodyPr wrap="square" rtlCol="0">
            <a:spAutoFit/>
          </a:bodyPr>
          <a:lstStyle/>
          <a:p>
            <a:r>
              <a:rPr lang="en-US" altLang="ja-JP" i="1" dirty="0">
                <a:latin typeface="Arial Black" pitchFamily="34" charset="0"/>
              </a:rPr>
              <a:t>H</a:t>
            </a:r>
            <a:r>
              <a:rPr kumimoji="1" lang="en-US" altLang="ja-JP" i="1" dirty="0" smtClean="0">
                <a:latin typeface="Arial Black" pitchFamily="34" charset="0"/>
              </a:rPr>
              <a:t>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sp>
        <p:nvSpPr>
          <p:cNvPr id="45" name="テキスト ボックス 44"/>
          <p:cNvSpPr txBox="1"/>
          <p:nvPr/>
        </p:nvSpPr>
        <p:spPr>
          <a:xfrm>
            <a:off x="6630958" y="3624816"/>
            <a:ext cx="1230563" cy="369332"/>
          </a:xfrm>
          <a:prstGeom prst="rect">
            <a:avLst/>
          </a:prstGeom>
          <a:noFill/>
        </p:spPr>
        <p:txBody>
          <a:bodyPr wrap="square" rtlCol="0">
            <a:spAutoFit/>
          </a:bodyPr>
          <a:lstStyle/>
          <a:p>
            <a:r>
              <a:rPr lang="en-US" altLang="ja-JP" i="1" dirty="0">
                <a:latin typeface="Arial Black" pitchFamily="34" charset="0"/>
              </a:rPr>
              <a:t>I</a:t>
            </a:r>
            <a:r>
              <a:rPr kumimoji="1" lang="en-US" altLang="ja-JP" i="1" dirty="0" smtClean="0">
                <a:latin typeface="Arial Black" pitchFamily="34" charset="0"/>
              </a:rPr>
              <a:t>S</a:t>
            </a:r>
            <a:r>
              <a:rPr kumimoji="1" lang="en-US" altLang="ja-JP" dirty="0" smtClean="0">
                <a:latin typeface="Arial Black" pitchFamily="34" charset="0"/>
              </a:rPr>
              <a:t> Co</a:t>
            </a:r>
            <a:r>
              <a:rPr kumimoji="1" lang="en-US" altLang="ja-JP" baseline="30000" dirty="0" smtClean="0">
                <a:latin typeface="Arial Black" pitchFamily="34" charset="0"/>
              </a:rPr>
              <a:t>3+</a:t>
            </a:r>
            <a:endParaRPr kumimoji="1" lang="ja-JP" altLang="en-US" dirty="0">
              <a:latin typeface="Arial Black" pitchFamily="34" charset="0"/>
            </a:endParaRPr>
          </a:p>
        </p:txBody>
      </p:sp>
      <p:pic>
        <p:nvPicPr>
          <p:cNvPr id="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直線矢印コネクタ 46"/>
          <p:cNvCxnSpPr/>
          <p:nvPr/>
        </p:nvCxnSpPr>
        <p:spPr>
          <a:xfrm flipV="1">
            <a:off x="5230016" y="2622051"/>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5446040" y="2622051"/>
            <a:ext cx="0" cy="369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280" y="1291245"/>
            <a:ext cx="4807197" cy="462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34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372200" y="1039671"/>
            <a:ext cx="2160240" cy="400110"/>
          </a:xfrm>
          <a:prstGeom prst="rect">
            <a:avLst/>
          </a:prstGeom>
          <a:noFill/>
        </p:spPr>
        <p:txBody>
          <a:bodyPr wrap="square" rtlCol="0">
            <a:spAutoFit/>
          </a:bodyPr>
          <a:lstStyle/>
          <a:p>
            <a:r>
              <a:rPr lang="en-US" altLang="ja-JP" sz="2000" b="1" dirty="0" smtClean="0">
                <a:latin typeface="Arial Black" pitchFamily="34" charset="0"/>
              </a:rPr>
              <a:t>[ Co</a:t>
            </a:r>
            <a:r>
              <a:rPr lang="en-US" altLang="ja-JP" sz="2000" b="1" baseline="30000" dirty="0" smtClean="0">
                <a:solidFill>
                  <a:srgbClr val="FF0000"/>
                </a:solidFill>
                <a:latin typeface="Arial Black" pitchFamily="34" charset="0"/>
              </a:rPr>
              <a:t>3.1+</a:t>
            </a:r>
            <a:r>
              <a:rPr lang="en-US" altLang="ja-JP" sz="2000" b="1" dirty="0" smtClean="0">
                <a:latin typeface="Arial Black" pitchFamily="34" charset="0"/>
              </a:rPr>
              <a:t>O</a:t>
            </a:r>
            <a:r>
              <a:rPr lang="en-US" altLang="ja-JP" sz="2000" b="1" baseline="-25000" dirty="0" smtClean="0">
                <a:latin typeface="Arial Black" pitchFamily="34" charset="0"/>
              </a:rPr>
              <a:t>2 </a:t>
            </a:r>
            <a:r>
              <a:rPr lang="en-US" altLang="ja-JP" sz="2000" b="1" dirty="0" smtClean="0">
                <a:latin typeface="Arial Black" pitchFamily="34" charset="0"/>
              </a:rPr>
              <a:t>]</a:t>
            </a:r>
            <a:r>
              <a:rPr lang="en-US" altLang="ja-JP" sz="2000" b="1" baseline="30000" dirty="0" smtClean="0">
                <a:solidFill>
                  <a:srgbClr val="FF0000"/>
                </a:solidFill>
                <a:latin typeface="Arial Black" pitchFamily="34" charset="0"/>
              </a:rPr>
              <a:t>0.9-</a:t>
            </a:r>
            <a:endParaRPr kumimoji="1" lang="ja-JP" altLang="en-US" sz="2000" b="1" baseline="30000" dirty="0">
              <a:solidFill>
                <a:srgbClr val="FF0000"/>
              </a:solidFill>
              <a:latin typeface="Arial Black" pitchFamily="34" charset="0"/>
            </a:endParaRPr>
          </a:p>
        </p:txBody>
      </p:sp>
      <p:sp>
        <p:nvSpPr>
          <p:cNvPr id="10" name="テキスト ボックス 9"/>
          <p:cNvSpPr txBox="1"/>
          <p:nvPr/>
        </p:nvSpPr>
        <p:spPr>
          <a:xfrm>
            <a:off x="5940152" y="5412707"/>
            <a:ext cx="2736304" cy="523220"/>
          </a:xfrm>
          <a:prstGeom prst="rect">
            <a:avLst/>
          </a:prstGeom>
          <a:noFill/>
        </p:spPr>
        <p:txBody>
          <a:bodyPr wrap="square" rtlCol="0">
            <a:spAutoFit/>
          </a:bodyPr>
          <a:lstStyle/>
          <a:p>
            <a:r>
              <a:rPr lang="en-US" altLang="ja-JP" sz="2800" b="1" dirty="0" smtClean="0">
                <a:solidFill>
                  <a:srgbClr val="FF0000"/>
                </a:solidFill>
                <a:latin typeface="Arial Black" pitchFamily="34" charset="0"/>
              </a:rPr>
              <a:t>δ </a:t>
            </a:r>
            <a:r>
              <a:rPr lang="ja-JP" altLang="en-US" sz="2800" b="1" dirty="0" smtClean="0">
                <a:solidFill>
                  <a:srgbClr val="FF0000"/>
                </a:solidFill>
                <a:latin typeface="Arial Black" pitchFamily="34" charset="0"/>
              </a:rPr>
              <a:t>～ </a:t>
            </a:r>
            <a:r>
              <a:rPr lang="en-US" altLang="ja-JP" sz="2800" b="1" dirty="0" smtClean="0">
                <a:solidFill>
                  <a:srgbClr val="FF0000"/>
                </a:solidFill>
                <a:latin typeface="Arial Black" pitchFamily="34" charset="0"/>
              </a:rPr>
              <a:t>0.1</a:t>
            </a:r>
            <a:endParaRPr kumimoji="1" lang="ja-JP" altLang="en-US" sz="2800" b="1" dirty="0">
              <a:solidFill>
                <a:srgbClr val="FF0000"/>
              </a:solidFill>
              <a:latin typeface="Arial Black" pitchFamily="34" charset="0"/>
            </a:endParaRPr>
          </a:p>
        </p:txBody>
      </p:sp>
      <p:sp>
        <p:nvSpPr>
          <p:cNvPr id="11" name="テキスト ボックス 10"/>
          <p:cNvSpPr txBox="1"/>
          <p:nvPr/>
        </p:nvSpPr>
        <p:spPr>
          <a:xfrm>
            <a:off x="5940152" y="5934643"/>
            <a:ext cx="2736304" cy="523220"/>
          </a:xfrm>
          <a:prstGeom prst="rect">
            <a:avLst/>
          </a:prstGeom>
          <a:noFill/>
        </p:spPr>
        <p:txBody>
          <a:bodyPr wrap="square" rtlCol="0">
            <a:spAutoFit/>
          </a:bodyPr>
          <a:lstStyle/>
          <a:p>
            <a:r>
              <a:rPr lang="en-US" altLang="ja-JP" sz="2800" b="1" dirty="0">
                <a:solidFill>
                  <a:srgbClr val="FF0000"/>
                </a:solidFill>
                <a:latin typeface="Arial Black" pitchFamily="34" charset="0"/>
              </a:rPr>
              <a:t>n</a:t>
            </a:r>
            <a:r>
              <a:rPr lang="en-US" altLang="ja-JP" sz="2800" b="1" dirty="0" smtClean="0">
                <a:solidFill>
                  <a:srgbClr val="FF0000"/>
                </a:solidFill>
                <a:latin typeface="Arial Black" pitchFamily="34" charset="0"/>
              </a:rPr>
              <a:t> </a:t>
            </a:r>
            <a:r>
              <a:rPr lang="ja-JP" altLang="en-US" sz="2800" b="1" dirty="0" smtClean="0">
                <a:solidFill>
                  <a:srgbClr val="FF0000"/>
                </a:solidFill>
                <a:latin typeface="Arial Black" pitchFamily="34" charset="0"/>
              </a:rPr>
              <a:t>～ </a:t>
            </a:r>
            <a:r>
              <a:rPr lang="en-US" altLang="ja-JP" sz="2800" b="1" dirty="0" smtClean="0">
                <a:solidFill>
                  <a:srgbClr val="FF0000"/>
                </a:solidFill>
                <a:latin typeface="Arial Black" pitchFamily="34" charset="0"/>
              </a:rPr>
              <a:t>3.45</a:t>
            </a:r>
            <a:endParaRPr kumimoji="1" lang="ja-JP" altLang="en-US" sz="2800" b="1" dirty="0">
              <a:solidFill>
                <a:srgbClr val="FF0000"/>
              </a:solidFill>
              <a:latin typeface="Arial Black"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99586"/>
            <a:ext cx="3861889" cy="496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右矢印 13"/>
          <p:cNvSpPr/>
          <p:nvPr/>
        </p:nvSpPr>
        <p:spPr>
          <a:xfrm>
            <a:off x="4056148" y="1052736"/>
            <a:ext cx="2088232"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5100264" y="1427749"/>
            <a:ext cx="3654406" cy="3312368"/>
            <a:chOff x="4878034" y="3429000"/>
            <a:chExt cx="3654406" cy="3312368"/>
          </a:xfrm>
        </p:grpSpPr>
        <p:cxnSp>
          <p:nvCxnSpPr>
            <p:cNvPr id="28" name="直線矢印コネクタ 27"/>
            <p:cNvCxnSpPr/>
            <p:nvPr/>
          </p:nvCxnSpPr>
          <p:spPr>
            <a:xfrm flipV="1">
              <a:off x="5292080" y="3933056"/>
              <a:ext cx="0" cy="18223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5508104" y="5364311"/>
              <a:ext cx="1728192" cy="7108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732240" y="4432585"/>
              <a:ext cx="504056" cy="2245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92080" y="5742528"/>
              <a:ext cx="2664296" cy="99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a:off x="5292080" y="5742527"/>
              <a:ext cx="28083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100392" y="5570786"/>
              <a:ext cx="432048" cy="369332"/>
            </a:xfrm>
            <a:prstGeom prst="rect">
              <a:avLst/>
            </a:prstGeom>
            <a:noFill/>
          </p:spPr>
          <p:txBody>
            <a:bodyPr wrap="square" rtlCol="0">
              <a:spAutoFit/>
            </a:bodyPr>
            <a:lstStyle/>
            <a:p>
              <a:r>
                <a:rPr kumimoji="1" lang="en-US" altLang="ja-JP" dirty="0" smtClean="0">
                  <a:latin typeface="Arial Black" pitchFamily="34" charset="0"/>
                </a:rPr>
                <a:t>E</a:t>
              </a:r>
              <a:endParaRPr kumimoji="1" lang="ja-JP" altLang="en-US" dirty="0">
                <a:latin typeface="Arial Black" pitchFamily="34" charset="0"/>
              </a:endParaRPr>
            </a:p>
          </p:txBody>
        </p:sp>
        <p:sp>
          <p:nvSpPr>
            <p:cNvPr id="34" name="テキスト ボックス 33"/>
            <p:cNvSpPr txBox="1"/>
            <p:nvPr/>
          </p:nvSpPr>
          <p:spPr>
            <a:xfrm>
              <a:off x="4878034" y="3429000"/>
              <a:ext cx="828092" cy="369332"/>
            </a:xfrm>
            <a:prstGeom prst="rect">
              <a:avLst/>
            </a:prstGeom>
            <a:noFill/>
          </p:spPr>
          <p:txBody>
            <a:bodyPr wrap="square" rtlCol="0">
              <a:spAutoFit/>
            </a:bodyPr>
            <a:lstStyle/>
            <a:p>
              <a:r>
                <a:rPr lang="en-US" altLang="ja-JP" dirty="0">
                  <a:latin typeface="Arial Black" pitchFamily="34" charset="0"/>
                </a:rPr>
                <a:t>σ</a:t>
              </a:r>
              <a:r>
                <a:rPr lang="en-US" altLang="ja-JP" dirty="0" smtClean="0">
                  <a:latin typeface="Arial Black" pitchFamily="34" charset="0"/>
                </a:rPr>
                <a:t>(</a:t>
              </a:r>
              <a:r>
                <a:rPr kumimoji="1" lang="en-US" altLang="ja-JP" dirty="0" smtClean="0">
                  <a:latin typeface="Arial Black" pitchFamily="34" charset="0"/>
                </a:rPr>
                <a:t>E)</a:t>
              </a:r>
              <a:endParaRPr kumimoji="1" lang="ja-JP" altLang="en-US" dirty="0">
                <a:latin typeface="Arial Black" pitchFamily="34" charset="0"/>
              </a:endParaRPr>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1703245987"/>
                </p:ext>
              </p:extLst>
            </p:nvPr>
          </p:nvGraphicFramePr>
          <p:xfrm>
            <a:off x="5700742" y="4726581"/>
            <a:ext cx="443638" cy="637730"/>
          </p:xfrm>
          <a:graphic>
            <a:graphicData uri="http://schemas.openxmlformats.org/presentationml/2006/ole">
              <mc:AlternateContent xmlns:mc="http://schemas.openxmlformats.org/markup-compatibility/2006">
                <mc:Choice xmlns:v="urn:schemas-microsoft-com:vml" Requires="v">
                  <p:oleObj spid="_x0000_s10836" name="Equation" r:id="rId5" imgW="203040" imgH="291960" progId="Equation.DSMT4">
                    <p:embed/>
                  </p:oleObj>
                </mc:Choice>
                <mc:Fallback>
                  <p:oleObj name="Equation" r:id="rId5" imgW="203040" imgH="291960" progId="Equation.DSMT4">
                    <p:embed/>
                    <p:pic>
                      <p:nvPicPr>
                        <p:cNvPr id="0" name=""/>
                        <p:cNvPicPr/>
                        <p:nvPr/>
                      </p:nvPicPr>
                      <p:blipFill>
                        <a:blip r:embed="rId6"/>
                        <a:stretch>
                          <a:fillRect/>
                        </a:stretch>
                      </p:blipFill>
                      <p:spPr>
                        <a:xfrm>
                          <a:off x="5700742" y="4726581"/>
                          <a:ext cx="443638" cy="637730"/>
                        </a:xfrm>
                        <a:prstGeom prst="rect">
                          <a:avLst/>
                        </a:prstGeom>
                      </p:spPr>
                    </p:pic>
                  </p:oleObj>
                </mc:Fallback>
              </mc:AlternateContent>
            </a:graphicData>
          </a:graphic>
        </p:graphicFrame>
        <p:graphicFrame>
          <p:nvGraphicFramePr>
            <p:cNvPr id="36" name="オブジェクト 35"/>
            <p:cNvGraphicFramePr>
              <a:graphicFrameLocks noChangeAspect="1"/>
            </p:cNvGraphicFramePr>
            <p:nvPr>
              <p:extLst>
                <p:ext uri="{D42A27DB-BD31-4B8C-83A1-F6EECF244321}">
                  <p14:modId xmlns:p14="http://schemas.microsoft.com/office/powerpoint/2010/main" val="788547879"/>
                </p:ext>
              </p:extLst>
            </p:nvPr>
          </p:nvGraphicFramePr>
          <p:xfrm>
            <a:off x="6660885" y="3857002"/>
            <a:ext cx="469900" cy="527050"/>
          </p:xfrm>
          <a:graphic>
            <a:graphicData uri="http://schemas.openxmlformats.org/presentationml/2006/ole">
              <mc:AlternateContent xmlns:mc="http://schemas.openxmlformats.org/markup-compatibility/2006">
                <mc:Choice xmlns:v="urn:schemas-microsoft-com:vml" Requires="v">
                  <p:oleObj spid="_x0000_s10837" name="Equation" r:id="rId7" imgW="215640" imgH="241200" progId="Equation.DSMT4">
                    <p:embed/>
                  </p:oleObj>
                </mc:Choice>
                <mc:Fallback>
                  <p:oleObj name="Equation" r:id="rId7" imgW="215640" imgH="241200" progId="Equation.DSMT4">
                    <p:embed/>
                    <p:pic>
                      <p:nvPicPr>
                        <p:cNvPr id="0" name=""/>
                        <p:cNvPicPr>
                          <a:picLocks noChangeAspect="1" noChangeArrowheads="1"/>
                        </p:cNvPicPr>
                        <p:nvPr/>
                      </p:nvPicPr>
                      <p:blipFill>
                        <a:blip r:embed="rId8"/>
                        <a:srcRect/>
                        <a:stretch>
                          <a:fillRect/>
                        </a:stretch>
                      </p:blipFill>
                      <p:spPr bwMode="auto">
                        <a:xfrm>
                          <a:off x="6660885" y="3857002"/>
                          <a:ext cx="4699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7" name="テキスト ボックス 36"/>
          <p:cNvSpPr txBox="1"/>
          <p:nvPr/>
        </p:nvSpPr>
        <p:spPr>
          <a:xfrm>
            <a:off x="5936631" y="4889487"/>
            <a:ext cx="2736304" cy="523220"/>
          </a:xfrm>
          <a:prstGeom prst="rect">
            <a:avLst/>
          </a:prstGeom>
          <a:noFill/>
        </p:spPr>
        <p:txBody>
          <a:bodyPr wrap="square" rtlCol="0">
            <a:spAutoFit/>
          </a:bodyPr>
          <a:lstStyle/>
          <a:p>
            <a:r>
              <a:rPr lang="en-US" altLang="ja-JP" sz="2800" b="1" dirty="0" smtClean="0">
                <a:solidFill>
                  <a:srgbClr val="FF0000"/>
                </a:solidFill>
                <a:latin typeface="Arial Black" pitchFamily="34" charset="0"/>
              </a:rPr>
              <a:t>n = 3.25 + 2δ</a:t>
            </a:r>
            <a:endParaRPr kumimoji="1" lang="ja-JP" altLang="en-US" sz="2800" b="1" dirty="0">
              <a:solidFill>
                <a:srgbClr val="FF0000"/>
              </a:solidFill>
              <a:latin typeface="Arial Black" pitchFamily="34" charset="0"/>
            </a:endParaRPr>
          </a:p>
        </p:txBody>
      </p:sp>
      <p:sp>
        <p:nvSpPr>
          <p:cNvPr id="39" name="右矢印 38"/>
          <p:cNvSpPr/>
          <p:nvPr/>
        </p:nvSpPr>
        <p:spPr>
          <a:xfrm rot="2213653">
            <a:off x="3914302" y="3792427"/>
            <a:ext cx="2098917" cy="44498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7440415" y="1612415"/>
            <a:ext cx="0" cy="21288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308304" y="1993584"/>
            <a:ext cx="191924" cy="1786659"/>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248200" y="3718464"/>
            <a:ext cx="504056" cy="369332"/>
          </a:xfrm>
          <a:prstGeom prst="rect">
            <a:avLst/>
          </a:prstGeom>
          <a:noFill/>
        </p:spPr>
        <p:txBody>
          <a:bodyPr wrap="square" rtlCol="0">
            <a:spAutoFit/>
          </a:bodyPr>
          <a:lstStyle/>
          <a:p>
            <a:r>
              <a:rPr kumimoji="1" lang="en-US" altLang="ja-JP" dirty="0" smtClean="0">
                <a:solidFill>
                  <a:srgbClr val="FF0000"/>
                </a:solidFill>
                <a:latin typeface="Arial Black" pitchFamily="34" charset="0"/>
              </a:rPr>
              <a:t>E</a:t>
            </a:r>
            <a:r>
              <a:rPr kumimoji="1" lang="en-US" altLang="ja-JP" baseline="-25000" dirty="0" smtClean="0">
                <a:solidFill>
                  <a:srgbClr val="FF0000"/>
                </a:solidFill>
                <a:latin typeface="Arial Black" pitchFamily="34" charset="0"/>
              </a:rPr>
              <a:t>F</a:t>
            </a:r>
            <a:endParaRPr kumimoji="1" lang="ja-JP" altLang="en-US" baseline="-25000" dirty="0">
              <a:solidFill>
                <a:srgbClr val="FF0000"/>
              </a:solidFill>
              <a:latin typeface="Arial Black" pitchFamily="34" charset="0"/>
            </a:endParaRPr>
          </a:p>
        </p:txBody>
      </p:sp>
      <p:graphicFrame>
        <p:nvGraphicFramePr>
          <p:cNvPr id="42" name="オブジェクト 41"/>
          <p:cNvGraphicFramePr>
            <a:graphicFrameLocks noChangeAspect="1"/>
          </p:cNvGraphicFramePr>
          <p:nvPr>
            <p:extLst>
              <p:ext uri="{D42A27DB-BD31-4B8C-83A1-F6EECF244321}">
                <p14:modId xmlns:p14="http://schemas.microsoft.com/office/powerpoint/2010/main" val="3136814727"/>
              </p:ext>
            </p:extLst>
          </p:nvPr>
        </p:nvGraphicFramePr>
        <p:xfrm>
          <a:off x="7404266" y="2092116"/>
          <a:ext cx="1787525" cy="750887"/>
        </p:xfrm>
        <a:graphic>
          <a:graphicData uri="http://schemas.openxmlformats.org/presentationml/2006/ole">
            <mc:AlternateContent xmlns:mc="http://schemas.openxmlformats.org/markup-compatibility/2006">
              <mc:Choice xmlns:v="urn:schemas-microsoft-com:vml" Requires="v">
                <p:oleObj spid="_x0000_s10838" name="Equation" r:id="rId9" imgW="1117440" imgH="469800" progId="Equation.DSMT4">
                  <p:embed/>
                </p:oleObj>
              </mc:Choice>
              <mc:Fallback>
                <p:oleObj name="Equation" r:id="rId9" imgW="1117440" imgH="469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4266" y="2092116"/>
                        <a:ext cx="17875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テキスト ボックス 43"/>
          <p:cNvSpPr txBox="1"/>
          <p:nvPr/>
        </p:nvSpPr>
        <p:spPr>
          <a:xfrm>
            <a:off x="5919827" y="4490266"/>
            <a:ext cx="3384376" cy="400110"/>
          </a:xfrm>
          <a:prstGeom prst="rect">
            <a:avLst/>
          </a:prstGeom>
          <a:noFill/>
        </p:spPr>
        <p:txBody>
          <a:bodyPr wrap="square" rtlCol="0">
            <a:spAutoFit/>
          </a:bodyPr>
          <a:lstStyle/>
          <a:p>
            <a:r>
              <a:rPr lang="en-US" altLang="ja-JP" sz="2000" b="1" dirty="0" smtClean="0">
                <a:latin typeface="Arial Black" pitchFamily="34" charset="0"/>
              </a:rPr>
              <a:t>[ Ca</a:t>
            </a:r>
            <a:r>
              <a:rPr lang="en-US" altLang="ja-JP" sz="2000" b="1" baseline="-25000" dirty="0" smtClean="0">
                <a:latin typeface="Arial Black" pitchFamily="34" charset="0"/>
              </a:rPr>
              <a:t>1.8</a:t>
            </a:r>
            <a:r>
              <a:rPr lang="en-US" altLang="ja-JP" sz="2000" b="1" dirty="0" smtClean="0">
                <a:solidFill>
                  <a:srgbClr val="FF0000"/>
                </a:solidFill>
                <a:latin typeface="Arial Black" pitchFamily="34" charset="0"/>
              </a:rPr>
              <a:t>A</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a:t>
            </a:r>
            <a:r>
              <a:rPr lang="en-US" altLang="ja-JP" sz="2000" b="1" baseline="30000" dirty="0" smtClean="0">
                <a:solidFill>
                  <a:srgbClr val="FF0000"/>
                </a:solidFill>
                <a:latin typeface="Arial Black" pitchFamily="34" charset="0"/>
              </a:rPr>
              <a:t>n+</a:t>
            </a:r>
            <a:r>
              <a:rPr lang="en-US" altLang="ja-JP" sz="2000" b="1" dirty="0" smtClean="0">
                <a:latin typeface="Arial Black" pitchFamily="34" charset="0"/>
              </a:rPr>
              <a:t>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endParaRPr kumimoji="1" lang="ja-JP" altLang="en-US" sz="2000" b="1" baseline="-25000" dirty="0">
              <a:latin typeface="Arial Black" pitchFamily="34" charset="0"/>
            </a:endParaRPr>
          </a:p>
        </p:txBody>
      </p:sp>
      <p:sp>
        <p:nvSpPr>
          <p:cNvPr id="45" name="テキスト ボックス 44"/>
          <p:cNvSpPr txBox="1"/>
          <p:nvPr/>
        </p:nvSpPr>
        <p:spPr>
          <a:xfrm>
            <a:off x="971600" y="5578845"/>
            <a:ext cx="3780420"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smtClean="0">
                <a:solidFill>
                  <a:srgbClr val="FF0000"/>
                </a:solidFill>
                <a:latin typeface="Arial Black" pitchFamily="34" charset="0"/>
              </a:rPr>
              <a:t>A</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46" name="テキスト ボックス 45"/>
          <p:cNvSpPr txBox="1"/>
          <p:nvPr/>
        </p:nvSpPr>
        <p:spPr>
          <a:xfrm>
            <a:off x="521115" y="5978955"/>
            <a:ext cx="6960930" cy="400110"/>
          </a:xfrm>
          <a:prstGeom prst="rect">
            <a:avLst/>
          </a:prstGeom>
          <a:noFill/>
        </p:spPr>
        <p:txBody>
          <a:bodyPr wrap="square" rtlCol="0">
            <a:spAutoFit/>
          </a:bodyPr>
          <a:lstStyle/>
          <a:p>
            <a:r>
              <a:rPr lang="en-US" altLang="ja-JP" sz="2000" b="1" dirty="0" smtClean="0">
                <a:solidFill>
                  <a:srgbClr val="FF0000"/>
                </a:solidFill>
                <a:latin typeface="Arial Black" pitchFamily="34" charset="0"/>
              </a:rPr>
              <a:t>Ca</a:t>
            </a:r>
            <a:r>
              <a:rPr lang="en-US" altLang="ja-JP" sz="2000" b="1" baseline="30000" dirty="0" smtClean="0">
                <a:solidFill>
                  <a:srgbClr val="FF0000"/>
                </a:solidFill>
                <a:latin typeface="Arial Black" pitchFamily="34" charset="0"/>
              </a:rPr>
              <a:t>2+</a:t>
            </a:r>
            <a:r>
              <a:rPr lang="en-US" altLang="ja-JP" sz="2000" b="1" dirty="0" smtClean="0">
                <a:solidFill>
                  <a:srgbClr val="FF0000"/>
                </a:solidFill>
                <a:latin typeface="Arial Black" pitchFamily="34" charset="0"/>
              </a:rPr>
              <a:t>:</a:t>
            </a:r>
            <a:r>
              <a:rPr lang="ja-JP" altLang="en-US" sz="2000" b="1" dirty="0">
                <a:solidFill>
                  <a:srgbClr val="FF0000"/>
                </a:solidFill>
                <a:latin typeface="Arial Black" pitchFamily="34" charset="0"/>
              </a:rPr>
              <a:t> </a:t>
            </a:r>
            <a:r>
              <a:rPr lang="en-US" altLang="ja-JP" sz="2000" b="1" dirty="0" smtClean="0">
                <a:solidFill>
                  <a:srgbClr val="FF0000"/>
                </a:solidFill>
                <a:latin typeface="Arial Black" pitchFamily="34" charset="0"/>
              </a:rPr>
              <a:t>1.12Å,  Y</a:t>
            </a:r>
            <a:r>
              <a:rPr lang="en-US" altLang="ja-JP" sz="2000" b="1" baseline="30000" dirty="0" smtClean="0">
                <a:solidFill>
                  <a:srgbClr val="FF0000"/>
                </a:solidFill>
                <a:latin typeface="Arial Black" pitchFamily="34" charset="0"/>
              </a:rPr>
              <a:t>3+</a:t>
            </a:r>
            <a:r>
              <a:rPr lang="en-US" altLang="ja-JP" sz="2000" b="1" dirty="0" smtClean="0">
                <a:solidFill>
                  <a:srgbClr val="FF0000"/>
                </a:solidFill>
                <a:latin typeface="Arial Black" pitchFamily="34" charset="0"/>
              </a:rPr>
              <a:t>: 0.90Å, La</a:t>
            </a:r>
            <a:r>
              <a:rPr lang="en-US" altLang="ja-JP" sz="2000" b="1" baseline="30000" dirty="0" smtClean="0">
                <a:solidFill>
                  <a:srgbClr val="FF0000"/>
                </a:solidFill>
                <a:latin typeface="Arial Black" pitchFamily="34" charset="0"/>
              </a:rPr>
              <a:t>3+</a:t>
            </a:r>
            <a:r>
              <a:rPr lang="en-US" altLang="ja-JP" sz="2000" b="1" dirty="0" smtClean="0">
                <a:solidFill>
                  <a:srgbClr val="FF0000"/>
                </a:solidFill>
                <a:latin typeface="Arial Black" pitchFamily="34" charset="0"/>
              </a:rPr>
              <a:t>: 1.16Å </a:t>
            </a:r>
            <a:endParaRPr kumimoji="1" lang="ja-JP" altLang="en-US" sz="2000" b="1" dirty="0">
              <a:solidFill>
                <a:srgbClr val="FF0000"/>
              </a:solidFill>
              <a:latin typeface="Arial Black" pitchFamily="34" charset="0"/>
            </a:endParaRPr>
          </a:p>
        </p:txBody>
      </p:sp>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4</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研究背景</a:t>
            </a:r>
            <a:endParaRPr kumimoji="1" lang="ja-JP" altLang="en-US"/>
          </a:p>
        </p:txBody>
      </p:sp>
      <p:pic>
        <p:nvPicPr>
          <p:cNvPr id="3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3419872" y="1998993"/>
            <a:ext cx="360040" cy="3489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3655692" y="1731750"/>
            <a:ext cx="911896" cy="400110"/>
          </a:xfrm>
          <a:prstGeom prst="rect">
            <a:avLst/>
          </a:prstGeom>
          <a:noFill/>
        </p:spPr>
        <p:txBody>
          <a:bodyPr wrap="square" rtlCol="0">
            <a:spAutoFit/>
          </a:bodyPr>
          <a:lstStyle/>
          <a:p>
            <a:r>
              <a:rPr lang="en-US" altLang="ja-JP" sz="2000" b="1" dirty="0" smtClean="0">
                <a:solidFill>
                  <a:srgbClr val="FF0000"/>
                </a:solidFill>
                <a:latin typeface="Arial Black" pitchFamily="34" charset="0"/>
              </a:rPr>
              <a:t>A</a:t>
            </a:r>
            <a:r>
              <a:rPr lang="en-US" altLang="ja-JP" sz="2000" b="1" baseline="30000" dirty="0" smtClean="0">
                <a:solidFill>
                  <a:srgbClr val="FF0000"/>
                </a:solidFill>
                <a:latin typeface="Arial Black" pitchFamily="34" charset="0"/>
              </a:rPr>
              <a:t>3+</a:t>
            </a:r>
            <a:endParaRPr kumimoji="1" lang="ja-JP" altLang="en-US" sz="2000" b="1" baseline="30000" dirty="0">
              <a:latin typeface="Arial Black" pitchFamily="34" charset="0"/>
            </a:endParaRPr>
          </a:p>
        </p:txBody>
      </p:sp>
    </p:spTree>
    <p:extLst>
      <p:ext uri="{BB962C8B-B14F-4D97-AF65-F5344CB8AC3E}">
        <p14:creationId xmlns:p14="http://schemas.microsoft.com/office/powerpoint/2010/main" val="1129085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89" y="1278892"/>
            <a:ext cx="4340951" cy="419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5</a:t>
            </a:fld>
            <a:endParaRPr kumimoji="1" lang="ja-JP" altLang="en-US"/>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94" y="1316221"/>
            <a:ext cx="4320480" cy="416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smtClean="0"/>
              <a:t>研究背景</a:t>
            </a:r>
            <a:endParaRPr kumimoji="1" lang="ja-JP" altLang="en-US"/>
          </a:p>
        </p:txBody>
      </p:sp>
      <p:cxnSp>
        <p:nvCxnSpPr>
          <p:cNvPr id="6" name="直線矢印コネクタ 5"/>
          <p:cNvCxnSpPr/>
          <p:nvPr/>
        </p:nvCxnSpPr>
        <p:spPr>
          <a:xfrm flipH="1">
            <a:off x="2555776" y="1052736"/>
            <a:ext cx="1584176" cy="21602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11" idx="2"/>
          </p:cNvCxnSpPr>
          <p:nvPr/>
        </p:nvCxnSpPr>
        <p:spPr>
          <a:xfrm>
            <a:off x="5148064" y="1016227"/>
            <a:ext cx="1008112" cy="21967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257854" y="616117"/>
            <a:ext cx="3780420"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a:solidFill>
                  <a:srgbClr val="FF0000"/>
                </a:solidFill>
                <a:latin typeface="Arial Black" pitchFamily="34" charset="0"/>
              </a:rPr>
              <a:t>Y</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cxnSp>
        <p:nvCxnSpPr>
          <p:cNvPr id="12" name="直線矢印コネクタ 11"/>
          <p:cNvCxnSpPr/>
          <p:nvPr/>
        </p:nvCxnSpPr>
        <p:spPr>
          <a:xfrm flipH="1" flipV="1">
            <a:off x="3347864" y="4581128"/>
            <a:ext cx="792088"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5508104" y="3789040"/>
            <a:ext cx="792088"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059832" y="5805264"/>
            <a:ext cx="4320480"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smtClean="0">
                <a:solidFill>
                  <a:srgbClr val="FF0000"/>
                </a:solidFill>
                <a:latin typeface="Arial Black" pitchFamily="34" charset="0"/>
              </a:rPr>
              <a:t>La</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629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6</a:t>
            </a:fld>
            <a:endParaRPr kumimoji="1" lang="ja-JP" altLang="en-US"/>
          </a:p>
        </p:txBody>
      </p:sp>
      <p:sp>
        <p:nvSpPr>
          <p:cNvPr id="7" name="フッター プレースホルダー 6"/>
          <p:cNvSpPr>
            <a:spLocks noGrp="1"/>
          </p:cNvSpPr>
          <p:nvPr>
            <p:ph type="ftr" sz="quarter" idx="11"/>
          </p:nvPr>
        </p:nvSpPr>
        <p:spPr/>
        <p:txBody>
          <a:bodyPr/>
          <a:lstStyle/>
          <a:p>
            <a:r>
              <a:rPr kumimoji="1" lang="ja-JP" altLang="en-US" smtClean="0"/>
              <a:t>研究背景</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770792247"/>
              </p:ext>
            </p:extLst>
          </p:nvPr>
        </p:nvGraphicFramePr>
        <p:xfrm>
          <a:off x="539552" y="1196752"/>
          <a:ext cx="8208913" cy="4176464"/>
        </p:xfrm>
        <a:graphic>
          <a:graphicData uri="http://schemas.openxmlformats.org/drawingml/2006/table">
            <a:tbl>
              <a:tblPr firstRow="1" bandRow="1">
                <a:tableStyleId>{5C22544A-7EE6-4342-B048-85BDC9FD1C3A}</a:tableStyleId>
              </a:tblPr>
              <a:tblGrid>
                <a:gridCol w="4032448"/>
                <a:gridCol w="2160240"/>
                <a:gridCol w="2016225"/>
              </a:tblGrid>
              <a:tr h="104411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1044116">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r>
              <a:tr h="1044116">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r>
              <a:tr h="1044116">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8" name="テキスト ボックス 7"/>
          <p:cNvSpPr txBox="1"/>
          <p:nvPr/>
        </p:nvSpPr>
        <p:spPr>
          <a:xfrm>
            <a:off x="611560" y="3605998"/>
            <a:ext cx="3780420"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a:solidFill>
                  <a:srgbClr val="FF0000"/>
                </a:solidFill>
                <a:latin typeface="Arial Black" pitchFamily="34" charset="0"/>
              </a:rPr>
              <a:t>Y</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9" name="テキスト ボックス 8"/>
          <p:cNvSpPr txBox="1"/>
          <p:nvPr/>
        </p:nvSpPr>
        <p:spPr>
          <a:xfrm>
            <a:off x="611560" y="4725144"/>
            <a:ext cx="4320480"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smtClean="0">
                <a:solidFill>
                  <a:srgbClr val="FF0000"/>
                </a:solidFill>
                <a:latin typeface="Arial Black" pitchFamily="34" charset="0"/>
              </a:rPr>
              <a:t>La</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10" name="テキスト ボックス 9"/>
          <p:cNvSpPr txBox="1"/>
          <p:nvPr/>
        </p:nvSpPr>
        <p:spPr>
          <a:xfrm>
            <a:off x="602919" y="2564904"/>
            <a:ext cx="4320480"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a:latin typeface="Arial Black" pitchFamily="34" charset="0"/>
              </a:rPr>
              <a:t>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11" name="テキスト ボックス 10"/>
          <p:cNvSpPr txBox="1"/>
          <p:nvPr/>
        </p:nvSpPr>
        <p:spPr>
          <a:xfrm>
            <a:off x="4982669" y="1532978"/>
            <a:ext cx="1368152" cy="400110"/>
          </a:xfrm>
          <a:prstGeom prst="rect">
            <a:avLst/>
          </a:prstGeom>
          <a:noFill/>
        </p:spPr>
        <p:txBody>
          <a:bodyPr wrap="square" rtlCol="0">
            <a:spAutoFit/>
          </a:bodyPr>
          <a:lstStyle/>
          <a:p>
            <a:r>
              <a:rPr lang="en-US" altLang="ja-JP" sz="2000" b="1" dirty="0">
                <a:solidFill>
                  <a:schemeClr val="bg1"/>
                </a:solidFill>
                <a:latin typeface="Arial Black" pitchFamily="34" charset="0"/>
              </a:rPr>
              <a:t>n</a:t>
            </a:r>
            <a:r>
              <a:rPr lang="en-US" altLang="ja-JP" sz="2000" b="1" dirty="0" smtClean="0">
                <a:solidFill>
                  <a:schemeClr val="bg1"/>
                </a:solidFill>
                <a:latin typeface="Arial Black" pitchFamily="34" charset="0"/>
              </a:rPr>
              <a:t> (/cm</a:t>
            </a:r>
            <a:r>
              <a:rPr lang="en-US" altLang="ja-JP" sz="2000" b="1" baseline="30000" dirty="0" smtClean="0">
                <a:solidFill>
                  <a:schemeClr val="bg1"/>
                </a:solidFill>
                <a:latin typeface="Arial Black" pitchFamily="34" charset="0"/>
              </a:rPr>
              <a:t>3</a:t>
            </a:r>
            <a:r>
              <a:rPr lang="en-US" altLang="ja-JP" sz="2000" b="1" dirty="0" smtClean="0">
                <a:solidFill>
                  <a:schemeClr val="bg1"/>
                </a:solidFill>
                <a:latin typeface="Arial Black" pitchFamily="34" charset="0"/>
              </a:rPr>
              <a:t>)</a:t>
            </a:r>
            <a:endParaRPr kumimoji="1" lang="ja-JP" altLang="en-US" sz="2000" b="1" baseline="-25000" dirty="0">
              <a:solidFill>
                <a:schemeClr val="bg1"/>
              </a:solidFill>
              <a:latin typeface="Arial Black" pitchFamily="34" charset="0"/>
            </a:endParaRPr>
          </a:p>
        </p:txBody>
      </p:sp>
      <p:sp>
        <p:nvSpPr>
          <p:cNvPr id="13" name="テキスト ボックス 12"/>
          <p:cNvSpPr txBox="1"/>
          <p:nvPr/>
        </p:nvSpPr>
        <p:spPr>
          <a:xfrm>
            <a:off x="6948264" y="1524539"/>
            <a:ext cx="1872208" cy="400110"/>
          </a:xfrm>
          <a:prstGeom prst="rect">
            <a:avLst/>
          </a:prstGeom>
          <a:noFill/>
        </p:spPr>
        <p:txBody>
          <a:bodyPr wrap="square" rtlCol="0">
            <a:spAutoFit/>
          </a:bodyPr>
          <a:lstStyle/>
          <a:p>
            <a:r>
              <a:rPr lang="en-US" altLang="ja-JP" sz="2000" b="1" dirty="0">
                <a:solidFill>
                  <a:schemeClr val="bg1"/>
                </a:solidFill>
                <a:latin typeface="Arial Black" pitchFamily="34" charset="0"/>
              </a:rPr>
              <a:t>μ</a:t>
            </a:r>
            <a:r>
              <a:rPr lang="en-US" altLang="ja-JP" sz="2000" b="1" dirty="0" smtClean="0">
                <a:solidFill>
                  <a:schemeClr val="bg1"/>
                </a:solidFill>
                <a:latin typeface="Arial Black" pitchFamily="34" charset="0"/>
              </a:rPr>
              <a:t> (cm</a:t>
            </a:r>
            <a:r>
              <a:rPr lang="en-US" altLang="ja-JP" sz="2000" b="1" baseline="30000" dirty="0">
                <a:solidFill>
                  <a:schemeClr val="bg1"/>
                </a:solidFill>
                <a:latin typeface="Arial Black" pitchFamily="34" charset="0"/>
              </a:rPr>
              <a:t>2</a:t>
            </a:r>
            <a:r>
              <a:rPr lang="en-US" altLang="ja-JP" sz="2000" b="1" dirty="0" smtClean="0">
                <a:solidFill>
                  <a:schemeClr val="bg1"/>
                </a:solidFill>
                <a:latin typeface="Arial Black" pitchFamily="34" charset="0"/>
              </a:rPr>
              <a:t>/</a:t>
            </a:r>
            <a:r>
              <a:rPr lang="en-US" altLang="ja-JP" sz="2000" b="1" dirty="0" err="1" smtClean="0">
                <a:solidFill>
                  <a:schemeClr val="bg1"/>
                </a:solidFill>
                <a:latin typeface="Arial Black" pitchFamily="34" charset="0"/>
              </a:rPr>
              <a:t>Vs</a:t>
            </a:r>
            <a:r>
              <a:rPr lang="en-US" altLang="ja-JP" sz="2000" b="1" dirty="0" smtClean="0">
                <a:solidFill>
                  <a:schemeClr val="bg1"/>
                </a:solidFill>
                <a:latin typeface="Arial Black" pitchFamily="34" charset="0"/>
              </a:rPr>
              <a:t>)</a:t>
            </a:r>
            <a:endParaRPr kumimoji="1" lang="ja-JP" altLang="en-US" sz="2000" b="1" baseline="-25000" dirty="0">
              <a:solidFill>
                <a:schemeClr val="bg1"/>
              </a:solidFill>
              <a:latin typeface="Arial Black" pitchFamily="34" charset="0"/>
            </a:endParaRPr>
          </a:p>
        </p:txBody>
      </p:sp>
      <p:sp>
        <p:nvSpPr>
          <p:cNvPr id="14" name="テキスト ボックス 13"/>
          <p:cNvSpPr txBox="1"/>
          <p:nvPr/>
        </p:nvSpPr>
        <p:spPr>
          <a:xfrm>
            <a:off x="4730641" y="2564904"/>
            <a:ext cx="1872208" cy="400110"/>
          </a:xfrm>
          <a:prstGeom prst="rect">
            <a:avLst/>
          </a:prstGeom>
          <a:noFill/>
        </p:spPr>
        <p:txBody>
          <a:bodyPr wrap="square" rtlCol="0">
            <a:spAutoFit/>
          </a:bodyPr>
          <a:lstStyle/>
          <a:p>
            <a:r>
              <a:rPr lang="en-US" altLang="ja-JP" sz="2000" b="1" dirty="0" smtClean="0">
                <a:latin typeface="Arial Black" pitchFamily="34" charset="0"/>
              </a:rPr>
              <a:t>7.1(2)×10</a:t>
            </a:r>
            <a:r>
              <a:rPr lang="en-US" altLang="ja-JP" sz="2000" b="1" baseline="30000" dirty="0" smtClean="0">
                <a:latin typeface="Arial Black" pitchFamily="34" charset="0"/>
              </a:rPr>
              <a:t>20</a:t>
            </a:r>
            <a:endParaRPr kumimoji="1" lang="ja-JP" altLang="en-US" sz="2000" b="1" baseline="30000" dirty="0">
              <a:latin typeface="Arial Black" pitchFamily="34" charset="0"/>
            </a:endParaRPr>
          </a:p>
        </p:txBody>
      </p:sp>
      <p:sp>
        <p:nvSpPr>
          <p:cNvPr id="15" name="テキスト ボックス 14"/>
          <p:cNvSpPr txBox="1"/>
          <p:nvPr/>
        </p:nvSpPr>
        <p:spPr>
          <a:xfrm>
            <a:off x="4730641" y="3606228"/>
            <a:ext cx="1872208" cy="400110"/>
          </a:xfrm>
          <a:prstGeom prst="rect">
            <a:avLst/>
          </a:prstGeom>
          <a:noFill/>
        </p:spPr>
        <p:txBody>
          <a:bodyPr wrap="square" rtlCol="0">
            <a:spAutoFit/>
          </a:bodyPr>
          <a:lstStyle/>
          <a:p>
            <a:r>
              <a:rPr lang="en-US" altLang="ja-JP" sz="2000" b="1" dirty="0" smtClean="0">
                <a:solidFill>
                  <a:srgbClr val="FF0000"/>
                </a:solidFill>
                <a:latin typeface="Arial Black" pitchFamily="34" charset="0"/>
              </a:rPr>
              <a:t>5.0(5)×10</a:t>
            </a:r>
            <a:r>
              <a:rPr lang="en-US" altLang="ja-JP" sz="2000" b="1" baseline="30000" dirty="0" smtClean="0">
                <a:solidFill>
                  <a:srgbClr val="FF0000"/>
                </a:solidFill>
                <a:latin typeface="Arial Black" pitchFamily="34" charset="0"/>
              </a:rPr>
              <a:t>20</a:t>
            </a:r>
            <a:endParaRPr kumimoji="1" lang="ja-JP" altLang="en-US" sz="2000" b="1" baseline="30000" dirty="0">
              <a:solidFill>
                <a:srgbClr val="FF0000"/>
              </a:solidFill>
              <a:latin typeface="Arial Black" pitchFamily="34" charset="0"/>
            </a:endParaRPr>
          </a:p>
        </p:txBody>
      </p:sp>
      <p:sp>
        <p:nvSpPr>
          <p:cNvPr id="16" name="テキスト ボックス 15"/>
          <p:cNvSpPr txBox="1"/>
          <p:nvPr/>
        </p:nvSpPr>
        <p:spPr>
          <a:xfrm>
            <a:off x="4730641" y="4725144"/>
            <a:ext cx="1872208" cy="400110"/>
          </a:xfrm>
          <a:prstGeom prst="rect">
            <a:avLst/>
          </a:prstGeom>
          <a:noFill/>
        </p:spPr>
        <p:txBody>
          <a:bodyPr wrap="square" rtlCol="0">
            <a:spAutoFit/>
          </a:bodyPr>
          <a:lstStyle/>
          <a:p>
            <a:r>
              <a:rPr lang="en-US" altLang="ja-JP" sz="2000" b="1" dirty="0" smtClean="0">
                <a:latin typeface="Arial Black" pitchFamily="34" charset="0"/>
              </a:rPr>
              <a:t>6.3(2)×10</a:t>
            </a:r>
            <a:r>
              <a:rPr lang="en-US" altLang="ja-JP" sz="2000" b="1" baseline="30000" dirty="0" smtClean="0">
                <a:latin typeface="Arial Black" pitchFamily="34" charset="0"/>
              </a:rPr>
              <a:t>20</a:t>
            </a:r>
            <a:endParaRPr kumimoji="1" lang="ja-JP" altLang="en-US" sz="2000" b="1" baseline="30000" dirty="0">
              <a:latin typeface="Arial Black" pitchFamily="34" charset="0"/>
            </a:endParaRPr>
          </a:p>
        </p:txBody>
      </p:sp>
      <p:sp>
        <p:nvSpPr>
          <p:cNvPr id="17" name="テキスト ボックス 16"/>
          <p:cNvSpPr txBox="1"/>
          <p:nvPr/>
        </p:nvSpPr>
        <p:spPr>
          <a:xfrm>
            <a:off x="7164288" y="2556208"/>
            <a:ext cx="1224136" cy="408806"/>
          </a:xfrm>
          <a:prstGeom prst="rect">
            <a:avLst/>
          </a:prstGeom>
          <a:noFill/>
        </p:spPr>
        <p:txBody>
          <a:bodyPr wrap="square" rtlCol="0">
            <a:spAutoFit/>
          </a:bodyPr>
          <a:lstStyle/>
          <a:p>
            <a:r>
              <a:rPr lang="en-US" altLang="ja-JP" sz="2000" b="1" dirty="0" smtClean="0">
                <a:latin typeface="Arial Black" pitchFamily="34" charset="0"/>
              </a:rPr>
              <a:t>0.39(1)</a:t>
            </a:r>
            <a:endParaRPr kumimoji="1" lang="ja-JP" altLang="en-US" sz="2000" b="1" baseline="30000" dirty="0">
              <a:latin typeface="Arial Black" pitchFamily="34" charset="0"/>
            </a:endParaRPr>
          </a:p>
        </p:txBody>
      </p:sp>
      <p:sp>
        <p:nvSpPr>
          <p:cNvPr id="18" name="テキスト ボックス 17"/>
          <p:cNvSpPr txBox="1"/>
          <p:nvPr/>
        </p:nvSpPr>
        <p:spPr>
          <a:xfrm>
            <a:off x="7164288" y="3597302"/>
            <a:ext cx="1224136" cy="408806"/>
          </a:xfrm>
          <a:prstGeom prst="rect">
            <a:avLst/>
          </a:prstGeom>
          <a:noFill/>
        </p:spPr>
        <p:txBody>
          <a:bodyPr wrap="square" rtlCol="0">
            <a:spAutoFit/>
          </a:bodyPr>
          <a:lstStyle/>
          <a:p>
            <a:r>
              <a:rPr lang="en-US" altLang="ja-JP" sz="2000" b="1" dirty="0" smtClean="0">
                <a:solidFill>
                  <a:srgbClr val="FF0000"/>
                </a:solidFill>
                <a:latin typeface="Arial Black" pitchFamily="34" charset="0"/>
              </a:rPr>
              <a:t>0.22(2)</a:t>
            </a:r>
            <a:endParaRPr kumimoji="1" lang="ja-JP" altLang="en-US" sz="2000" b="1" baseline="30000" dirty="0">
              <a:solidFill>
                <a:srgbClr val="FF0000"/>
              </a:solidFill>
              <a:latin typeface="Arial Black" pitchFamily="34" charset="0"/>
            </a:endParaRPr>
          </a:p>
        </p:txBody>
      </p:sp>
      <p:sp>
        <p:nvSpPr>
          <p:cNvPr id="19" name="テキスト ボックス 18"/>
          <p:cNvSpPr txBox="1"/>
          <p:nvPr/>
        </p:nvSpPr>
        <p:spPr>
          <a:xfrm>
            <a:off x="7185790" y="4716448"/>
            <a:ext cx="1224136" cy="408806"/>
          </a:xfrm>
          <a:prstGeom prst="rect">
            <a:avLst/>
          </a:prstGeom>
          <a:noFill/>
        </p:spPr>
        <p:txBody>
          <a:bodyPr wrap="square" rtlCol="0">
            <a:spAutoFit/>
          </a:bodyPr>
          <a:lstStyle/>
          <a:p>
            <a:r>
              <a:rPr lang="en-US" altLang="ja-JP" sz="2000" b="1" dirty="0" smtClean="0">
                <a:solidFill>
                  <a:srgbClr val="FF0000"/>
                </a:solidFill>
                <a:latin typeface="Arial Black" pitchFamily="34" charset="0"/>
              </a:rPr>
              <a:t>0.57(2)</a:t>
            </a:r>
            <a:endParaRPr kumimoji="1" lang="ja-JP" altLang="en-US" sz="2000" b="1" baseline="30000" dirty="0">
              <a:solidFill>
                <a:srgbClr val="FF0000"/>
              </a:solidFill>
              <a:latin typeface="Arial Black" pitchFamily="34" charset="0"/>
            </a:endParaRPr>
          </a:p>
        </p:txBody>
      </p:sp>
      <p:sp>
        <p:nvSpPr>
          <p:cNvPr id="20" name="正方形/長方形 19"/>
          <p:cNvSpPr/>
          <p:nvPr/>
        </p:nvSpPr>
        <p:spPr>
          <a:xfrm>
            <a:off x="971600" y="1563756"/>
            <a:ext cx="3312368" cy="369332"/>
          </a:xfrm>
          <a:prstGeom prst="rect">
            <a:avLst/>
          </a:prstGeom>
        </p:spPr>
        <p:txBody>
          <a:bodyPr wrap="square">
            <a:spAutoFit/>
          </a:bodyPr>
          <a:lstStyle/>
          <a:p>
            <a:r>
              <a:rPr lang="ja-JP" altLang="en-US" b="1" dirty="0" smtClean="0">
                <a:solidFill>
                  <a:schemeClr val="bg1"/>
                </a:solidFill>
                <a:latin typeface="Arial Black" pitchFamily="34" charset="0"/>
              </a:rPr>
              <a:t>室温でのキャリア密度と移動度</a:t>
            </a:r>
            <a:endParaRPr lang="ja-JP" altLang="en-US" b="1" baseline="-25000" dirty="0">
              <a:solidFill>
                <a:schemeClr val="bg1"/>
              </a:solidFill>
              <a:latin typeface="Arial Black"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69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4" name="スライド番号プレースホルダー 3"/>
          <p:cNvSpPr>
            <a:spLocks noGrp="1"/>
          </p:cNvSpPr>
          <p:nvPr>
            <p:ph type="sldNum" sz="quarter" idx="12"/>
          </p:nvPr>
        </p:nvSpPr>
        <p:spPr/>
        <p:txBody>
          <a:bodyPr/>
          <a:lstStyle/>
          <a:p>
            <a:fld id="{EF36A5EF-E850-4BE3-9172-0903E09E6D9F}" type="slidenum">
              <a:rPr kumimoji="1" lang="ja-JP" altLang="en-US" smtClean="0"/>
              <a:t>7</a:t>
            </a:fld>
            <a:endParaRPr kumimoji="1" lang="ja-JP" altLang="en-US"/>
          </a:p>
        </p:txBody>
      </p:sp>
      <p:sp>
        <p:nvSpPr>
          <p:cNvPr id="6" name="テキスト ボックス 5"/>
          <p:cNvSpPr txBox="1"/>
          <p:nvPr/>
        </p:nvSpPr>
        <p:spPr>
          <a:xfrm>
            <a:off x="539552" y="1700808"/>
            <a:ext cx="8136904" cy="3970318"/>
          </a:xfrm>
          <a:prstGeom prst="rect">
            <a:avLst/>
          </a:prstGeom>
          <a:noFill/>
        </p:spPr>
        <p:txBody>
          <a:bodyPr wrap="square" rtlCol="0">
            <a:spAutoFit/>
          </a:bodyPr>
          <a:lstStyle/>
          <a:p>
            <a:pPr marL="457200" indent="-457200">
              <a:buFont typeface="Wingdings" pitchFamily="2" charset="2"/>
              <a:buChar char="l"/>
            </a:pPr>
            <a:r>
              <a:rPr lang="ja-JP" altLang="en-US" sz="2800" dirty="0"/>
              <a:t>中性子回折測定を行ってミスフィット構造と変調構造を明らかにし、磁化率測定を行うことによって</a:t>
            </a:r>
            <a:r>
              <a:rPr lang="en-US" altLang="ja-JP" sz="2800" dirty="0"/>
              <a:t>CoO</a:t>
            </a:r>
            <a:r>
              <a:rPr lang="en-US" altLang="ja-JP" sz="2800" baseline="-25000" dirty="0"/>
              <a:t>2</a:t>
            </a:r>
            <a:r>
              <a:rPr lang="ja-JP" altLang="en-US" sz="2800" dirty="0"/>
              <a:t>層と</a:t>
            </a:r>
            <a:r>
              <a:rPr lang="en-US" altLang="ja-JP" sz="2800" dirty="0"/>
              <a:t>block</a:t>
            </a:r>
            <a:r>
              <a:rPr lang="ja-JP" altLang="en-US" sz="2800" dirty="0"/>
              <a:t>層の</a:t>
            </a:r>
            <a:r>
              <a:rPr lang="en-US" altLang="ja-JP" sz="2800" dirty="0"/>
              <a:t>Co</a:t>
            </a:r>
            <a:r>
              <a:rPr lang="ja-JP" altLang="en-US" sz="2800" dirty="0"/>
              <a:t>の形式価数を明らかにすることに</a:t>
            </a:r>
            <a:r>
              <a:rPr lang="ja-JP" altLang="en-US" sz="2800" dirty="0" smtClean="0"/>
              <a:t>より、</a:t>
            </a:r>
            <a:r>
              <a:rPr lang="en-US" altLang="ja-JP" sz="2800" dirty="0" smtClean="0"/>
              <a:t>Y</a:t>
            </a:r>
            <a:r>
              <a:rPr lang="en-US" altLang="ja-JP" sz="2800" baseline="30000" dirty="0" smtClean="0"/>
              <a:t>3</a:t>
            </a:r>
            <a:r>
              <a:rPr lang="en-US" altLang="ja-JP" sz="2800" baseline="30000" dirty="0"/>
              <a:t>+</a:t>
            </a:r>
            <a:r>
              <a:rPr lang="ja-JP" altLang="en-US" sz="2800" dirty="0"/>
              <a:t>及び</a:t>
            </a:r>
            <a:r>
              <a:rPr lang="en-US" altLang="ja-JP" sz="2800" dirty="0"/>
              <a:t>La</a:t>
            </a:r>
            <a:r>
              <a:rPr lang="en-US" altLang="ja-JP" sz="2800" baseline="30000" dirty="0"/>
              <a:t>3</a:t>
            </a:r>
            <a:r>
              <a:rPr lang="en-US" altLang="ja-JP" sz="2800" baseline="30000" dirty="0" smtClean="0"/>
              <a:t>+</a:t>
            </a:r>
            <a:r>
              <a:rPr lang="ja-JP" altLang="en-US" sz="2800" dirty="0"/>
              <a:t>の</a:t>
            </a:r>
            <a:r>
              <a:rPr lang="ja-JP" altLang="en-US" sz="2800" dirty="0" smtClean="0"/>
              <a:t>置換効果</a:t>
            </a:r>
            <a:r>
              <a:rPr lang="ja-JP" altLang="en-US" sz="2800" dirty="0"/>
              <a:t>を解明</a:t>
            </a:r>
            <a:r>
              <a:rPr lang="ja-JP" altLang="en-US" sz="2800" dirty="0" smtClean="0"/>
              <a:t>する。</a:t>
            </a:r>
            <a:endParaRPr lang="en-US" altLang="ja-JP" sz="2800" dirty="0" smtClean="0"/>
          </a:p>
          <a:p>
            <a:endParaRPr lang="en-US" altLang="ja-JP" sz="2800" dirty="0" smtClean="0"/>
          </a:p>
          <a:p>
            <a:pPr marL="457200" indent="-457200">
              <a:buFont typeface="Wingdings" pitchFamily="2" charset="2"/>
              <a:buChar char="l"/>
            </a:pPr>
            <a:r>
              <a:rPr lang="en-US" altLang="ja-JP" sz="2800" dirty="0"/>
              <a:t>Y</a:t>
            </a:r>
            <a:r>
              <a:rPr lang="en-US" altLang="ja-JP" sz="2800" baseline="30000" dirty="0"/>
              <a:t>3+</a:t>
            </a:r>
            <a:r>
              <a:rPr lang="ja-JP" altLang="en-US" sz="2800" dirty="0"/>
              <a:t>と</a:t>
            </a:r>
            <a:r>
              <a:rPr lang="en-US" altLang="ja-JP" sz="2800" dirty="0"/>
              <a:t>La</a:t>
            </a:r>
            <a:r>
              <a:rPr lang="en-US" altLang="ja-JP" sz="2800" baseline="30000" dirty="0"/>
              <a:t>3+</a:t>
            </a:r>
            <a:r>
              <a:rPr lang="ja-JP" altLang="en-US" sz="2800" dirty="0"/>
              <a:t>の比率を</a:t>
            </a:r>
            <a:r>
              <a:rPr lang="ja-JP" altLang="en-US" sz="2800" dirty="0" smtClean="0"/>
              <a:t>変えた多結晶試料を作製し、</a:t>
            </a:r>
            <a:r>
              <a:rPr lang="en-US" altLang="ja-JP" sz="2800" dirty="0" smtClean="0"/>
              <a:t>X</a:t>
            </a:r>
            <a:r>
              <a:rPr lang="ja-JP" altLang="en-US" sz="2800" dirty="0"/>
              <a:t>線回折測定・磁化率測定・熱電特性測定を行うことにより、</a:t>
            </a:r>
            <a:r>
              <a:rPr lang="en-US" altLang="ja-JP" sz="2800" dirty="0"/>
              <a:t> </a:t>
            </a:r>
            <a:r>
              <a:rPr lang="en-US" altLang="ja-JP" sz="2800" dirty="0" smtClean="0"/>
              <a:t>La</a:t>
            </a:r>
            <a:r>
              <a:rPr lang="en-US" altLang="ja-JP" sz="2800" baseline="30000" dirty="0" smtClean="0"/>
              <a:t>3+</a:t>
            </a:r>
            <a:r>
              <a:rPr lang="ja-JP" altLang="en-US" sz="2800" dirty="0"/>
              <a:t>置換</a:t>
            </a:r>
            <a:r>
              <a:rPr lang="ja-JP" altLang="en-US" sz="2800" dirty="0" smtClean="0"/>
              <a:t>の</a:t>
            </a:r>
            <a:r>
              <a:rPr lang="ja-JP" altLang="en-US" sz="2800" dirty="0"/>
              <a:t>役割を</a:t>
            </a:r>
            <a:r>
              <a:rPr lang="ja-JP" altLang="en-US" sz="2800" dirty="0" smtClean="0"/>
              <a:t>解明する。</a:t>
            </a:r>
            <a:endParaRPr lang="en-US" altLang="ja-JP" sz="2800" dirty="0" smtClean="0"/>
          </a:p>
          <a:p>
            <a:endParaRPr lang="en-US" altLang="ja-JP" sz="2800" dirty="0" smtClean="0"/>
          </a:p>
        </p:txBody>
      </p:sp>
      <p:sp>
        <p:nvSpPr>
          <p:cNvPr id="7" name="フッター プレースホルダー 6"/>
          <p:cNvSpPr>
            <a:spLocks noGrp="1"/>
          </p:cNvSpPr>
          <p:nvPr>
            <p:ph type="ftr" sz="quarter" idx="11"/>
          </p:nvPr>
        </p:nvSpPr>
        <p:spPr/>
        <p:txBody>
          <a:bodyPr/>
          <a:lstStyle/>
          <a:p>
            <a:r>
              <a:rPr kumimoji="1" lang="ja-JP" altLang="en-US" smtClean="0"/>
              <a:t>研究目的</a:t>
            </a:r>
            <a:endParaRPr kumimoji="1" lang="ja-JP"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479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040835" y="2516779"/>
            <a:ext cx="5330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800" dirty="0">
                <a:solidFill>
                  <a:srgbClr val="0066FF"/>
                </a:solidFill>
                <a:latin typeface="Arial Black" pitchFamily="34" charset="0"/>
              </a:rPr>
              <a:t>sintered </a:t>
            </a:r>
            <a:r>
              <a:rPr lang="en-US" altLang="ja-JP" sz="1800" dirty="0" smtClean="0">
                <a:solidFill>
                  <a:srgbClr val="0066FF"/>
                </a:solidFill>
                <a:latin typeface="Arial Black" pitchFamily="34" charset="0"/>
              </a:rPr>
              <a:t>in O</a:t>
            </a:r>
            <a:r>
              <a:rPr lang="en-US" altLang="ja-JP" sz="1800" baseline="-25000" dirty="0" smtClean="0">
                <a:solidFill>
                  <a:srgbClr val="0066FF"/>
                </a:solidFill>
                <a:latin typeface="Arial Black" pitchFamily="34" charset="0"/>
              </a:rPr>
              <a:t>2</a:t>
            </a:r>
            <a:r>
              <a:rPr lang="en-US" altLang="ja-JP" sz="1800" dirty="0" smtClean="0">
                <a:solidFill>
                  <a:srgbClr val="0066FF"/>
                </a:solidFill>
                <a:latin typeface="Arial Black" pitchFamily="34" charset="0"/>
              </a:rPr>
              <a:t> </a:t>
            </a:r>
            <a:r>
              <a:rPr lang="en-US" altLang="ja-JP" sz="1800" dirty="0">
                <a:solidFill>
                  <a:srgbClr val="0066FF"/>
                </a:solidFill>
                <a:latin typeface="Arial Black" pitchFamily="34" charset="0"/>
              </a:rPr>
              <a:t>at 920℃ for 24h  </a:t>
            </a:r>
            <a:r>
              <a:rPr lang="ja-JP" altLang="en-US" sz="1800" dirty="0">
                <a:solidFill>
                  <a:srgbClr val="0066FF"/>
                </a:solidFill>
                <a:latin typeface="Arial Black" pitchFamily="34" charset="0"/>
              </a:rPr>
              <a:t>： </a:t>
            </a:r>
            <a:r>
              <a:rPr lang="en-US" altLang="ja-JP" sz="1800" dirty="0">
                <a:solidFill>
                  <a:srgbClr val="0066FF"/>
                </a:solidFill>
                <a:latin typeface="Arial Black" pitchFamily="34" charset="0"/>
              </a:rPr>
              <a:t>3times</a:t>
            </a:r>
          </a:p>
        </p:txBody>
      </p:sp>
      <p:sp>
        <p:nvSpPr>
          <p:cNvPr id="5" name="Rectangle 8"/>
          <p:cNvSpPr>
            <a:spLocks noChangeArrowheads="1"/>
          </p:cNvSpPr>
          <p:nvPr/>
        </p:nvSpPr>
        <p:spPr bwMode="auto">
          <a:xfrm>
            <a:off x="1470484" y="846933"/>
            <a:ext cx="2149016" cy="350043"/>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Rectangle 10"/>
          <p:cNvSpPr>
            <a:spLocks noChangeArrowheads="1"/>
          </p:cNvSpPr>
          <p:nvPr/>
        </p:nvSpPr>
        <p:spPr bwMode="auto">
          <a:xfrm>
            <a:off x="2040835" y="2501371"/>
            <a:ext cx="5257480" cy="381000"/>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AutoShape 11"/>
          <p:cNvSpPr>
            <a:spLocks noChangeArrowheads="1"/>
          </p:cNvSpPr>
          <p:nvPr/>
        </p:nvSpPr>
        <p:spPr bwMode="auto">
          <a:xfrm>
            <a:off x="4138246" y="1288869"/>
            <a:ext cx="609600" cy="304800"/>
          </a:xfrm>
          <a:prstGeom prst="downArrow">
            <a:avLst>
              <a:gd name="adj1" fmla="val 50000"/>
              <a:gd name="adj2" fmla="val 25000"/>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8" name="Text Box 13"/>
          <p:cNvSpPr txBox="1">
            <a:spLocks noChangeArrowheads="1"/>
          </p:cNvSpPr>
          <p:nvPr/>
        </p:nvSpPr>
        <p:spPr bwMode="auto">
          <a:xfrm>
            <a:off x="1455830" y="863542"/>
            <a:ext cx="2453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800" dirty="0">
                <a:solidFill>
                  <a:srgbClr val="0066FF"/>
                </a:solidFill>
                <a:latin typeface="Arial Black" pitchFamily="34" charset="0"/>
              </a:rPr>
              <a:t>CaCO</a:t>
            </a:r>
            <a:r>
              <a:rPr lang="en-US" altLang="ja-JP" sz="1800" baseline="-25000" dirty="0">
                <a:solidFill>
                  <a:srgbClr val="0066FF"/>
                </a:solidFill>
                <a:latin typeface="Arial Black" pitchFamily="34" charset="0"/>
              </a:rPr>
              <a:t>3 </a:t>
            </a:r>
            <a:r>
              <a:rPr lang="en-US" altLang="ja-JP" sz="1800" dirty="0">
                <a:solidFill>
                  <a:srgbClr val="0066FF"/>
                </a:solidFill>
                <a:latin typeface="Arial Black" pitchFamily="34" charset="0"/>
              </a:rPr>
              <a:t>(99.95%)</a:t>
            </a:r>
            <a:endParaRPr lang="en-US" altLang="ja-JP" sz="1800" baseline="-25000" dirty="0">
              <a:solidFill>
                <a:srgbClr val="0066FF"/>
              </a:solidFill>
              <a:latin typeface="Arial Black" pitchFamily="34" charset="0"/>
            </a:endParaRPr>
          </a:p>
        </p:txBody>
      </p:sp>
      <p:sp>
        <p:nvSpPr>
          <p:cNvPr id="9" name="Rectangle 14"/>
          <p:cNvSpPr>
            <a:spLocks noChangeArrowheads="1"/>
          </p:cNvSpPr>
          <p:nvPr/>
        </p:nvSpPr>
        <p:spPr bwMode="auto">
          <a:xfrm>
            <a:off x="3909646" y="801776"/>
            <a:ext cx="1880837" cy="403137"/>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Text Box 15"/>
          <p:cNvSpPr txBox="1">
            <a:spLocks noChangeArrowheads="1"/>
          </p:cNvSpPr>
          <p:nvPr/>
        </p:nvSpPr>
        <p:spPr bwMode="auto">
          <a:xfrm>
            <a:off x="3909646" y="846933"/>
            <a:ext cx="2091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800" dirty="0">
                <a:solidFill>
                  <a:srgbClr val="0066FF"/>
                </a:solidFill>
                <a:latin typeface="Arial Black" pitchFamily="34" charset="0"/>
              </a:rPr>
              <a:t>Co</a:t>
            </a:r>
            <a:r>
              <a:rPr lang="en-US" altLang="ja-JP" sz="1800" baseline="-25000" dirty="0">
                <a:solidFill>
                  <a:srgbClr val="0066FF"/>
                </a:solidFill>
                <a:latin typeface="Arial Black" pitchFamily="34" charset="0"/>
              </a:rPr>
              <a:t>3</a:t>
            </a:r>
            <a:r>
              <a:rPr lang="en-US" altLang="ja-JP" sz="1800" dirty="0">
                <a:solidFill>
                  <a:srgbClr val="0066FF"/>
                </a:solidFill>
                <a:latin typeface="Arial Black" pitchFamily="34" charset="0"/>
              </a:rPr>
              <a:t>O</a:t>
            </a:r>
            <a:r>
              <a:rPr lang="en-US" altLang="ja-JP" sz="1800" baseline="-25000" dirty="0">
                <a:solidFill>
                  <a:srgbClr val="0066FF"/>
                </a:solidFill>
                <a:latin typeface="Arial Black" pitchFamily="34" charset="0"/>
              </a:rPr>
              <a:t>4 </a:t>
            </a:r>
            <a:r>
              <a:rPr lang="en-US" altLang="ja-JP" sz="1800" dirty="0">
                <a:solidFill>
                  <a:srgbClr val="0066FF"/>
                </a:solidFill>
                <a:latin typeface="Arial Black" pitchFamily="34" charset="0"/>
              </a:rPr>
              <a:t>(99.9%)</a:t>
            </a:r>
            <a:endParaRPr lang="en-US" altLang="ja-JP" sz="1800" baseline="-25000" dirty="0">
              <a:solidFill>
                <a:srgbClr val="0066FF"/>
              </a:solidFill>
              <a:latin typeface="Arial Black" pitchFamily="34" charset="0"/>
            </a:endParaRPr>
          </a:p>
        </p:txBody>
      </p:sp>
      <p:sp>
        <p:nvSpPr>
          <p:cNvPr id="11" name="Text Box 16"/>
          <p:cNvSpPr txBox="1">
            <a:spLocks noChangeArrowheads="1"/>
          </p:cNvSpPr>
          <p:nvPr/>
        </p:nvSpPr>
        <p:spPr bwMode="auto">
          <a:xfrm>
            <a:off x="3619500" y="863542"/>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800" b="1" dirty="0">
                <a:solidFill>
                  <a:srgbClr val="0066FF"/>
                </a:solidFill>
              </a:rPr>
              <a:t>+</a:t>
            </a:r>
          </a:p>
        </p:txBody>
      </p:sp>
      <p:sp>
        <p:nvSpPr>
          <p:cNvPr id="14" name="Text Box 35"/>
          <p:cNvSpPr txBox="1">
            <a:spLocks noChangeArrowheads="1"/>
          </p:cNvSpPr>
          <p:nvPr/>
        </p:nvSpPr>
        <p:spPr bwMode="auto">
          <a:xfrm>
            <a:off x="1870171" y="4596528"/>
            <a:ext cx="587018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400" b="1" dirty="0">
                <a:solidFill>
                  <a:srgbClr val="0066CC"/>
                </a:solidFill>
                <a:latin typeface="Arial Black" pitchFamily="34" charset="0"/>
              </a:rPr>
              <a:t>・ </a:t>
            </a:r>
            <a:r>
              <a:rPr lang="en-US" altLang="ja-JP" sz="1400" b="1" dirty="0">
                <a:solidFill>
                  <a:srgbClr val="0066CC"/>
                </a:solidFill>
                <a:latin typeface="Arial Black" pitchFamily="34" charset="0"/>
              </a:rPr>
              <a:t>X</a:t>
            </a:r>
            <a:r>
              <a:rPr lang="ja-JP" altLang="en-US" sz="1400" b="1" dirty="0">
                <a:solidFill>
                  <a:srgbClr val="0066CC"/>
                </a:solidFill>
                <a:latin typeface="Arial Black" pitchFamily="34" charset="0"/>
              </a:rPr>
              <a:t>線回折測定 </a:t>
            </a:r>
            <a:r>
              <a:rPr lang="en-US" altLang="ja-JP" sz="1400" b="1" dirty="0">
                <a:solidFill>
                  <a:srgbClr val="0066CC"/>
                </a:solidFill>
                <a:latin typeface="Arial Black" pitchFamily="34" charset="0"/>
              </a:rPr>
              <a:t>(RINT2500 (</a:t>
            </a:r>
            <a:r>
              <a:rPr lang="en-US" altLang="ja-JP" sz="1400" b="1" dirty="0" err="1">
                <a:solidFill>
                  <a:srgbClr val="0066CC"/>
                </a:solidFill>
                <a:latin typeface="Arial Black" pitchFamily="34" charset="0"/>
              </a:rPr>
              <a:t>CuK</a:t>
            </a:r>
            <a:r>
              <a:rPr lang="en-US" altLang="ja-JP" sz="1400" b="1" dirty="0">
                <a:solidFill>
                  <a:srgbClr val="0066CC"/>
                </a:solidFill>
                <a:latin typeface="Arial Black" pitchFamily="34" charset="0"/>
              </a:rPr>
              <a:t>α) </a:t>
            </a:r>
            <a:r>
              <a:rPr lang="ja-JP" altLang="en-US" sz="1400" b="1" dirty="0">
                <a:solidFill>
                  <a:srgbClr val="0066CC"/>
                </a:solidFill>
                <a:latin typeface="Arial Black" pitchFamily="34" charset="0"/>
              </a:rPr>
              <a:t>＠</a:t>
            </a:r>
            <a:r>
              <a:rPr lang="en-US" altLang="ja-JP" sz="1400" b="1" dirty="0">
                <a:solidFill>
                  <a:srgbClr val="0066CC"/>
                </a:solidFill>
                <a:latin typeface="Arial Black" pitchFamily="34" charset="0"/>
              </a:rPr>
              <a:t>300K)</a:t>
            </a:r>
          </a:p>
          <a:p>
            <a:pPr>
              <a:spcBef>
                <a:spcPct val="50000"/>
              </a:spcBef>
            </a:pPr>
            <a:r>
              <a:rPr lang="ja-JP" altLang="en-US" sz="1400" b="1" dirty="0">
                <a:solidFill>
                  <a:srgbClr val="0066CC"/>
                </a:solidFill>
                <a:latin typeface="Arial Black" pitchFamily="34" charset="0"/>
              </a:rPr>
              <a:t>・中性子回折測定 </a:t>
            </a:r>
            <a:r>
              <a:rPr lang="en-US" altLang="ja-JP" sz="1400" b="1" dirty="0">
                <a:solidFill>
                  <a:srgbClr val="0066CC"/>
                </a:solidFill>
                <a:latin typeface="Arial Black" pitchFamily="34" charset="0"/>
              </a:rPr>
              <a:t>(HERMES (JRR-3M, JAERI) </a:t>
            </a:r>
            <a:r>
              <a:rPr lang="ja-JP" altLang="en-US" sz="1400" b="1" dirty="0">
                <a:solidFill>
                  <a:srgbClr val="0066CC"/>
                </a:solidFill>
                <a:latin typeface="Arial Black" pitchFamily="34" charset="0"/>
              </a:rPr>
              <a:t>＠</a:t>
            </a:r>
            <a:r>
              <a:rPr lang="en-US" altLang="ja-JP" sz="1400" b="1" dirty="0">
                <a:solidFill>
                  <a:srgbClr val="0066CC"/>
                </a:solidFill>
                <a:latin typeface="Arial Black" pitchFamily="34" charset="0"/>
              </a:rPr>
              <a:t>300K)</a:t>
            </a:r>
          </a:p>
          <a:p>
            <a:pPr>
              <a:spcBef>
                <a:spcPct val="50000"/>
              </a:spcBef>
            </a:pPr>
            <a:r>
              <a:rPr lang="ja-JP" altLang="en-US" sz="1400" b="1" dirty="0">
                <a:solidFill>
                  <a:srgbClr val="0066CC"/>
                </a:solidFill>
                <a:latin typeface="Arial Black" pitchFamily="34" charset="0"/>
              </a:rPr>
              <a:t>・磁化率測定 </a:t>
            </a:r>
            <a:r>
              <a:rPr lang="en-US" altLang="ja-JP" sz="1400" b="1" dirty="0">
                <a:solidFill>
                  <a:srgbClr val="0066CC"/>
                </a:solidFill>
                <a:latin typeface="Arial Black" pitchFamily="34" charset="0"/>
              </a:rPr>
              <a:t>(</a:t>
            </a:r>
            <a:r>
              <a:rPr lang="en-US" altLang="ja-JP" sz="1400" b="1" dirty="0" smtClean="0">
                <a:solidFill>
                  <a:srgbClr val="0066CC"/>
                </a:solidFill>
                <a:latin typeface="Arial Black" pitchFamily="34" charset="0"/>
              </a:rPr>
              <a:t>SQUID (MPMS, Quantum Design) </a:t>
            </a:r>
            <a:r>
              <a:rPr lang="ja-JP" altLang="en-US" sz="1400" b="1" dirty="0">
                <a:solidFill>
                  <a:srgbClr val="0066CC"/>
                </a:solidFill>
                <a:latin typeface="Arial Black" pitchFamily="34" charset="0"/>
              </a:rPr>
              <a:t>＠</a:t>
            </a:r>
            <a:r>
              <a:rPr lang="en-US" altLang="ja-JP" sz="1400" b="1" dirty="0">
                <a:solidFill>
                  <a:srgbClr val="0066CC"/>
                </a:solidFill>
                <a:latin typeface="Arial Black" pitchFamily="34" charset="0"/>
              </a:rPr>
              <a:t>4K</a:t>
            </a:r>
            <a:r>
              <a:rPr lang="ja-JP" altLang="en-US" sz="1400" b="1" dirty="0">
                <a:solidFill>
                  <a:srgbClr val="0066CC"/>
                </a:solidFill>
                <a:latin typeface="Arial Black" pitchFamily="34" charset="0"/>
              </a:rPr>
              <a:t>～</a:t>
            </a:r>
            <a:r>
              <a:rPr lang="en-US" altLang="ja-JP" sz="1400" b="1" dirty="0">
                <a:solidFill>
                  <a:srgbClr val="0066CC"/>
                </a:solidFill>
                <a:latin typeface="Arial Black" pitchFamily="34" charset="0"/>
              </a:rPr>
              <a:t>380K)</a:t>
            </a:r>
          </a:p>
          <a:p>
            <a:pPr>
              <a:spcBef>
                <a:spcPct val="50000"/>
              </a:spcBef>
            </a:pPr>
            <a:r>
              <a:rPr lang="ja-JP" altLang="en-US" sz="1400" b="1" dirty="0">
                <a:solidFill>
                  <a:srgbClr val="0066CC"/>
                </a:solidFill>
                <a:latin typeface="Arial Black" pitchFamily="34" charset="0"/>
              </a:rPr>
              <a:t>・熱電特性測定 </a:t>
            </a:r>
            <a:r>
              <a:rPr lang="en-US" altLang="ja-JP" sz="1400" b="1" dirty="0">
                <a:solidFill>
                  <a:srgbClr val="0066CC"/>
                </a:solidFill>
                <a:latin typeface="Arial Black" pitchFamily="34" charset="0"/>
              </a:rPr>
              <a:t>(</a:t>
            </a:r>
            <a:r>
              <a:rPr lang="en-US" altLang="ja-JP" sz="1400" b="1" dirty="0" smtClean="0">
                <a:solidFill>
                  <a:srgbClr val="0066CC"/>
                </a:solidFill>
                <a:latin typeface="Arial Black" pitchFamily="34" charset="0"/>
              </a:rPr>
              <a:t>ResiTest8300 (Toyo Corp) </a:t>
            </a:r>
            <a:r>
              <a:rPr lang="ja-JP" altLang="en-US" sz="1400" b="1" dirty="0">
                <a:solidFill>
                  <a:srgbClr val="0066CC"/>
                </a:solidFill>
                <a:latin typeface="Arial Black" pitchFamily="34" charset="0"/>
              </a:rPr>
              <a:t>＠</a:t>
            </a:r>
            <a:r>
              <a:rPr lang="en-US" altLang="ja-JP" sz="1400" b="1" dirty="0">
                <a:solidFill>
                  <a:srgbClr val="0066CC"/>
                </a:solidFill>
                <a:latin typeface="Arial Black" pitchFamily="34" charset="0"/>
              </a:rPr>
              <a:t>80K</a:t>
            </a:r>
            <a:r>
              <a:rPr lang="ja-JP" altLang="en-US" sz="1400" b="1" dirty="0">
                <a:solidFill>
                  <a:srgbClr val="0066CC"/>
                </a:solidFill>
                <a:latin typeface="Arial Black" pitchFamily="34" charset="0"/>
              </a:rPr>
              <a:t>～</a:t>
            </a:r>
            <a:r>
              <a:rPr lang="en-US" altLang="ja-JP" sz="1400" b="1" dirty="0">
                <a:solidFill>
                  <a:srgbClr val="0066CC"/>
                </a:solidFill>
                <a:latin typeface="Arial Black" pitchFamily="34" charset="0"/>
              </a:rPr>
              <a:t>395K</a:t>
            </a:r>
            <a:r>
              <a:rPr lang="en-US" altLang="ja-JP" sz="1400" b="1" dirty="0" smtClean="0">
                <a:solidFill>
                  <a:srgbClr val="0066CC"/>
                </a:solidFill>
                <a:latin typeface="Arial Black" pitchFamily="34" charset="0"/>
              </a:rPr>
              <a:t>)</a:t>
            </a:r>
          </a:p>
          <a:p>
            <a:pPr>
              <a:spcBef>
                <a:spcPct val="50000"/>
              </a:spcBef>
            </a:pPr>
            <a:r>
              <a:rPr lang="ja-JP" altLang="en-US" sz="1400" b="1" dirty="0">
                <a:solidFill>
                  <a:srgbClr val="0066CC"/>
                </a:solidFill>
                <a:latin typeface="Arial Black" pitchFamily="34" charset="0"/>
              </a:rPr>
              <a:t>　　</a:t>
            </a:r>
            <a:r>
              <a:rPr lang="en-US" altLang="ja-JP" sz="1400" b="1" dirty="0" smtClean="0">
                <a:solidFill>
                  <a:srgbClr val="0066CC"/>
                </a:solidFill>
                <a:latin typeface="Arial Black" pitchFamily="34" charset="0"/>
              </a:rPr>
              <a:t>ρ</a:t>
            </a:r>
            <a:r>
              <a:rPr lang="ja-JP" altLang="en-US" sz="1400" b="1" dirty="0" smtClean="0">
                <a:solidFill>
                  <a:srgbClr val="0066CC"/>
                </a:solidFill>
                <a:latin typeface="Arial Black" pitchFamily="34" charset="0"/>
              </a:rPr>
              <a:t>：</a:t>
            </a:r>
            <a:r>
              <a:rPr lang="en-US" altLang="ja-JP" sz="1400" b="1" dirty="0" smtClean="0">
                <a:solidFill>
                  <a:srgbClr val="0066CC"/>
                </a:solidFill>
                <a:latin typeface="Arial Black" pitchFamily="34" charset="0"/>
              </a:rPr>
              <a:t>Van der </a:t>
            </a:r>
            <a:r>
              <a:rPr lang="en-US" altLang="ja-JP" sz="1400" b="1" dirty="0" err="1" smtClean="0">
                <a:solidFill>
                  <a:srgbClr val="0066CC"/>
                </a:solidFill>
                <a:latin typeface="Arial Black" pitchFamily="34" charset="0"/>
              </a:rPr>
              <a:t>Pauw</a:t>
            </a:r>
            <a:r>
              <a:rPr lang="en-US" altLang="ja-JP" sz="1400" b="1" dirty="0" smtClean="0">
                <a:solidFill>
                  <a:srgbClr val="0066CC"/>
                </a:solidFill>
                <a:latin typeface="Arial Black" pitchFamily="34" charset="0"/>
              </a:rPr>
              <a:t> </a:t>
            </a:r>
            <a:r>
              <a:rPr lang="ja-JP" altLang="en-US" sz="1400" b="1" dirty="0" smtClean="0">
                <a:solidFill>
                  <a:srgbClr val="0066CC"/>
                </a:solidFill>
                <a:latin typeface="Arial Black" pitchFamily="34" charset="0"/>
              </a:rPr>
              <a:t>法</a:t>
            </a:r>
            <a:r>
              <a:rPr lang="ja-JP" altLang="en-US" sz="1400" b="1" dirty="0">
                <a:solidFill>
                  <a:srgbClr val="0066CC"/>
                </a:solidFill>
                <a:latin typeface="Arial Black" pitchFamily="34" charset="0"/>
              </a:rPr>
              <a:t>　</a:t>
            </a:r>
            <a:r>
              <a:rPr lang="ja-JP" altLang="en-US" sz="1400" b="1" dirty="0" smtClean="0">
                <a:solidFill>
                  <a:srgbClr val="0066CC"/>
                </a:solidFill>
                <a:latin typeface="Arial Black" pitchFamily="34" charset="0"/>
              </a:rPr>
              <a:t>・</a:t>
            </a:r>
            <a:r>
              <a:rPr lang="ja-JP" altLang="en-US" sz="1400" b="1" dirty="0">
                <a:solidFill>
                  <a:srgbClr val="0066CC"/>
                </a:solidFill>
                <a:latin typeface="Arial Black" pitchFamily="34" charset="0"/>
              </a:rPr>
              <a:t> </a:t>
            </a:r>
            <a:r>
              <a:rPr lang="en-US" altLang="ja-JP" sz="1400" b="1" i="1" dirty="0" smtClean="0">
                <a:solidFill>
                  <a:srgbClr val="0066CC"/>
                </a:solidFill>
                <a:latin typeface="Arial Black" pitchFamily="34" charset="0"/>
              </a:rPr>
              <a:t>S </a:t>
            </a:r>
            <a:r>
              <a:rPr lang="en-US" altLang="ja-JP" sz="1400" b="1" dirty="0" smtClean="0">
                <a:solidFill>
                  <a:srgbClr val="0066CC"/>
                </a:solidFill>
                <a:latin typeface="Arial Black" pitchFamily="34" charset="0"/>
              </a:rPr>
              <a:t>:</a:t>
            </a:r>
            <a:r>
              <a:rPr lang="en-US" altLang="ja-JP" sz="1400" b="1" i="1" dirty="0" smtClean="0">
                <a:solidFill>
                  <a:srgbClr val="0066CC"/>
                </a:solidFill>
                <a:latin typeface="Arial Black" pitchFamily="34" charset="0"/>
              </a:rPr>
              <a:t> </a:t>
            </a:r>
            <a:r>
              <a:rPr lang="ja-JP" altLang="en-US" sz="1400" b="1" dirty="0" smtClean="0">
                <a:solidFill>
                  <a:srgbClr val="0066CC"/>
                </a:solidFill>
                <a:latin typeface="Arial Black" pitchFamily="34" charset="0"/>
              </a:rPr>
              <a:t>温度差起電力法　・　</a:t>
            </a:r>
            <a:r>
              <a:rPr lang="en-US" altLang="ja-JP" sz="1400" b="1" dirty="0" smtClean="0">
                <a:solidFill>
                  <a:srgbClr val="0066CC"/>
                </a:solidFill>
                <a:latin typeface="Arial Black" pitchFamily="34" charset="0"/>
              </a:rPr>
              <a:t>Hall effect</a:t>
            </a:r>
            <a:endParaRPr lang="en-US" altLang="ja-JP" sz="1400" b="1" dirty="0">
              <a:solidFill>
                <a:srgbClr val="0066CC"/>
              </a:solidFill>
              <a:latin typeface="Arial Black" pitchFamily="34" charset="0"/>
            </a:endParaRPr>
          </a:p>
        </p:txBody>
      </p:sp>
      <p:sp>
        <p:nvSpPr>
          <p:cNvPr id="15" name="Rectangle 59"/>
          <p:cNvSpPr>
            <a:spLocks noChangeArrowheads="1"/>
          </p:cNvSpPr>
          <p:nvPr/>
        </p:nvSpPr>
        <p:spPr bwMode="auto">
          <a:xfrm>
            <a:off x="1816327" y="4484889"/>
            <a:ext cx="5780009" cy="1726452"/>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Rectangle 66"/>
          <p:cNvSpPr>
            <a:spLocks noChangeArrowheads="1"/>
          </p:cNvSpPr>
          <p:nvPr/>
        </p:nvSpPr>
        <p:spPr bwMode="auto">
          <a:xfrm>
            <a:off x="6237870" y="603069"/>
            <a:ext cx="2150554" cy="685800"/>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Text Box 67"/>
          <p:cNvSpPr txBox="1">
            <a:spLocks noChangeArrowheads="1"/>
          </p:cNvSpPr>
          <p:nvPr/>
        </p:nvSpPr>
        <p:spPr bwMode="auto">
          <a:xfrm>
            <a:off x="6371639" y="650089"/>
            <a:ext cx="21990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800" dirty="0">
                <a:solidFill>
                  <a:srgbClr val="0066FF"/>
                </a:solidFill>
                <a:latin typeface="Arial Black" pitchFamily="34" charset="0"/>
              </a:rPr>
              <a:t>Y</a:t>
            </a:r>
            <a:r>
              <a:rPr lang="en-US" altLang="ja-JP" sz="1800" baseline="-25000" dirty="0">
                <a:solidFill>
                  <a:srgbClr val="0066FF"/>
                </a:solidFill>
                <a:latin typeface="Arial Black" pitchFamily="34" charset="0"/>
              </a:rPr>
              <a:t>2</a:t>
            </a:r>
            <a:r>
              <a:rPr lang="en-US" altLang="ja-JP" sz="1800" dirty="0">
                <a:solidFill>
                  <a:srgbClr val="0066FF"/>
                </a:solidFill>
                <a:latin typeface="Arial Black" pitchFamily="34" charset="0"/>
              </a:rPr>
              <a:t>O</a:t>
            </a:r>
            <a:r>
              <a:rPr lang="en-US" altLang="ja-JP" sz="1800" baseline="-25000" dirty="0">
                <a:solidFill>
                  <a:srgbClr val="0066FF"/>
                </a:solidFill>
                <a:latin typeface="Arial Black" pitchFamily="34" charset="0"/>
              </a:rPr>
              <a:t>3 </a:t>
            </a:r>
            <a:r>
              <a:rPr lang="en-US" altLang="ja-JP" sz="1800" dirty="0">
                <a:solidFill>
                  <a:srgbClr val="0066FF"/>
                </a:solidFill>
                <a:latin typeface="Arial Black" pitchFamily="34" charset="0"/>
              </a:rPr>
              <a:t>(99.9%)</a:t>
            </a:r>
            <a:endParaRPr lang="en-US" altLang="ja-JP" sz="1800" baseline="-25000" dirty="0">
              <a:solidFill>
                <a:srgbClr val="0066FF"/>
              </a:solidFill>
              <a:latin typeface="Arial Black" pitchFamily="34" charset="0"/>
            </a:endParaRPr>
          </a:p>
        </p:txBody>
      </p:sp>
      <p:sp>
        <p:nvSpPr>
          <p:cNvPr id="18" name="Text Box 68"/>
          <p:cNvSpPr txBox="1">
            <a:spLocks noChangeArrowheads="1"/>
          </p:cNvSpPr>
          <p:nvPr/>
        </p:nvSpPr>
        <p:spPr bwMode="auto">
          <a:xfrm>
            <a:off x="5805137" y="854468"/>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800" b="1" dirty="0">
                <a:solidFill>
                  <a:srgbClr val="0066FF"/>
                </a:solidFill>
              </a:rPr>
              <a:t>+</a:t>
            </a:r>
          </a:p>
        </p:txBody>
      </p:sp>
      <p:sp>
        <p:nvSpPr>
          <p:cNvPr id="19" name="Text Box 69"/>
          <p:cNvSpPr txBox="1">
            <a:spLocks noChangeArrowheads="1"/>
          </p:cNvSpPr>
          <p:nvPr/>
        </p:nvSpPr>
        <p:spPr bwMode="auto">
          <a:xfrm>
            <a:off x="6237870" y="928552"/>
            <a:ext cx="24913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800" dirty="0">
                <a:solidFill>
                  <a:srgbClr val="0066FF"/>
                </a:solidFill>
                <a:latin typeface="Arial Black" pitchFamily="34" charset="0"/>
              </a:rPr>
              <a:t>La</a:t>
            </a:r>
            <a:r>
              <a:rPr lang="en-US" altLang="ja-JP" sz="1800" baseline="-25000" dirty="0">
                <a:solidFill>
                  <a:srgbClr val="0066FF"/>
                </a:solidFill>
                <a:latin typeface="Arial Black" pitchFamily="34" charset="0"/>
              </a:rPr>
              <a:t>2</a:t>
            </a:r>
            <a:r>
              <a:rPr lang="en-US" altLang="ja-JP" sz="1800" dirty="0">
                <a:solidFill>
                  <a:srgbClr val="0066FF"/>
                </a:solidFill>
                <a:latin typeface="Arial Black" pitchFamily="34" charset="0"/>
              </a:rPr>
              <a:t>O</a:t>
            </a:r>
            <a:r>
              <a:rPr lang="en-US" altLang="ja-JP" sz="1800" baseline="-25000" dirty="0">
                <a:solidFill>
                  <a:srgbClr val="0066FF"/>
                </a:solidFill>
                <a:latin typeface="Arial Black" pitchFamily="34" charset="0"/>
              </a:rPr>
              <a:t>3 </a:t>
            </a:r>
            <a:r>
              <a:rPr lang="en-US" altLang="ja-JP" sz="1800" dirty="0">
                <a:solidFill>
                  <a:srgbClr val="0066FF"/>
                </a:solidFill>
                <a:latin typeface="Arial Black" pitchFamily="34" charset="0"/>
              </a:rPr>
              <a:t>(99.99%)</a:t>
            </a:r>
            <a:endParaRPr lang="en-US" altLang="ja-JP" sz="1800" baseline="-25000" dirty="0">
              <a:solidFill>
                <a:srgbClr val="0066FF"/>
              </a:solidFill>
              <a:latin typeface="Arial Black" pitchFamily="34" charset="0"/>
            </a:endParaRPr>
          </a:p>
        </p:txBody>
      </p:sp>
      <p:sp>
        <p:nvSpPr>
          <p:cNvPr id="20" name="Rectangle 70"/>
          <p:cNvSpPr>
            <a:spLocks noChangeArrowheads="1"/>
          </p:cNvSpPr>
          <p:nvPr/>
        </p:nvSpPr>
        <p:spPr bwMode="auto">
          <a:xfrm>
            <a:off x="2635552" y="1705874"/>
            <a:ext cx="4141558" cy="381000"/>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Text Box 71"/>
          <p:cNvSpPr txBox="1">
            <a:spLocks noChangeArrowheads="1"/>
          </p:cNvSpPr>
          <p:nvPr/>
        </p:nvSpPr>
        <p:spPr bwMode="auto">
          <a:xfrm>
            <a:off x="2672687" y="1726251"/>
            <a:ext cx="42651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800" dirty="0" err="1">
                <a:solidFill>
                  <a:srgbClr val="0066FF"/>
                </a:solidFill>
                <a:latin typeface="Arial Black" pitchFamily="34" charset="0"/>
              </a:rPr>
              <a:t>calcined</a:t>
            </a:r>
            <a:r>
              <a:rPr lang="en-US" altLang="ja-JP" sz="1800" dirty="0">
                <a:solidFill>
                  <a:srgbClr val="0066FF"/>
                </a:solidFill>
                <a:latin typeface="Arial Black" pitchFamily="34" charset="0"/>
              </a:rPr>
              <a:t> in air at 920℃ for 12h</a:t>
            </a:r>
          </a:p>
        </p:txBody>
      </p:sp>
      <p:sp>
        <p:nvSpPr>
          <p:cNvPr id="22" name="AutoShape 72"/>
          <p:cNvSpPr>
            <a:spLocks noChangeArrowheads="1"/>
          </p:cNvSpPr>
          <p:nvPr/>
        </p:nvSpPr>
        <p:spPr bwMode="auto">
          <a:xfrm>
            <a:off x="4138246" y="2133600"/>
            <a:ext cx="609600" cy="304800"/>
          </a:xfrm>
          <a:prstGeom prst="downArrow">
            <a:avLst>
              <a:gd name="adj1" fmla="val 50000"/>
              <a:gd name="adj2" fmla="val 25000"/>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3" name="AutoShape 73"/>
          <p:cNvSpPr>
            <a:spLocks noChangeArrowheads="1"/>
          </p:cNvSpPr>
          <p:nvPr/>
        </p:nvSpPr>
        <p:spPr bwMode="auto">
          <a:xfrm>
            <a:off x="4138246" y="2936575"/>
            <a:ext cx="609600" cy="304800"/>
          </a:xfrm>
          <a:prstGeom prst="downArrow">
            <a:avLst>
              <a:gd name="adj1" fmla="val 50000"/>
              <a:gd name="adj2" fmla="val 25000"/>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6" name="AutoShape 79"/>
          <p:cNvSpPr>
            <a:spLocks noChangeArrowheads="1"/>
          </p:cNvSpPr>
          <p:nvPr/>
        </p:nvSpPr>
        <p:spPr bwMode="auto">
          <a:xfrm>
            <a:off x="4131283" y="4014601"/>
            <a:ext cx="609600" cy="381000"/>
          </a:xfrm>
          <a:prstGeom prst="downArrow">
            <a:avLst>
              <a:gd name="adj1" fmla="val 50000"/>
              <a:gd name="adj2" fmla="val 25000"/>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0" name="テキスト ボックス 29"/>
          <p:cNvSpPr txBox="1"/>
          <p:nvPr/>
        </p:nvSpPr>
        <p:spPr>
          <a:xfrm>
            <a:off x="2925502" y="3242379"/>
            <a:ext cx="3312368"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33" name="テキスト ボックス 32"/>
          <p:cNvSpPr txBox="1"/>
          <p:nvPr/>
        </p:nvSpPr>
        <p:spPr>
          <a:xfrm>
            <a:off x="2385775" y="3608331"/>
            <a:ext cx="4764791"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smtClean="0">
                <a:solidFill>
                  <a:srgbClr val="FF0000"/>
                </a:solidFill>
                <a:latin typeface="Arial Black" pitchFamily="34" charset="0"/>
              </a:rPr>
              <a:t>(Y</a:t>
            </a:r>
            <a:r>
              <a:rPr lang="en-US" altLang="ja-JP" sz="2000" b="1" baseline="-25000" dirty="0" smtClean="0">
                <a:solidFill>
                  <a:srgbClr val="FF0000"/>
                </a:solidFill>
                <a:latin typeface="Arial Black" pitchFamily="34" charset="0"/>
              </a:rPr>
              <a:t>1-x</a:t>
            </a:r>
            <a:r>
              <a:rPr lang="en-US" altLang="ja-JP" sz="2000" b="1" dirty="0" smtClean="0">
                <a:solidFill>
                  <a:srgbClr val="FF0000"/>
                </a:solidFill>
                <a:latin typeface="Arial Black" pitchFamily="34" charset="0"/>
              </a:rPr>
              <a:t>La</a:t>
            </a:r>
            <a:r>
              <a:rPr lang="en-US" altLang="ja-JP" sz="2000" b="1" baseline="-25000" dirty="0" smtClean="0">
                <a:solidFill>
                  <a:srgbClr val="FF0000"/>
                </a:solidFill>
                <a:latin typeface="Arial Black" pitchFamily="34" charset="0"/>
              </a:rPr>
              <a:t>x</a:t>
            </a:r>
            <a:r>
              <a:rPr lang="en-US" altLang="ja-JP" sz="2000" b="1" dirty="0" smtClean="0">
                <a:solidFill>
                  <a:srgbClr val="FF0000"/>
                </a:solidFill>
                <a:latin typeface="Arial Black" pitchFamily="34" charset="0"/>
              </a:rPr>
              <a:t>)</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34" name="Text Box 7"/>
          <p:cNvSpPr txBox="1">
            <a:spLocks noChangeArrowheads="1"/>
          </p:cNvSpPr>
          <p:nvPr/>
        </p:nvSpPr>
        <p:spPr bwMode="auto">
          <a:xfrm>
            <a:off x="4804207" y="2904309"/>
            <a:ext cx="37665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dirty="0" smtClean="0">
                <a:solidFill>
                  <a:srgbClr val="0066FF"/>
                </a:solidFill>
                <a:latin typeface="Arial Black" pitchFamily="34" charset="0"/>
              </a:rPr>
              <a:t>(</a:t>
            </a:r>
            <a:r>
              <a:rPr lang="ja-JP" altLang="en-US" dirty="0" smtClean="0">
                <a:solidFill>
                  <a:srgbClr val="0066FF"/>
                </a:solidFill>
                <a:latin typeface="Arial Black" pitchFamily="34" charset="0"/>
              </a:rPr>
              <a:t>相対密度：</a:t>
            </a:r>
            <a:r>
              <a:rPr lang="en-US" altLang="ja-JP" dirty="0">
                <a:solidFill>
                  <a:srgbClr val="0066FF"/>
                </a:solidFill>
                <a:latin typeface="Arial Black" pitchFamily="34" charset="0"/>
              </a:rPr>
              <a:t>6</a:t>
            </a:r>
            <a:r>
              <a:rPr lang="en-US" altLang="ja-JP" sz="1800" dirty="0" smtClean="0">
                <a:solidFill>
                  <a:srgbClr val="0066FF"/>
                </a:solidFill>
                <a:latin typeface="Arial Black" pitchFamily="34" charset="0"/>
              </a:rPr>
              <a:t>0</a:t>
            </a:r>
            <a:r>
              <a:rPr lang="ja-JP" altLang="en-US" sz="1800" dirty="0" smtClean="0">
                <a:solidFill>
                  <a:srgbClr val="0066FF"/>
                </a:solidFill>
                <a:latin typeface="Arial Black" pitchFamily="34" charset="0"/>
              </a:rPr>
              <a:t>～</a:t>
            </a:r>
            <a:r>
              <a:rPr lang="en-US" altLang="ja-JP" dirty="0">
                <a:solidFill>
                  <a:srgbClr val="0066FF"/>
                </a:solidFill>
                <a:latin typeface="Arial Black" pitchFamily="34" charset="0"/>
              </a:rPr>
              <a:t>7</a:t>
            </a:r>
            <a:r>
              <a:rPr lang="en-US" altLang="ja-JP" sz="1800" dirty="0" smtClean="0">
                <a:solidFill>
                  <a:srgbClr val="0066FF"/>
                </a:solidFill>
                <a:latin typeface="Arial Black" pitchFamily="34" charset="0"/>
              </a:rPr>
              <a:t>0%)</a:t>
            </a:r>
            <a:endParaRPr lang="en-US" altLang="ja-JP" sz="1800" dirty="0">
              <a:solidFill>
                <a:srgbClr val="0066FF"/>
              </a:solidFill>
              <a:latin typeface="Arial Black" pitchFamily="34" charset="0"/>
            </a:endParaRPr>
          </a:p>
        </p:txBody>
      </p:sp>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研究方法</a:t>
            </a:r>
            <a:endParaRPr kumimoji="1" lang="ja-JP" altLang="en-US"/>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7"/>
          <p:cNvSpPr txBox="1">
            <a:spLocks noChangeArrowheads="1"/>
          </p:cNvSpPr>
          <p:nvPr/>
        </p:nvSpPr>
        <p:spPr bwMode="auto">
          <a:xfrm>
            <a:off x="6262337" y="3227830"/>
            <a:ext cx="20990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dirty="0" smtClean="0">
                <a:solidFill>
                  <a:srgbClr val="0066FF"/>
                </a:solidFill>
                <a:latin typeface="Arial Black" pitchFamily="34" charset="0"/>
              </a:rPr>
              <a:t>単相多結晶焼結体</a:t>
            </a:r>
            <a:endParaRPr lang="en-US" altLang="ja-JP" sz="1800" dirty="0">
              <a:solidFill>
                <a:srgbClr val="0066FF"/>
              </a:solidFill>
              <a:latin typeface="Arial Black" pitchFamily="34" charset="0"/>
            </a:endParaRPr>
          </a:p>
        </p:txBody>
      </p:sp>
    </p:spTree>
    <p:extLst>
      <p:ext uri="{BB962C8B-B14F-4D97-AF65-F5344CB8AC3E}">
        <p14:creationId xmlns:p14="http://schemas.microsoft.com/office/powerpoint/2010/main" val="4091239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48" y="0"/>
            <a:ext cx="4176464" cy="223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929855" y="347193"/>
            <a:ext cx="3312368"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6" name="テキスト ボックス 5"/>
          <p:cNvSpPr txBox="1"/>
          <p:nvPr/>
        </p:nvSpPr>
        <p:spPr>
          <a:xfrm>
            <a:off x="5164215" y="718369"/>
            <a:ext cx="1728192" cy="369332"/>
          </a:xfrm>
          <a:prstGeom prst="rect">
            <a:avLst/>
          </a:prstGeom>
          <a:noFill/>
        </p:spPr>
        <p:txBody>
          <a:bodyPr wrap="square" rtlCol="0">
            <a:spAutoFit/>
          </a:bodyPr>
          <a:lstStyle/>
          <a:p>
            <a:r>
              <a:rPr lang="en-US" altLang="ja-JP" dirty="0" smtClean="0"/>
              <a:t>a=4.834Å</a:t>
            </a:r>
            <a:endParaRPr kumimoji="1" lang="ja-JP" altLang="en-US" dirty="0"/>
          </a:p>
        </p:txBody>
      </p:sp>
      <p:sp>
        <p:nvSpPr>
          <p:cNvPr id="7" name="テキスト ボックス 6"/>
          <p:cNvSpPr txBox="1"/>
          <p:nvPr/>
        </p:nvSpPr>
        <p:spPr>
          <a:xfrm>
            <a:off x="5095982" y="1019667"/>
            <a:ext cx="1728192" cy="369332"/>
          </a:xfrm>
          <a:prstGeom prst="rect">
            <a:avLst/>
          </a:prstGeom>
          <a:noFill/>
        </p:spPr>
        <p:txBody>
          <a:bodyPr wrap="square" rtlCol="0">
            <a:spAutoFit/>
          </a:bodyPr>
          <a:lstStyle/>
          <a:p>
            <a:r>
              <a:rPr lang="en-US" altLang="ja-JP" dirty="0" smtClean="0"/>
              <a:t>b</a:t>
            </a:r>
            <a:r>
              <a:rPr lang="en-US" altLang="ja-JP" baseline="-25000" dirty="0" smtClean="0"/>
              <a:t>1</a:t>
            </a:r>
            <a:r>
              <a:rPr lang="en-US" altLang="ja-JP" dirty="0" smtClean="0"/>
              <a:t>=2.823Å</a:t>
            </a:r>
            <a:endParaRPr kumimoji="1" lang="ja-JP" altLang="en-US" dirty="0"/>
          </a:p>
        </p:txBody>
      </p:sp>
      <p:sp>
        <p:nvSpPr>
          <p:cNvPr id="8" name="テキスト ボックス 7"/>
          <p:cNvSpPr txBox="1"/>
          <p:nvPr/>
        </p:nvSpPr>
        <p:spPr>
          <a:xfrm>
            <a:off x="6688542" y="1019667"/>
            <a:ext cx="2484276" cy="369332"/>
          </a:xfrm>
          <a:prstGeom prst="rect">
            <a:avLst/>
          </a:prstGeom>
          <a:noFill/>
        </p:spPr>
        <p:txBody>
          <a:bodyPr wrap="square" rtlCol="0">
            <a:spAutoFit/>
          </a:bodyPr>
          <a:lstStyle/>
          <a:p>
            <a:r>
              <a:rPr lang="en-US" altLang="ja-JP" dirty="0" smtClean="0"/>
              <a:t>b</a:t>
            </a:r>
            <a:r>
              <a:rPr lang="en-US" altLang="ja-JP" baseline="-25000" dirty="0" smtClean="0"/>
              <a:t>2</a:t>
            </a:r>
            <a:r>
              <a:rPr lang="en-US" altLang="ja-JP" dirty="0" smtClean="0"/>
              <a:t>=4.566Å</a:t>
            </a:r>
            <a:endParaRPr kumimoji="1" lang="ja-JP" altLang="en-US" dirty="0"/>
          </a:p>
        </p:txBody>
      </p:sp>
      <p:sp>
        <p:nvSpPr>
          <p:cNvPr id="9" name="テキスト ボックス 8"/>
          <p:cNvSpPr txBox="1"/>
          <p:nvPr/>
        </p:nvSpPr>
        <p:spPr>
          <a:xfrm>
            <a:off x="5133049" y="1378497"/>
            <a:ext cx="1728192" cy="369332"/>
          </a:xfrm>
          <a:prstGeom prst="rect">
            <a:avLst/>
          </a:prstGeom>
          <a:noFill/>
        </p:spPr>
        <p:txBody>
          <a:bodyPr wrap="square" rtlCol="0">
            <a:spAutoFit/>
          </a:bodyPr>
          <a:lstStyle/>
          <a:p>
            <a:r>
              <a:rPr lang="en-US" altLang="ja-JP" dirty="0" smtClean="0"/>
              <a:t>c=10.85Å</a:t>
            </a:r>
            <a:endParaRPr kumimoji="1" lang="ja-JP" altLang="en-US" dirty="0"/>
          </a:p>
        </p:txBody>
      </p:sp>
      <p:sp>
        <p:nvSpPr>
          <p:cNvPr id="11" name="テキスト ボックス 10"/>
          <p:cNvSpPr txBox="1"/>
          <p:nvPr/>
        </p:nvSpPr>
        <p:spPr>
          <a:xfrm>
            <a:off x="5164215" y="1704304"/>
            <a:ext cx="2237124" cy="369332"/>
          </a:xfrm>
          <a:prstGeom prst="rect">
            <a:avLst/>
          </a:prstGeom>
          <a:noFill/>
        </p:spPr>
        <p:txBody>
          <a:bodyPr wrap="square" rtlCol="0">
            <a:spAutoFit/>
          </a:bodyPr>
          <a:lstStyle/>
          <a:p>
            <a:r>
              <a:rPr lang="en-US" altLang="ja-JP" dirty="0" smtClean="0"/>
              <a:t>β=98.18°</a:t>
            </a:r>
            <a:endParaRPr kumimoji="1" lang="ja-JP" altLang="en-US"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748" y="2211315"/>
            <a:ext cx="4176464" cy="226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4959349" y="2391226"/>
            <a:ext cx="3780420"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a:solidFill>
                  <a:srgbClr val="FF0000"/>
                </a:solidFill>
                <a:latin typeface="Arial Black" pitchFamily="34" charset="0"/>
              </a:rPr>
              <a:t>Y</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13" name="テキスト ボックス 12"/>
          <p:cNvSpPr txBox="1"/>
          <p:nvPr/>
        </p:nvSpPr>
        <p:spPr>
          <a:xfrm>
            <a:off x="5164215" y="2791336"/>
            <a:ext cx="1728192" cy="369332"/>
          </a:xfrm>
          <a:prstGeom prst="rect">
            <a:avLst/>
          </a:prstGeom>
          <a:noFill/>
        </p:spPr>
        <p:txBody>
          <a:bodyPr wrap="square" rtlCol="0">
            <a:spAutoFit/>
          </a:bodyPr>
          <a:lstStyle/>
          <a:p>
            <a:r>
              <a:rPr lang="en-US" altLang="ja-JP" dirty="0" smtClean="0"/>
              <a:t>a=4.831Å</a:t>
            </a:r>
            <a:endParaRPr kumimoji="1" lang="ja-JP" altLang="en-US" dirty="0"/>
          </a:p>
        </p:txBody>
      </p:sp>
      <p:sp>
        <p:nvSpPr>
          <p:cNvPr id="15" name="テキスト ボックス 14"/>
          <p:cNvSpPr txBox="1"/>
          <p:nvPr/>
        </p:nvSpPr>
        <p:spPr>
          <a:xfrm>
            <a:off x="5095982" y="3150421"/>
            <a:ext cx="1728192" cy="369332"/>
          </a:xfrm>
          <a:prstGeom prst="rect">
            <a:avLst/>
          </a:prstGeom>
          <a:noFill/>
        </p:spPr>
        <p:txBody>
          <a:bodyPr wrap="square" rtlCol="0">
            <a:spAutoFit/>
          </a:bodyPr>
          <a:lstStyle/>
          <a:p>
            <a:r>
              <a:rPr lang="en-US" altLang="ja-JP" dirty="0" smtClean="0"/>
              <a:t>b</a:t>
            </a:r>
            <a:r>
              <a:rPr lang="en-US" altLang="ja-JP" baseline="-25000" dirty="0" smtClean="0"/>
              <a:t>1</a:t>
            </a:r>
            <a:r>
              <a:rPr lang="en-US" altLang="ja-JP" dirty="0" smtClean="0"/>
              <a:t>=2.821Å</a:t>
            </a:r>
            <a:endParaRPr kumimoji="1" lang="ja-JP" altLang="en-US" dirty="0"/>
          </a:p>
        </p:txBody>
      </p:sp>
      <p:sp>
        <p:nvSpPr>
          <p:cNvPr id="16" name="テキスト ボックス 15"/>
          <p:cNvSpPr txBox="1"/>
          <p:nvPr/>
        </p:nvSpPr>
        <p:spPr>
          <a:xfrm>
            <a:off x="6688542" y="3158583"/>
            <a:ext cx="2484276" cy="369332"/>
          </a:xfrm>
          <a:prstGeom prst="rect">
            <a:avLst/>
          </a:prstGeom>
          <a:noFill/>
        </p:spPr>
        <p:txBody>
          <a:bodyPr wrap="square" rtlCol="0">
            <a:spAutoFit/>
          </a:bodyPr>
          <a:lstStyle/>
          <a:p>
            <a:r>
              <a:rPr lang="en-US" altLang="ja-JP" dirty="0" smtClean="0">
                <a:solidFill>
                  <a:srgbClr val="FF0000"/>
                </a:solidFill>
              </a:rPr>
              <a:t>b</a:t>
            </a:r>
            <a:r>
              <a:rPr lang="en-US" altLang="ja-JP" baseline="-25000" dirty="0" smtClean="0">
                <a:solidFill>
                  <a:srgbClr val="FF0000"/>
                </a:solidFill>
              </a:rPr>
              <a:t>2</a:t>
            </a:r>
            <a:r>
              <a:rPr lang="en-US" altLang="ja-JP" dirty="0" smtClean="0">
                <a:solidFill>
                  <a:srgbClr val="FF0000"/>
                </a:solidFill>
              </a:rPr>
              <a:t>=4.541Å</a:t>
            </a:r>
            <a:endParaRPr kumimoji="1" lang="ja-JP" altLang="en-US" dirty="0">
              <a:solidFill>
                <a:srgbClr val="FF0000"/>
              </a:solidFill>
            </a:endParaRPr>
          </a:p>
        </p:txBody>
      </p:sp>
      <p:sp>
        <p:nvSpPr>
          <p:cNvPr id="17" name="テキスト ボックス 16"/>
          <p:cNvSpPr txBox="1"/>
          <p:nvPr/>
        </p:nvSpPr>
        <p:spPr>
          <a:xfrm>
            <a:off x="5148064" y="3443118"/>
            <a:ext cx="1728192" cy="369332"/>
          </a:xfrm>
          <a:prstGeom prst="rect">
            <a:avLst/>
          </a:prstGeom>
          <a:noFill/>
        </p:spPr>
        <p:txBody>
          <a:bodyPr wrap="square" rtlCol="0">
            <a:spAutoFit/>
          </a:bodyPr>
          <a:lstStyle/>
          <a:p>
            <a:r>
              <a:rPr lang="en-US" altLang="ja-JP" dirty="0" smtClean="0">
                <a:solidFill>
                  <a:srgbClr val="FF0000"/>
                </a:solidFill>
              </a:rPr>
              <a:t>c=10.81Å</a:t>
            </a:r>
            <a:endParaRPr kumimoji="1" lang="ja-JP" altLang="en-US" dirty="0">
              <a:solidFill>
                <a:srgbClr val="FF0000"/>
              </a:solidFill>
            </a:endParaRPr>
          </a:p>
        </p:txBody>
      </p:sp>
      <p:sp>
        <p:nvSpPr>
          <p:cNvPr id="18" name="テキスト ボックス 17"/>
          <p:cNvSpPr txBox="1"/>
          <p:nvPr/>
        </p:nvSpPr>
        <p:spPr>
          <a:xfrm>
            <a:off x="5095982" y="3789040"/>
            <a:ext cx="2088232" cy="369332"/>
          </a:xfrm>
          <a:prstGeom prst="rect">
            <a:avLst/>
          </a:prstGeom>
          <a:noFill/>
        </p:spPr>
        <p:txBody>
          <a:bodyPr wrap="square" rtlCol="0">
            <a:spAutoFit/>
          </a:bodyPr>
          <a:lstStyle/>
          <a:p>
            <a:r>
              <a:rPr lang="en-US" altLang="ja-JP" dirty="0" smtClean="0"/>
              <a:t>β=98.20°</a:t>
            </a:r>
            <a:endParaRPr kumimoji="1" lang="ja-JP" altLang="en-US" dirty="0"/>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748" y="4474300"/>
            <a:ext cx="4176464" cy="22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1832" y="166598"/>
            <a:ext cx="713066" cy="95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177988"/>
            <a:ext cx="757254" cy="94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1832" y="2406099"/>
            <a:ext cx="722051" cy="9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2237" y="2422125"/>
            <a:ext cx="706897" cy="86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50797" y="4676743"/>
            <a:ext cx="703086" cy="92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42237" y="4679441"/>
            <a:ext cx="739820" cy="94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5049714" y="4676743"/>
            <a:ext cx="3986782" cy="400110"/>
          </a:xfrm>
          <a:prstGeom prst="rect">
            <a:avLst/>
          </a:prstGeom>
          <a:noFill/>
        </p:spPr>
        <p:txBody>
          <a:bodyPr wrap="square" rtlCol="0">
            <a:spAutoFit/>
          </a:bodyPr>
          <a:lstStyle/>
          <a:p>
            <a:r>
              <a:rPr lang="en-US" altLang="ja-JP" sz="2000" b="1" dirty="0" smtClean="0">
                <a:latin typeface="Arial Black" pitchFamily="34" charset="0"/>
              </a:rPr>
              <a:t>[</a:t>
            </a:r>
            <a:r>
              <a:rPr lang="ja-JP" altLang="en-US" sz="2000" b="1" dirty="0">
                <a:latin typeface="Arial Black" pitchFamily="34" charset="0"/>
              </a:rPr>
              <a:t> </a:t>
            </a:r>
            <a:r>
              <a:rPr lang="en-US" altLang="ja-JP" sz="2000" b="1" dirty="0" smtClean="0">
                <a:latin typeface="Arial Black" pitchFamily="34" charset="0"/>
              </a:rPr>
              <a:t>Ca</a:t>
            </a:r>
            <a:r>
              <a:rPr lang="en-US" altLang="ja-JP" sz="2000" b="1" baseline="-25000" dirty="0" smtClean="0">
                <a:latin typeface="Arial Black" pitchFamily="34" charset="0"/>
              </a:rPr>
              <a:t>1.8</a:t>
            </a:r>
            <a:r>
              <a:rPr lang="en-US" altLang="ja-JP" sz="2000" b="1" dirty="0" smtClean="0">
                <a:solidFill>
                  <a:srgbClr val="FF0000"/>
                </a:solidFill>
                <a:latin typeface="Arial Black" pitchFamily="34" charset="0"/>
              </a:rPr>
              <a:t>La</a:t>
            </a:r>
            <a:r>
              <a:rPr lang="en-US" altLang="ja-JP" sz="2000" b="1" baseline="-25000" dirty="0" smtClean="0">
                <a:solidFill>
                  <a:srgbClr val="FF0000"/>
                </a:solidFill>
                <a:latin typeface="Arial Black" pitchFamily="34" charset="0"/>
              </a:rPr>
              <a:t>0.2</a:t>
            </a:r>
            <a:r>
              <a:rPr lang="en-US" altLang="ja-JP" sz="2000" b="1" dirty="0" smtClean="0">
                <a:latin typeface="Arial Black" pitchFamily="34" charset="0"/>
              </a:rPr>
              <a:t>CoO</a:t>
            </a:r>
            <a:r>
              <a:rPr lang="en-US" altLang="ja-JP" sz="2000" b="1" baseline="-25000" dirty="0" smtClean="0">
                <a:latin typeface="Arial Black" pitchFamily="34" charset="0"/>
              </a:rPr>
              <a:t>3+δ </a:t>
            </a:r>
            <a:r>
              <a:rPr lang="en-US" altLang="ja-JP" sz="2000" b="1" dirty="0" smtClean="0">
                <a:latin typeface="Arial Black" pitchFamily="34" charset="0"/>
              </a:rPr>
              <a:t>]</a:t>
            </a:r>
            <a:r>
              <a:rPr lang="en-US" altLang="ja-JP" sz="2000" b="1" baseline="-25000" dirty="0" smtClean="0">
                <a:latin typeface="Arial Black" pitchFamily="34" charset="0"/>
              </a:rPr>
              <a:t>0.62</a:t>
            </a:r>
            <a:r>
              <a:rPr lang="en-US" altLang="ja-JP" sz="2000" b="1" dirty="0" smtClean="0">
                <a:latin typeface="Arial Black" pitchFamily="34" charset="0"/>
              </a:rPr>
              <a:t> CoO</a:t>
            </a:r>
            <a:r>
              <a:rPr lang="en-US" altLang="ja-JP" sz="2000" b="1" baseline="-25000" dirty="0" smtClean="0">
                <a:latin typeface="Arial Black" pitchFamily="34" charset="0"/>
              </a:rPr>
              <a:t>2</a:t>
            </a:r>
            <a:endParaRPr kumimoji="1" lang="ja-JP" altLang="en-US" sz="2000" b="1" baseline="-25000" dirty="0">
              <a:latin typeface="Arial Black" pitchFamily="34" charset="0"/>
            </a:endParaRPr>
          </a:p>
        </p:txBody>
      </p:sp>
      <p:sp>
        <p:nvSpPr>
          <p:cNvPr id="28" name="テキスト ボックス 27"/>
          <p:cNvSpPr txBox="1"/>
          <p:nvPr/>
        </p:nvSpPr>
        <p:spPr>
          <a:xfrm>
            <a:off x="5095982" y="5103997"/>
            <a:ext cx="1728192" cy="369332"/>
          </a:xfrm>
          <a:prstGeom prst="rect">
            <a:avLst/>
          </a:prstGeom>
          <a:noFill/>
        </p:spPr>
        <p:txBody>
          <a:bodyPr wrap="square" rtlCol="0">
            <a:spAutoFit/>
          </a:bodyPr>
          <a:lstStyle/>
          <a:p>
            <a:r>
              <a:rPr lang="en-US" altLang="ja-JP" dirty="0" smtClean="0"/>
              <a:t>a=4.836Å</a:t>
            </a:r>
            <a:endParaRPr kumimoji="1" lang="ja-JP" altLang="en-US" dirty="0"/>
          </a:p>
        </p:txBody>
      </p:sp>
      <p:sp>
        <p:nvSpPr>
          <p:cNvPr id="29" name="テキスト ボックス 28"/>
          <p:cNvSpPr txBox="1"/>
          <p:nvPr/>
        </p:nvSpPr>
        <p:spPr>
          <a:xfrm>
            <a:off x="5108484" y="5412671"/>
            <a:ext cx="1728192" cy="369332"/>
          </a:xfrm>
          <a:prstGeom prst="rect">
            <a:avLst/>
          </a:prstGeom>
          <a:noFill/>
        </p:spPr>
        <p:txBody>
          <a:bodyPr wrap="square" rtlCol="0">
            <a:spAutoFit/>
          </a:bodyPr>
          <a:lstStyle/>
          <a:p>
            <a:r>
              <a:rPr lang="en-US" altLang="ja-JP" dirty="0" smtClean="0"/>
              <a:t>b</a:t>
            </a:r>
            <a:r>
              <a:rPr lang="en-US" altLang="ja-JP" baseline="-25000" dirty="0" smtClean="0"/>
              <a:t>1</a:t>
            </a:r>
            <a:r>
              <a:rPr lang="en-US" altLang="ja-JP" dirty="0" smtClean="0"/>
              <a:t>=2.819Å</a:t>
            </a:r>
            <a:endParaRPr kumimoji="1" lang="ja-JP" altLang="en-US" dirty="0"/>
          </a:p>
        </p:txBody>
      </p:sp>
      <p:sp>
        <p:nvSpPr>
          <p:cNvPr id="30" name="テキスト ボックス 29"/>
          <p:cNvSpPr txBox="1"/>
          <p:nvPr/>
        </p:nvSpPr>
        <p:spPr>
          <a:xfrm>
            <a:off x="6759684" y="5401572"/>
            <a:ext cx="2042892" cy="369332"/>
          </a:xfrm>
          <a:prstGeom prst="rect">
            <a:avLst/>
          </a:prstGeom>
          <a:noFill/>
        </p:spPr>
        <p:txBody>
          <a:bodyPr wrap="square" rtlCol="0">
            <a:spAutoFit/>
          </a:bodyPr>
          <a:lstStyle/>
          <a:p>
            <a:r>
              <a:rPr lang="en-US" altLang="ja-JP" dirty="0" smtClean="0">
                <a:solidFill>
                  <a:srgbClr val="FF0000"/>
                </a:solidFill>
              </a:rPr>
              <a:t>b</a:t>
            </a:r>
            <a:r>
              <a:rPr lang="en-US" altLang="ja-JP" baseline="-25000" dirty="0" smtClean="0">
                <a:solidFill>
                  <a:srgbClr val="FF0000"/>
                </a:solidFill>
              </a:rPr>
              <a:t>2</a:t>
            </a:r>
            <a:r>
              <a:rPr lang="en-US" altLang="ja-JP" dirty="0" smtClean="0">
                <a:solidFill>
                  <a:srgbClr val="FF0000"/>
                </a:solidFill>
              </a:rPr>
              <a:t>=4.578Å</a:t>
            </a:r>
            <a:endParaRPr kumimoji="1" lang="ja-JP" altLang="en-US" dirty="0">
              <a:solidFill>
                <a:srgbClr val="FF0000"/>
              </a:solidFill>
            </a:endParaRPr>
          </a:p>
        </p:txBody>
      </p:sp>
      <p:sp>
        <p:nvSpPr>
          <p:cNvPr id="31" name="テキスト ボックス 30"/>
          <p:cNvSpPr txBox="1"/>
          <p:nvPr/>
        </p:nvSpPr>
        <p:spPr>
          <a:xfrm>
            <a:off x="5133085" y="5782003"/>
            <a:ext cx="1728192" cy="369332"/>
          </a:xfrm>
          <a:prstGeom prst="rect">
            <a:avLst/>
          </a:prstGeom>
          <a:noFill/>
        </p:spPr>
        <p:txBody>
          <a:bodyPr wrap="square" rtlCol="0">
            <a:spAutoFit/>
          </a:bodyPr>
          <a:lstStyle/>
          <a:p>
            <a:r>
              <a:rPr lang="en-US" altLang="ja-JP" dirty="0" smtClean="0"/>
              <a:t>c=10.84Å</a:t>
            </a:r>
            <a:endParaRPr kumimoji="1" lang="ja-JP" altLang="en-US" dirty="0"/>
          </a:p>
        </p:txBody>
      </p:sp>
      <p:sp>
        <p:nvSpPr>
          <p:cNvPr id="32" name="テキスト ボックス 31"/>
          <p:cNvSpPr txBox="1"/>
          <p:nvPr/>
        </p:nvSpPr>
        <p:spPr>
          <a:xfrm>
            <a:off x="5121367" y="6165693"/>
            <a:ext cx="2088232" cy="369332"/>
          </a:xfrm>
          <a:prstGeom prst="rect">
            <a:avLst/>
          </a:prstGeom>
          <a:noFill/>
        </p:spPr>
        <p:txBody>
          <a:bodyPr wrap="square" rtlCol="0">
            <a:spAutoFit/>
          </a:bodyPr>
          <a:lstStyle/>
          <a:p>
            <a:r>
              <a:rPr lang="en-US" altLang="ja-JP" dirty="0" smtClean="0"/>
              <a:t>β=98.17°</a:t>
            </a:r>
            <a:endParaRPr kumimoji="1" lang="ja-JP" altLang="en-US" dirty="0"/>
          </a:p>
        </p:txBody>
      </p:sp>
      <p:sp>
        <p:nvSpPr>
          <p:cNvPr id="2" name="スライド番号プレースホルダー 1"/>
          <p:cNvSpPr>
            <a:spLocks noGrp="1"/>
          </p:cNvSpPr>
          <p:nvPr>
            <p:ph type="sldNum" sz="quarter" idx="12"/>
          </p:nvPr>
        </p:nvSpPr>
        <p:spPr/>
        <p:txBody>
          <a:bodyPr/>
          <a:lstStyle/>
          <a:p>
            <a:fld id="{EF36A5EF-E850-4BE3-9172-0903E09E6D9F}" type="slidenum">
              <a:rPr kumimoji="1" lang="ja-JP" altLang="en-US" smtClean="0"/>
              <a:t>9</a:t>
            </a:fld>
            <a:endParaRPr kumimoji="1" lang="ja-JP" altLang="en-US"/>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08304" y="0"/>
            <a:ext cx="1835696" cy="35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645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6486</TotalTime>
  <Words>1982</Words>
  <Application>Microsoft Office PowerPoint</Application>
  <PresentationFormat>画面に合わせる (4:3)</PresentationFormat>
  <Paragraphs>254</Paragraphs>
  <Slides>30</Slides>
  <Notes>30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2" baseType="lpstr">
      <vt:lpstr>Office ​​テーマ</vt:lpstr>
      <vt:lpstr>Equation</vt:lpstr>
      <vt:lpstr>熱電変換酸化物Ca3Co4O9のY及びLa置換効果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研究目的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Thank you for your kind attention.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熱電変換酸化物Ca3Co4O9のY及びLa置換効果</dc:title>
  <dc:creator>hiro</dc:creator>
  <cp:lastModifiedBy>hiro</cp:lastModifiedBy>
  <cp:revision>384</cp:revision>
  <cp:lastPrinted>2011-08-29T00:50:56Z</cp:lastPrinted>
  <dcterms:created xsi:type="dcterms:W3CDTF">2011-06-16T05:41:07Z</dcterms:created>
  <dcterms:modified xsi:type="dcterms:W3CDTF">2011-09-16T10:16:04Z</dcterms:modified>
</cp:coreProperties>
</file>