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80" r:id="rId7"/>
    <p:sldId id="273" r:id="rId8"/>
    <p:sldId id="277" r:id="rId9"/>
    <p:sldId id="268" r:id="rId10"/>
    <p:sldId id="265" r:id="rId11"/>
    <p:sldId id="263" r:id="rId12"/>
    <p:sldId id="264" r:id="rId13"/>
    <p:sldId id="266" r:id="rId14"/>
    <p:sldId id="278" r:id="rId15"/>
    <p:sldId id="274" r:id="rId16"/>
    <p:sldId id="261" r:id="rId17"/>
    <p:sldId id="275" r:id="rId18"/>
    <p:sldId id="276" r:id="rId19"/>
    <p:sldId id="281" r:id="rId20"/>
    <p:sldId id="272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発表スライド" id="{E37DE299-7A21-4B43-8EC0-F3EF4899E024}">
          <p14:sldIdLst>
            <p14:sldId id="256"/>
            <p14:sldId id="257"/>
            <p14:sldId id="258"/>
            <p14:sldId id="259"/>
            <p14:sldId id="269"/>
            <p14:sldId id="280"/>
            <p14:sldId id="273"/>
            <p14:sldId id="277"/>
            <p14:sldId id="268"/>
            <p14:sldId id="265"/>
            <p14:sldId id="263"/>
            <p14:sldId id="264"/>
            <p14:sldId id="266"/>
            <p14:sldId id="278"/>
            <p14:sldId id="274"/>
            <p14:sldId id="261"/>
            <p14:sldId id="275"/>
          </p14:sldIdLst>
        </p14:section>
        <p14:section name="予備スライド" id="{EB69D51C-E2B0-4F9C-8576-A8CFB9051CA2}">
          <p14:sldIdLst>
            <p14:sldId id="276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FBFBF"/>
    <a:srgbClr val="D9D9D9"/>
    <a:srgbClr val="F2F2F2"/>
    <a:srgbClr val="D6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CA89-35E8-4B04-B70C-693E1E2F78A5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05DD-2100-4A49-8020-DE31197D0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11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56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71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398496FA-40B7-4203-A648-EAC817440A3F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DF9A8DE-45AD-F0C8-B987-58A2A08CAD70}"/>
              </a:ext>
            </a:extLst>
          </p:cNvPr>
          <p:cNvSpPr/>
          <p:nvPr userDrawn="1"/>
        </p:nvSpPr>
        <p:spPr>
          <a:xfrm flipV="1">
            <a:off x="0" y="0"/>
            <a:ext cx="3888000" cy="1728000"/>
          </a:xfrm>
          <a:prstGeom prst="rt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2E04485B-F9A3-6EC1-80F9-8DE129290F55}"/>
              </a:ext>
            </a:extLst>
          </p:cNvPr>
          <p:cNvSpPr/>
          <p:nvPr userDrawn="1"/>
        </p:nvSpPr>
        <p:spPr>
          <a:xfrm flipH="1">
            <a:off x="8304000" y="5130000"/>
            <a:ext cx="3888000" cy="1728000"/>
          </a:xfrm>
          <a:prstGeom prst="rt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8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781CD8B3-1B46-4BDF-B1BD-688EEB8B364C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98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31B533A2-112A-4343-B6E9-EE2099094C1A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84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3877" y="1"/>
            <a:ext cx="11512062" cy="836246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88867"/>
            <a:ext cx="10515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/>
            </a:lvl1pPr>
          </a:lstStyle>
          <a:p>
            <a:fld id="{398496FA-40B7-4203-A648-EAC817440A3F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27" name="図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9" y="6383934"/>
            <a:ext cx="492247" cy="3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F60E26-AC80-18FF-E6BF-0F449524C383}"/>
              </a:ext>
            </a:extLst>
          </p:cNvPr>
          <p:cNvSpPr/>
          <p:nvPr userDrawn="1"/>
        </p:nvSpPr>
        <p:spPr>
          <a:xfrm>
            <a:off x="-6000" y="801528"/>
            <a:ext cx="12204000" cy="17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4DC4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1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41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CE0E3E97-336C-4CB5-B294-C3B82DC2C7D5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15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85935F9C-EAB1-4AA6-8E39-BE324DDA0D3C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68810BB6-4249-45F0-B303-136AF20C49C2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94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627B7A50-7E6E-4B8A-B6AC-00C6DF8CEF41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A51AAE-5780-7354-E564-0DC84DDDB5A1}"/>
              </a:ext>
            </a:extLst>
          </p:cNvPr>
          <p:cNvSpPr/>
          <p:nvPr userDrawn="1"/>
        </p:nvSpPr>
        <p:spPr>
          <a:xfrm>
            <a:off x="-6000" y="3339400"/>
            <a:ext cx="12204000" cy="17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4DC4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5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465368A0-B0CD-434D-9852-DEE28FCC97B8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5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129337"/>
            <a:ext cx="2743200" cy="365125"/>
          </a:xfrm>
          <a:prstGeom prst="rect">
            <a:avLst/>
          </a:prstGeom>
        </p:spPr>
        <p:txBody>
          <a:bodyPr/>
          <a:lstStyle/>
          <a:p>
            <a:fld id="{34BA4407-EAE7-49D4-B109-47C05BA80EA5}" type="datetime1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7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96FA-40B7-4203-A648-EAC817440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9" y="6383934"/>
            <a:ext cx="492247" cy="3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 userDrawn="1"/>
        </p:nvSpPr>
        <p:spPr>
          <a:xfrm>
            <a:off x="734646" y="6383934"/>
            <a:ext cx="6705600" cy="33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The 71</a:t>
            </a:r>
            <a:r>
              <a:rPr kumimoji="1" lang="en-US" altLang="ja-JP" sz="2000" b="0" i="0" kern="12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st</a:t>
            </a:r>
            <a:r>
              <a:rPr kumimoji="1" lang="en-US" altLang="ja-JP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20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JSAP Spring </a:t>
            </a:r>
            <a:r>
              <a:rPr kumimoji="1" lang="en-US" altLang="ja-JP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Meeting</a:t>
            </a:r>
            <a:endParaRPr lang="ja-JP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0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5475" y="1278671"/>
            <a:ext cx="10941050" cy="2387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800" b="1" dirty="0"/>
              <a:t>ハーフ・ホイスラー合金</a:t>
            </a:r>
            <a:r>
              <a:rPr kumimoji="1" lang="en-US" altLang="ja-JP" sz="4800" b="1" dirty="0"/>
              <a:t>TiNi</a:t>
            </a:r>
            <a:r>
              <a:rPr kumimoji="1" lang="en-US" altLang="ja-JP" sz="4800" b="1" baseline="-25000" dirty="0"/>
              <a:t>1-</a:t>
            </a:r>
            <a:r>
              <a:rPr kumimoji="1" lang="en-US" altLang="ja-JP" sz="4800" b="1" i="1" baseline="-25000" dirty="0"/>
              <a:t>x</a:t>
            </a:r>
            <a:r>
              <a:rPr kumimoji="1" lang="en-US" altLang="ja-JP" sz="4800" b="1" dirty="0"/>
              <a:t>Co</a:t>
            </a:r>
            <a:r>
              <a:rPr kumimoji="1" lang="en-US" altLang="ja-JP" sz="4800" b="1" i="1" baseline="-25000" dirty="0"/>
              <a:t>x</a:t>
            </a:r>
            <a:r>
              <a:rPr kumimoji="1" lang="en-US" altLang="ja-JP" sz="4800" b="1" dirty="0"/>
              <a:t>Sn</a:t>
            </a:r>
            <a:r>
              <a:rPr kumimoji="1" lang="ja-JP" altLang="en-US" sz="4800" b="1" dirty="0"/>
              <a:t>の</a:t>
            </a:r>
            <a:r>
              <a:rPr kumimoji="1" lang="en-US" altLang="ja-JP" sz="4800" b="1" dirty="0"/>
              <a:t>p</a:t>
            </a:r>
            <a:r>
              <a:rPr kumimoji="1" lang="ja-JP" altLang="en-US" sz="4800" b="1" dirty="0"/>
              <a:t>型熱電特性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0822" y="3602037"/>
            <a:ext cx="10490357" cy="2025039"/>
          </a:xfrm>
        </p:spPr>
        <p:txBody>
          <a:bodyPr>
            <a:normAutofit fontScale="92500"/>
          </a:bodyPr>
          <a:lstStyle/>
          <a:p>
            <a:pPr algn="l"/>
            <a:r>
              <a:rPr kumimoji="1" lang="ja-JP" altLang="en-US" sz="4000" dirty="0"/>
              <a:t>講演番号：</a:t>
            </a:r>
            <a:r>
              <a:rPr kumimoji="1" lang="en-US" altLang="ja-JP" sz="3500" dirty="0"/>
              <a:t>22a-13P-8</a:t>
            </a:r>
            <a:endParaRPr kumimoji="1" lang="en-US" altLang="ja-JP" sz="3900" dirty="0"/>
          </a:p>
          <a:p>
            <a:pPr algn="l"/>
            <a:r>
              <a:rPr lang="ja-JP" altLang="en-US" sz="4000" dirty="0"/>
              <a:t>氏名：</a:t>
            </a:r>
            <a:r>
              <a:rPr lang="zh-TW" altLang="en-US" sz="3500" baseline="30000" dirty="0"/>
              <a:t>○</a:t>
            </a:r>
            <a:r>
              <a:rPr lang="zh-TW" altLang="en-US" sz="3500" dirty="0"/>
              <a:t>山﨑 航佑</a:t>
            </a:r>
            <a:r>
              <a:rPr lang="en-US" altLang="zh-TW" sz="3500" baseline="30000" dirty="0"/>
              <a:t>1</a:t>
            </a:r>
            <a:r>
              <a:rPr lang="en-US" altLang="zh-TW" sz="3500" dirty="0"/>
              <a:t>, </a:t>
            </a:r>
            <a:r>
              <a:rPr lang="zh-TW" altLang="en-US" sz="3500" dirty="0"/>
              <a:t>富樫 弘道</a:t>
            </a:r>
            <a:r>
              <a:rPr lang="en-US" altLang="zh-TW" sz="3500" baseline="30000" dirty="0"/>
              <a:t>1</a:t>
            </a:r>
            <a:r>
              <a:rPr lang="en-US" altLang="zh-TW" sz="3500" dirty="0"/>
              <a:t>, </a:t>
            </a:r>
            <a:r>
              <a:rPr lang="zh-TW" altLang="en-US" sz="3500" dirty="0"/>
              <a:t>中津川 博</a:t>
            </a:r>
            <a:r>
              <a:rPr lang="en-US" altLang="zh-TW" sz="3500" baseline="30000" dirty="0"/>
              <a:t>1</a:t>
            </a:r>
            <a:r>
              <a:rPr lang="zh-TW" altLang="en-US" sz="3500" baseline="30000" dirty="0"/>
              <a:t>＊</a:t>
            </a:r>
            <a:r>
              <a:rPr lang="en-US" altLang="zh-TW" sz="3500" dirty="0"/>
              <a:t>, </a:t>
            </a:r>
            <a:r>
              <a:rPr lang="zh-TW" altLang="en-US" sz="3500" dirty="0"/>
              <a:t>岡本 庸一</a:t>
            </a:r>
            <a:r>
              <a:rPr lang="en-US" altLang="zh-TW" sz="3500" baseline="30000" dirty="0"/>
              <a:t>2</a:t>
            </a:r>
            <a:endParaRPr lang="en-US" altLang="ja-JP" sz="4000" baseline="30000" dirty="0"/>
          </a:p>
          <a:p>
            <a:pPr algn="l"/>
            <a:r>
              <a:rPr kumimoji="1" lang="ja-JP" altLang="en-US" sz="4000" dirty="0"/>
              <a:t>所属：</a:t>
            </a:r>
            <a:r>
              <a:rPr kumimoji="1" lang="zh-CN" altLang="en-US" sz="3500" dirty="0"/>
              <a:t>横国大理工</a:t>
            </a:r>
            <a:r>
              <a:rPr kumimoji="1" lang="en-US" altLang="zh-CN" sz="3500" baseline="30000" dirty="0"/>
              <a:t>1</a:t>
            </a:r>
            <a:r>
              <a:rPr kumimoji="1" lang="en-US" altLang="zh-CN" sz="3500" dirty="0"/>
              <a:t>, </a:t>
            </a:r>
            <a:r>
              <a:rPr kumimoji="1" lang="zh-CN" altLang="en-US" sz="3500" dirty="0"/>
              <a:t>防衛大材料</a:t>
            </a:r>
            <a:r>
              <a:rPr kumimoji="1" lang="en-US" altLang="zh-CN" sz="3500" baseline="30000" dirty="0"/>
              <a:t>2</a:t>
            </a:r>
            <a:endParaRPr kumimoji="1" lang="ja-JP" altLang="en-US" sz="4000" baseline="30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7" name="Picture 2" descr="K:\web\ynu-logo\base04-1.jpg">
            <a:extLst>
              <a:ext uri="{FF2B5EF4-FFF2-40B4-BE49-F238E27FC236}">
                <a16:creationId xmlns:a16="http://schemas.microsoft.com/office/drawing/2014/main" id="{6F0DE345-3EEC-D546-FEAF-EF3F2109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66" y="161547"/>
            <a:ext cx="253929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8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ゼーベック係数の温度依存性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1ADD8F-AF03-C549-5648-0CA779808472}"/>
              </a:ext>
            </a:extLst>
          </p:cNvPr>
          <p:cNvSpPr txBox="1"/>
          <p:nvPr/>
        </p:nvSpPr>
        <p:spPr>
          <a:xfrm>
            <a:off x="6749353" y="4698831"/>
            <a:ext cx="3722494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i="1" dirty="0"/>
              <a:t>x</a:t>
            </a:r>
            <a:r>
              <a:rPr lang="ja-JP" altLang="en-US" sz="1800" dirty="0"/>
              <a:t>≥</a:t>
            </a:r>
            <a:r>
              <a:rPr lang="en-US" altLang="ja-JP" dirty="0"/>
              <a:t>0.03</a:t>
            </a:r>
            <a:r>
              <a:rPr lang="ja-JP" altLang="en-US" dirty="0"/>
              <a:t>で</a:t>
            </a:r>
            <a:r>
              <a:rPr kumimoji="1" lang="en-US" altLang="ja-JP" i="1" dirty="0"/>
              <a:t>S</a:t>
            </a:r>
            <a:r>
              <a:rPr kumimoji="1" lang="ja-JP" altLang="en-US" dirty="0"/>
              <a:t>（</a:t>
            </a:r>
            <a:r>
              <a:rPr kumimoji="1" lang="en-US" altLang="ja-JP" dirty="0"/>
              <a:t>V/K</a:t>
            </a:r>
            <a:r>
              <a:rPr kumimoji="1" lang="ja-JP" altLang="en-US" dirty="0"/>
              <a:t>）</a:t>
            </a:r>
            <a:r>
              <a:rPr lang="ja-JP" altLang="en-US" dirty="0"/>
              <a:t>の符号が反転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⇒　</a:t>
            </a:r>
            <a:r>
              <a:rPr kumimoji="1" lang="en-US" altLang="ja-JP" dirty="0"/>
              <a:t>n</a:t>
            </a:r>
            <a:r>
              <a:rPr kumimoji="1" lang="ja-JP" altLang="en-US" dirty="0"/>
              <a:t>型から</a:t>
            </a:r>
            <a:r>
              <a:rPr lang="en-US" altLang="ja-JP" dirty="0"/>
              <a:t>p</a:t>
            </a:r>
            <a:r>
              <a:rPr lang="ja-JP" altLang="en-US" dirty="0"/>
              <a:t>型へと遷移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556D178-5F86-C739-2442-18FEE85E3402}"/>
                  </a:ext>
                </a:extLst>
              </p:cNvPr>
              <p:cNvSpPr txBox="1"/>
              <p:nvPr/>
            </p:nvSpPr>
            <p:spPr>
              <a:xfrm>
                <a:off x="2416090" y="4439529"/>
                <a:ext cx="104252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556D178-5F86-C739-2442-18FEE85E3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090" y="4439529"/>
                <a:ext cx="1042529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棒, 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62106400-4D20-442B-689D-3DF387877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6" y="1259047"/>
            <a:ext cx="2999439" cy="224957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2A1BC1-589B-EA5C-F586-2874CE944CAA}"/>
              </a:ext>
            </a:extLst>
          </p:cNvPr>
          <p:cNvSpPr txBox="1"/>
          <p:nvPr/>
        </p:nvSpPr>
        <p:spPr>
          <a:xfrm>
            <a:off x="1346496" y="5070981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Δ</a:t>
            </a:r>
            <a:r>
              <a:rPr kumimoji="1" lang="en-US" altLang="ja-JP" i="1" dirty="0"/>
              <a:t>V</a:t>
            </a:r>
            <a:r>
              <a:rPr kumimoji="1" lang="ja-JP" altLang="en-US" dirty="0"/>
              <a:t>が正の時、</a:t>
            </a:r>
            <a:r>
              <a:rPr kumimoji="1" lang="en-US" altLang="ja-JP" i="1" dirty="0"/>
              <a:t>S</a:t>
            </a:r>
            <a:r>
              <a:rPr kumimoji="1" lang="ja-JP" altLang="en-US" dirty="0"/>
              <a:t>は負（</a:t>
            </a:r>
            <a:r>
              <a:rPr kumimoji="1" lang="en-US" altLang="ja-JP" dirty="0"/>
              <a:t>n</a:t>
            </a:r>
            <a:r>
              <a:rPr kumimoji="1" lang="ja-JP" altLang="en-US" dirty="0"/>
              <a:t>型）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Δ</a:t>
            </a:r>
            <a:r>
              <a:rPr kumimoji="1" lang="en-US" altLang="ja-JP" i="1" dirty="0"/>
              <a:t>V</a:t>
            </a:r>
            <a:r>
              <a:rPr kumimoji="1" lang="ja-JP" altLang="en-US" dirty="0"/>
              <a:t>が負の時、</a:t>
            </a:r>
            <a:r>
              <a:rPr kumimoji="1" lang="en-US" altLang="ja-JP" i="1" dirty="0"/>
              <a:t>S</a:t>
            </a:r>
            <a:r>
              <a:rPr kumimoji="1" lang="ja-JP" altLang="en-US" dirty="0"/>
              <a:t>は正（</a:t>
            </a:r>
            <a:r>
              <a:rPr lang="en-US" altLang="ja-JP" dirty="0"/>
              <a:t>p</a:t>
            </a:r>
            <a:r>
              <a:rPr kumimoji="1" lang="ja-JP" altLang="en-US" dirty="0"/>
              <a:t>型）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2A0EE5-B921-9ECB-A904-B019AC69597F}"/>
              </a:ext>
            </a:extLst>
          </p:cNvPr>
          <p:cNvSpPr txBox="1"/>
          <p:nvPr/>
        </p:nvSpPr>
        <p:spPr>
          <a:xfrm>
            <a:off x="966085" y="3508626"/>
            <a:ext cx="456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試料を取り付けたゼーベック係数</a:t>
            </a:r>
            <a:r>
              <a:rPr kumimoji="1" lang="en-US" altLang="ja-JP" i="1" dirty="0"/>
              <a:t>S</a:t>
            </a:r>
            <a:r>
              <a:rPr kumimoji="1" lang="ja-JP" altLang="en-US" dirty="0"/>
              <a:t>（</a:t>
            </a:r>
            <a:r>
              <a:rPr kumimoji="1" lang="en-US" altLang="ja-JP" dirty="0"/>
              <a:t>V/K</a:t>
            </a:r>
            <a:r>
              <a:rPr kumimoji="1" lang="ja-JP" altLang="en-US" dirty="0"/>
              <a:t>）</a:t>
            </a:r>
            <a:r>
              <a:rPr lang="ja-JP" altLang="en-US" dirty="0"/>
              <a:t>測定用サンプルロッド</a:t>
            </a:r>
            <a:endParaRPr kumimoji="1" lang="en-US" altLang="ja-JP" dirty="0"/>
          </a:p>
          <a:p>
            <a:r>
              <a:rPr kumimoji="1" lang="ja-JP" altLang="en-US" dirty="0"/>
              <a:t>（測定条件：温度差</a:t>
            </a:r>
            <a:r>
              <a:rPr kumimoji="1" lang="en-US" altLang="ja-JP" dirty="0"/>
              <a:t>Δ</a:t>
            </a:r>
            <a:r>
              <a:rPr kumimoji="1" lang="en-US" altLang="ja-JP" i="1" dirty="0"/>
              <a:t>T</a:t>
            </a:r>
            <a:r>
              <a:rPr kumimoji="1" lang="en-US" altLang="ja-JP" dirty="0"/>
              <a:t>=3 K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0E8FFB-3928-5089-B1AE-F1DBC53D53F9}"/>
              </a:ext>
            </a:extLst>
          </p:cNvPr>
          <p:cNvSpPr txBox="1"/>
          <p:nvPr/>
        </p:nvSpPr>
        <p:spPr>
          <a:xfrm>
            <a:off x="696000" y="5777273"/>
            <a:ext cx="10800000" cy="515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/>
              <a:t>ホール効果測定、ゼーベック係数の測定結果から</a:t>
            </a:r>
            <a:r>
              <a:rPr lang="en-US" altLang="ja-JP" sz="2000" b="1" i="1" dirty="0"/>
              <a:t>x</a:t>
            </a:r>
            <a:r>
              <a:rPr lang="ja-JP" altLang="en-US" sz="2000" b="1" dirty="0"/>
              <a:t>≥</a:t>
            </a:r>
            <a:r>
              <a:rPr lang="en-US" altLang="ja-JP" sz="2000" b="1" dirty="0"/>
              <a:t>0.03</a:t>
            </a:r>
            <a:r>
              <a:rPr lang="ja-JP" altLang="en-US" sz="2000" b="1" dirty="0"/>
              <a:t>で</a:t>
            </a:r>
            <a:r>
              <a:rPr lang="en-US" altLang="ja-JP" sz="2000" b="1" dirty="0"/>
              <a:t>TiNi</a:t>
            </a:r>
            <a:r>
              <a:rPr lang="en-US" altLang="ja-JP" sz="2000" b="1" baseline="-25000" dirty="0"/>
              <a:t>1-</a:t>
            </a:r>
            <a:r>
              <a:rPr lang="en-US" altLang="ja-JP" sz="2000" b="1" i="1" baseline="-25000" dirty="0"/>
              <a:t>x</a:t>
            </a:r>
            <a:r>
              <a:rPr lang="en-US" altLang="ja-JP" sz="2000" b="1" dirty="0"/>
              <a:t>Co</a:t>
            </a:r>
            <a:r>
              <a:rPr lang="en-US" altLang="ja-JP" sz="2000" b="1" i="1" baseline="-25000" dirty="0"/>
              <a:t>x</a:t>
            </a:r>
            <a:r>
              <a:rPr lang="en-US" altLang="ja-JP" sz="2000" b="1" dirty="0"/>
              <a:t>Sn</a:t>
            </a:r>
            <a:r>
              <a:rPr lang="ja-JP" altLang="en-US" sz="2000" b="1" dirty="0"/>
              <a:t>の</a:t>
            </a:r>
            <a:r>
              <a:rPr lang="en-US" altLang="ja-JP" sz="2000" b="1" dirty="0"/>
              <a:t>p</a:t>
            </a:r>
            <a:r>
              <a:rPr lang="ja-JP" altLang="en-US" sz="2000" b="1" dirty="0"/>
              <a:t>型化を確認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61F32E-6FC0-EAEE-BE02-2A8252D0EDBD}"/>
              </a:ext>
            </a:extLst>
          </p:cNvPr>
          <p:cNvSpPr txBox="1"/>
          <p:nvPr/>
        </p:nvSpPr>
        <p:spPr>
          <a:xfrm>
            <a:off x="3250870" y="15155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</a:t>
            </a:r>
            <a:r>
              <a:rPr kumimoji="1" lang="en-US" altLang="ja-JP" baseline="-25000" dirty="0"/>
              <a:t>H</a:t>
            </a:r>
            <a:endParaRPr kumimoji="1" lang="ja-JP" altLang="en-US" baseline="-25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AB6E15-4EEA-3636-6D1F-63F21080FB09}"/>
              </a:ext>
            </a:extLst>
          </p:cNvPr>
          <p:cNvSpPr txBox="1"/>
          <p:nvPr/>
        </p:nvSpPr>
        <p:spPr>
          <a:xfrm>
            <a:off x="2378616" y="151553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</a:t>
            </a:r>
            <a:r>
              <a:rPr kumimoji="1" lang="en-US" altLang="ja-JP" baseline="-25000" dirty="0"/>
              <a:t>L</a:t>
            </a:r>
            <a:endParaRPr kumimoji="1" lang="ja-JP" altLang="en-US" baseline="-25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BFE90E-80E7-8F7D-D7C1-AD6BC283F036}"/>
              </a:ext>
            </a:extLst>
          </p:cNvPr>
          <p:cNvSpPr txBox="1"/>
          <p:nvPr/>
        </p:nvSpPr>
        <p:spPr>
          <a:xfrm>
            <a:off x="4052762" y="1941484"/>
            <a:ext cx="125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ヒーター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5D5C4D1-CB28-28DF-5409-A2B1CA485BCA}"/>
              </a:ext>
            </a:extLst>
          </p:cNvPr>
          <p:cNvCxnSpPr/>
          <p:nvPr/>
        </p:nvCxnSpPr>
        <p:spPr>
          <a:xfrm flipH="1">
            <a:off x="3666368" y="2150533"/>
            <a:ext cx="516165" cy="114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コンテンツ プレースホルダー 27">
            <a:extLst>
              <a:ext uri="{FF2B5EF4-FFF2-40B4-BE49-F238E27FC236}">
                <a16:creationId xmlns:a16="http://schemas.microsoft.com/office/drawing/2014/main" id="{11F7A159-089B-034E-D818-32C8FFD29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22203" y="1017815"/>
            <a:ext cx="4988279" cy="3600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電気抵抗率の温度依存性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27FA44-5790-132C-64B4-E0BE6CA5B21E}"/>
              </a:ext>
            </a:extLst>
          </p:cNvPr>
          <p:cNvSpPr txBox="1"/>
          <p:nvPr/>
        </p:nvSpPr>
        <p:spPr>
          <a:xfrm>
            <a:off x="3939801" y="5352773"/>
            <a:ext cx="4312399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i="1" dirty="0"/>
              <a:t>x</a:t>
            </a:r>
            <a:r>
              <a:rPr lang="ja-JP" altLang="en-US" sz="1800" dirty="0"/>
              <a:t>≥</a:t>
            </a:r>
            <a:r>
              <a:rPr lang="en-US" altLang="ja-JP" dirty="0"/>
              <a:t>0.08</a:t>
            </a:r>
            <a:r>
              <a:rPr lang="ja-JP" altLang="en-US" dirty="0"/>
              <a:t>で電気抵抗率</a:t>
            </a:r>
            <a:r>
              <a:rPr lang="en-US" altLang="ja-JP" i="1" dirty="0"/>
              <a:t>ρ</a:t>
            </a:r>
            <a:r>
              <a:rPr lang="ja-JP" altLang="en-US" dirty="0"/>
              <a:t>（</a:t>
            </a:r>
            <a:r>
              <a:rPr lang="en-US" altLang="ja-JP" dirty="0" err="1"/>
              <a:t>Ωcm</a:t>
            </a:r>
            <a:r>
              <a:rPr lang="ja-JP" altLang="en-US" dirty="0"/>
              <a:t>）が減少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⇒　</a:t>
            </a:r>
            <a:r>
              <a:rPr lang="en-US" altLang="ja-JP" i="1" dirty="0"/>
              <a:t>n</a:t>
            </a:r>
            <a:r>
              <a:rPr lang="ja-JP" altLang="en-US" dirty="0"/>
              <a:t>（</a:t>
            </a:r>
            <a:r>
              <a:rPr lang="en-US" altLang="ja-JP" dirty="0"/>
              <a:t>cm</a:t>
            </a:r>
            <a:r>
              <a:rPr lang="en-US" altLang="ja-JP" baseline="30000" dirty="0"/>
              <a:t>-3</a:t>
            </a:r>
            <a:r>
              <a:rPr lang="ja-JP" altLang="en-US" dirty="0"/>
              <a:t>）の増加が影響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1DB77-960C-1014-E903-24C195B4687A}"/>
                  </a:ext>
                </a:extLst>
              </p:cNvPr>
              <p:cNvSpPr txBox="1"/>
              <p:nvPr/>
            </p:nvSpPr>
            <p:spPr>
              <a:xfrm>
                <a:off x="8417511" y="5352773"/>
                <a:ext cx="1564689" cy="626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ja-JP" altLang="en-US" sz="20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ja-JP" altLang="en-US" sz="20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altLang="ja-JP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ja-JP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1DB77-960C-1014-E903-24C195B4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11" y="5352773"/>
                <a:ext cx="1564689" cy="626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EE3FEB1-D613-D1D3-2EBA-70B8A9401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06188" y="1204180"/>
            <a:ext cx="5379622" cy="3960000"/>
          </a:xfrm>
        </p:spPr>
      </p:pic>
    </p:spTree>
    <p:extLst>
      <p:ext uri="{BB962C8B-B14F-4D97-AF65-F5344CB8AC3E}">
        <p14:creationId xmlns:p14="http://schemas.microsoft.com/office/powerpoint/2010/main" val="396504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熱伝導率の温度依存性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035ABC6-0D10-F346-797B-DCD4E0BA5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74" y="1065455"/>
            <a:ext cx="4736483" cy="3600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1FA3B42-7C70-8B3D-B426-02E0FEFC4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325" y="961781"/>
            <a:ext cx="4018201" cy="2697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044ECFF-6EEE-4C69-807F-3B2C12551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464" y="3526531"/>
            <a:ext cx="4025731" cy="3060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28C5C4-2CA5-488E-2DEA-2FB92059BD7F}"/>
              </a:ext>
            </a:extLst>
          </p:cNvPr>
          <p:cNvSpPr txBox="1"/>
          <p:nvPr/>
        </p:nvSpPr>
        <p:spPr>
          <a:xfrm>
            <a:off x="810822" y="4665455"/>
            <a:ext cx="5614037" cy="1604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sz="1800" i="1" dirty="0"/>
              <a:t>x</a:t>
            </a:r>
            <a:r>
              <a:rPr lang="ja-JP" altLang="en-US" sz="1800" dirty="0"/>
              <a:t>≥</a:t>
            </a:r>
            <a:r>
              <a:rPr lang="en-US" altLang="ja-JP" dirty="0"/>
              <a:t>0.01</a:t>
            </a:r>
            <a:r>
              <a:rPr lang="ja-JP" altLang="en-US" dirty="0"/>
              <a:t>において高温側で熱伝導率</a:t>
            </a:r>
            <a:r>
              <a:rPr lang="en-US" altLang="ja-JP" i="1" dirty="0"/>
              <a:t>κ</a:t>
            </a:r>
            <a:r>
              <a:rPr lang="ja-JP" altLang="en-US" dirty="0"/>
              <a:t>（</a:t>
            </a:r>
            <a:r>
              <a:rPr lang="en-US" altLang="ja-JP" dirty="0"/>
              <a:t>W/</a:t>
            </a:r>
            <a:r>
              <a:rPr lang="en-US" altLang="ja-JP" dirty="0" err="1"/>
              <a:t>mK</a:t>
            </a:r>
            <a:r>
              <a:rPr lang="ja-JP" altLang="en-US" dirty="0"/>
              <a:t>）増大</a:t>
            </a:r>
            <a:endParaRPr lang="en-US" altLang="ja-JP" dirty="0"/>
          </a:p>
          <a:p>
            <a:pPr>
              <a:lnSpc>
                <a:spcPts val="3000"/>
              </a:lnSpc>
            </a:pPr>
            <a:r>
              <a:rPr lang="ja-JP" altLang="en-US" dirty="0"/>
              <a:t>⇒　キャリア熱伝導率の影響によるもの</a:t>
            </a:r>
            <a:endParaRPr lang="en-US" altLang="ja-JP" dirty="0"/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i="1" dirty="0"/>
              <a:t>κ</a:t>
            </a:r>
            <a:r>
              <a:rPr lang="ja-JP" altLang="en-US" i="1" dirty="0"/>
              <a:t>は格子熱伝導率</a:t>
            </a:r>
            <a:r>
              <a:rPr lang="en-US" altLang="ja-JP" i="1" dirty="0" err="1"/>
              <a:t>κ</a:t>
            </a:r>
            <a:r>
              <a:rPr lang="en-US" altLang="ja-JP" baseline="-25000" dirty="0" err="1"/>
              <a:t>lat</a:t>
            </a:r>
            <a:r>
              <a:rPr lang="ja-JP" altLang="en-US" dirty="0"/>
              <a:t>（</a:t>
            </a:r>
            <a:r>
              <a:rPr lang="en-US" altLang="ja-JP" dirty="0"/>
              <a:t>W/</a:t>
            </a:r>
            <a:r>
              <a:rPr lang="en-US" altLang="ja-JP" dirty="0" err="1"/>
              <a:t>mK</a:t>
            </a:r>
            <a:r>
              <a:rPr lang="ja-JP" altLang="en-US" dirty="0"/>
              <a:t>）が支配的</a:t>
            </a:r>
            <a:endParaRPr lang="en-US" altLang="ja-JP" dirty="0"/>
          </a:p>
          <a:p>
            <a:pPr>
              <a:lnSpc>
                <a:spcPts val="3000"/>
              </a:lnSpc>
            </a:pPr>
            <a:r>
              <a:rPr lang="ja-JP" altLang="en-US" dirty="0"/>
              <a:t>⇒　</a:t>
            </a:r>
            <a:r>
              <a:rPr lang="en-US" altLang="ja-JP" i="1" dirty="0" err="1"/>
              <a:t>κ</a:t>
            </a:r>
            <a:r>
              <a:rPr lang="en-US" altLang="ja-JP" baseline="-25000" dirty="0" err="1"/>
              <a:t>lat</a:t>
            </a:r>
            <a:r>
              <a:rPr lang="ja-JP" altLang="en-US" dirty="0"/>
              <a:t>の低減は</a:t>
            </a:r>
            <a:r>
              <a:rPr lang="en-US" altLang="ja-JP" i="1" dirty="0"/>
              <a:t>κ</a:t>
            </a:r>
            <a:r>
              <a:rPr lang="ja-JP" altLang="en-US" dirty="0"/>
              <a:t>を大きく低減（</a:t>
            </a:r>
            <a:r>
              <a:rPr lang="en-US" altLang="ja-JP" i="1" dirty="0"/>
              <a:t>ZT</a:t>
            </a:r>
            <a:r>
              <a:rPr lang="ja-JP" altLang="en-US" dirty="0"/>
              <a:t>増大）</a:t>
            </a:r>
            <a:endParaRPr lang="en-US" altLang="ja-JP" dirty="0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2280F848-DB4B-28EB-38A7-D453EE81A49D}"/>
              </a:ext>
            </a:extLst>
          </p:cNvPr>
          <p:cNvSpPr/>
          <p:nvPr/>
        </p:nvSpPr>
        <p:spPr>
          <a:xfrm rot="5400000">
            <a:off x="5762943" y="2901419"/>
            <a:ext cx="780325" cy="4699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917D77-2099-0B44-2A09-74A35461C490}"/>
              </a:ext>
            </a:extLst>
          </p:cNvPr>
          <p:cNvSpPr txBox="1"/>
          <p:nvPr/>
        </p:nvSpPr>
        <p:spPr>
          <a:xfrm>
            <a:off x="9299520" y="1828658"/>
            <a:ext cx="136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/>
              <a:t>＊</a:t>
            </a:r>
            <a:r>
              <a:rPr kumimoji="1" lang="en-US" altLang="ja-JP" sz="1200" i="1" dirty="0"/>
              <a:t>L</a:t>
            </a:r>
            <a:r>
              <a:rPr kumimoji="1" lang="en-US" altLang="ja-JP" sz="1200" baseline="-25000" dirty="0"/>
              <a:t>0</a:t>
            </a:r>
            <a:r>
              <a:rPr kumimoji="1" lang="ja-JP" altLang="en-US" sz="1200" dirty="0"/>
              <a:t>は室温での</a:t>
            </a:r>
            <a:r>
              <a:rPr kumimoji="1" lang="en-US" altLang="ja-JP" sz="1200" i="1" dirty="0"/>
              <a:t>S</a:t>
            </a:r>
            <a:r>
              <a:rPr kumimoji="1" lang="ja-JP" altLang="en-US" sz="1200" dirty="0"/>
              <a:t>（</a:t>
            </a:r>
            <a:r>
              <a:rPr kumimoji="1" lang="en-US" altLang="ja-JP" sz="1200" dirty="0"/>
              <a:t>V/K</a:t>
            </a:r>
            <a:r>
              <a:rPr kumimoji="1" lang="ja-JP" altLang="en-US" sz="1200" dirty="0"/>
              <a:t>）の実験値より決定</a:t>
            </a:r>
          </a:p>
        </p:txBody>
      </p:sp>
    </p:spTree>
    <p:extLst>
      <p:ext uri="{BB962C8B-B14F-4D97-AF65-F5344CB8AC3E}">
        <p14:creationId xmlns:p14="http://schemas.microsoft.com/office/powerpoint/2010/main" val="331241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i="1" dirty="0"/>
              <a:t>出力因子と</a:t>
            </a:r>
            <a:r>
              <a:rPr kumimoji="1" lang="en-US" altLang="ja-JP" i="1" dirty="0"/>
              <a:t>ZT</a:t>
            </a:r>
            <a:r>
              <a:rPr kumimoji="1" lang="ja-JP" altLang="en-US" dirty="0"/>
              <a:t>の温度依存性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93D616E-DC86-6089-74D4-7E88EAAF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013" y="1412478"/>
            <a:ext cx="4845368" cy="3600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527477E-DCF8-E319-2FC0-908DC0D2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86" y="1366837"/>
            <a:ext cx="4779685" cy="3600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E00489-A2FF-51AF-6028-317CA1F1F42C}"/>
              </a:ext>
            </a:extLst>
          </p:cNvPr>
          <p:cNvSpPr txBox="1"/>
          <p:nvPr/>
        </p:nvSpPr>
        <p:spPr>
          <a:xfrm>
            <a:off x="2922819" y="5136785"/>
            <a:ext cx="6894388" cy="1219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i="1" dirty="0"/>
              <a:t>x</a:t>
            </a:r>
            <a:r>
              <a:rPr lang="en-US" altLang="ja-JP" dirty="0"/>
              <a:t>=0.05</a:t>
            </a:r>
            <a:r>
              <a:rPr lang="ja-JP" altLang="en-US" dirty="0"/>
              <a:t>が最も大きな出力因子</a:t>
            </a:r>
            <a:r>
              <a:rPr lang="en-US" altLang="ja-JP" i="1" dirty="0"/>
              <a:t>S</a:t>
            </a:r>
            <a:r>
              <a:rPr lang="en-US" altLang="ja-JP" baseline="30000" dirty="0"/>
              <a:t>2</a:t>
            </a:r>
            <a:r>
              <a:rPr lang="en-US" altLang="ja-JP" i="1" dirty="0"/>
              <a:t>ρ</a:t>
            </a:r>
            <a:r>
              <a:rPr lang="en-US" altLang="ja-JP" baseline="30000" dirty="0"/>
              <a:t>-1</a:t>
            </a:r>
            <a:r>
              <a:rPr lang="ja-JP" altLang="en-US" dirty="0"/>
              <a:t>（</a:t>
            </a:r>
            <a:r>
              <a:rPr lang="en-US" altLang="ja-JP" dirty="0" err="1"/>
              <a:t>mW</a:t>
            </a:r>
            <a:r>
              <a:rPr lang="en-US" altLang="ja-JP" dirty="0"/>
              <a:t>/mK</a:t>
            </a:r>
            <a:r>
              <a:rPr lang="en-US" altLang="ja-JP" baseline="30000" dirty="0"/>
              <a:t>2</a:t>
            </a:r>
            <a:r>
              <a:rPr lang="ja-JP" altLang="en-US" dirty="0"/>
              <a:t>）と</a:t>
            </a:r>
            <a:r>
              <a:rPr lang="en-US" altLang="ja-JP" i="1" dirty="0"/>
              <a:t>ZT</a:t>
            </a:r>
            <a:r>
              <a:rPr lang="ja-JP" altLang="en-US" dirty="0"/>
              <a:t>を示した</a:t>
            </a:r>
            <a:endParaRPr lang="en-US" altLang="ja-JP" dirty="0"/>
          </a:p>
          <a:p>
            <a:pPr>
              <a:lnSpc>
                <a:spcPts val="3000"/>
              </a:lnSpc>
            </a:pPr>
            <a:r>
              <a:rPr lang="ja-JP" altLang="en-US" dirty="0"/>
              <a:t>⇒　</a:t>
            </a:r>
            <a:r>
              <a:rPr lang="en-US" altLang="ja-JP" i="1" dirty="0"/>
              <a:t>x</a:t>
            </a:r>
            <a:r>
              <a:rPr lang="en-US" altLang="ja-JP" dirty="0"/>
              <a:t>=0.05</a:t>
            </a:r>
            <a:r>
              <a:rPr lang="ja-JP" altLang="en-US" dirty="0"/>
              <a:t>は</a:t>
            </a:r>
            <a:r>
              <a:rPr lang="en-US" altLang="ja-JP" dirty="0"/>
              <a:t>p</a:t>
            </a:r>
            <a:r>
              <a:rPr lang="ja-JP" altLang="en-US" dirty="0"/>
              <a:t>型で</a:t>
            </a:r>
            <a:r>
              <a:rPr lang="en-US" altLang="ja-JP" dirty="0"/>
              <a:t>|</a:t>
            </a:r>
            <a:r>
              <a:rPr lang="en-US" altLang="ja-JP" i="1" dirty="0"/>
              <a:t>S</a:t>
            </a:r>
            <a:r>
              <a:rPr lang="en-US" altLang="ja-JP" dirty="0"/>
              <a:t>|</a:t>
            </a:r>
            <a:r>
              <a:rPr lang="ja-JP" altLang="en-US" dirty="0"/>
              <a:t>が最大、出力因子、</a:t>
            </a:r>
            <a:r>
              <a:rPr lang="en-US" altLang="ja-JP" i="1" dirty="0"/>
              <a:t>ZT</a:t>
            </a:r>
            <a:r>
              <a:rPr lang="ja-JP" altLang="en-US" dirty="0"/>
              <a:t>の増大に寄与</a:t>
            </a:r>
            <a:endParaRPr lang="en-US" altLang="ja-JP" dirty="0"/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p</a:t>
            </a:r>
            <a:r>
              <a:rPr lang="ja-JP" altLang="en-US" dirty="0"/>
              <a:t>型での最大</a:t>
            </a:r>
            <a:r>
              <a:rPr lang="en-US" altLang="ja-JP" i="1" dirty="0"/>
              <a:t>ZT</a:t>
            </a:r>
            <a:r>
              <a:rPr lang="ja-JP" altLang="en-US" dirty="0"/>
              <a:t>は</a:t>
            </a:r>
            <a:r>
              <a:rPr lang="en-US" altLang="ja-JP" i="1" dirty="0"/>
              <a:t>x</a:t>
            </a:r>
            <a:r>
              <a:rPr lang="en-US" altLang="ja-JP" dirty="0"/>
              <a:t>=0.05</a:t>
            </a:r>
            <a:r>
              <a:rPr lang="ja-JP" altLang="en-US" dirty="0"/>
              <a:t>で</a:t>
            </a:r>
            <a:r>
              <a:rPr lang="en-US" altLang="ja-JP" i="1" dirty="0"/>
              <a:t>T</a:t>
            </a:r>
            <a:r>
              <a:rPr lang="en-US" altLang="ja-JP" dirty="0"/>
              <a:t>=700 K</a:t>
            </a:r>
            <a:r>
              <a:rPr lang="ja-JP" altLang="en-US" dirty="0"/>
              <a:t>の時、</a:t>
            </a:r>
            <a:r>
              <a:rPr lang="en-US" altLang="ja-JP" i="1" dirty="0"/>
              <a:t>ZT</a:t>
            </a:r>
            <a:r>
              <a:rPr lang="en-US" altLang="ja-JP" dirty="0"/>
              <a:t>=0.12</a:t>
            </a:r>
          </a:p>
        </p:txBody>
      </p:sp>
    </p:spTree>
    <p:extLst>
      <p:ext uri="{BB962C8B-B14F-4D97-AF65-F5344CB8AC3E}">
        <p14:creationId xmlns:p14="http://schemas.microsoft.com/office/powerpoint/2010/main" val="139873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055100" algn="l"/>
              </a:tabLst>
            </a:pPr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6227C1-7E02-0765-6F7D-D9E3BFB0F309}"/>
              </a:ext>
            </a:extLst>
          </p:cNvPr>
          <p:cNvSpPr txBox="1"/>
          <p:nvPr/>
        </p:nvSpPr>
        <p:spPr>
          <a:xfrm>
            <a:off x="491490" y="1155865"/>
            <a:ext cx="11209020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ホール効果測定、ゼーベック係数の測定結果より</a:t>
            </a:r>
            <a:r>
              <a:rPr kumimoji="1" lang="en-US" altLang="ja-JP" sz="2000" i="1" dirty="0"/>
              <a:t>x</a:t>
            </a:r>
            <a:r>
              <a:rPr lang="ja-JP" altLang="en-US" sz="2000" dirty="0"/>
              <a:t>≥</a:t>
            </a:r>
            <a:r>
              <a:rPr kumimoji="1" lang="en-US" altLang="ja-JP" sz="2000" dirty="0"/>
              <a:t>0.03</a:t>
            </a:r>
            <a:r>
              <a:rPr kumimoji="1" lang="ja-JP" altLang="en-US" sz="2000" dirty="0"/>
              <a:t>で多数キャリアが電子から正孔へと変化し、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型化が示された</a:t>
            </a:r>
            <a:endParaRPr kumimoji="1" lang="en-US" altLang="ja-JP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/>
              <a:t>p</a:t>
            </a:r>
            <a:r>
              <a:rPr lang="ja-JP" altLang="en-US" sz="2000" dirty="0"/>
              <a:t>型の</a:t>
            </a:r>
            <a:r>
              <a:rPr lang="en-US" altLang="ja-JP" sz="2000" i="1" dirty="0"/>
              <a:t>ZT</a:t>
            </a:r>
            <a:r>
              <a:rPr lang="ja-JP" altLang="en-US" sz="2000" dirty="0"/>
              <a:t>は、</a:t>
            </a:r>
            <a:r>
              <a:rPr lang="en-US" altLang="ja-JP" sz="2000" dirty="0"/>
              <a:t>|</a:t>
            </a:r>
            <a:r>
              <a:rPr lang="en-US" altLang="ja-JP" sz="2000" i="1" dirty="0"/>
              <a:t>S</a:t>
            </a:r>
            <a:r>
              <a:rPr lang="en-US" altLang="ja-JP" sz="2000" dirty="0"/>
              <a:t>|</a:t>
            </a:r>
            <a:r>
              <a:rPr lang="ja-JP" altLang="en-US" sz="2000" dirty="0"/>
              <a:t>が最も大きかった</a:t>
            </a:r>
            <a:r>
              <a:rPr lang="en-US" altLang="ja-JP" sz="2000" i="1" dirty="0"/>
              <a:t>x</a:t>
            </a:r>
            <a:r>
              <a:rPr lang="en-US" altLang="ja-JP" sz="2000" dirty="0"/>
              <a:t>=0.05</a:t>
            </a:r>
            <a:r>
              <a:rPr lang="ja-JP" altLang="en-US" sz="2000" dirty="0"/>
              <a:t>が最大を示した</a:t>
            </a:r>
            <a:endParaRPr lang="en-US" altLang="ja-JP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/>
              <a:t>Co</a:t>
            </a:r>
            <a:r>
              <a:rPr lang="ja-JP" altLang="en-US" sz="2000" dirty="0"/>
              <a:t>置換量</a:t>
            </a:r>
            <a:r>
              <a:rPr lang="en-US" altLang="ja-JP" sz="2000" i="1" dirty="0"/>
              <a:t>x</a:t>
            </a:r>
            <a:r>
              <a:rPr lang="ja-JP" altLang="en-US" sz="2000" dirty="0"/>
              <a:t>が大きくなると</a:t>
            </a:r>
            <a:r>
              <a:rPr lang="en-US" altLang="ja-JP" sz="2000" i="1" dirty="0" err="1"/>
              <a:t>n</a:t>
            </a:r>
            <a:r>
              <a:rPr lang="en-US" altLang="ja-JP" sz="2000" baseline="-25000" dirty="0" err="1"/>
              <a:t>H</a:t>
            </a:r>
            <a:r>
              <a:rPr lang="ja-JP" altLang="en-US" sz="2000" dirty="0"/>
              <a:t>（</a:t>
            </a:r>
            <a:r>
              <a:rPr lang="en-US" altLang="ja-JP" sz="2000" dirty="0"/>
              <a:t>cm</a:t>
            </a:r>
            <a:r>
              <a:rPr lang="en-US" altLang="ja-JP" sz="2000" baseline="30000" dirty="0"/>
              <a:t>-3</a:t>
            </a:r>
            <a:r>
              <a:rPr lang="ja-JP" altLang="en-US" sz="2000" dirty="0"/>
              <a:t>）は対数的に増加し、</a:t>
            </a:r>
            <a:r>
              <a:rPr lang="en-US" altLang="ja-JP" sz="2000" dirty="0"/>
              <a:t>|</a:t>
            </a:r>
            <a:r>
              <a:rPr lang="en-US" altLang="ja-JP" sz="2000" i="1" dirty="0"/>
              <a:t>S</a:t>
            </a:r>
            <a:r>
              <a:rPr lang="en-US" altLang="ja-JP" sz="2000" dirty="0"/>
              <a:t>|</a:t>
            </a:r>
            <a:r>
              <a:rPr lang="ja-JP" altLang="en-US" sz="2000" dirty="0"/>
              <a:t>（</a:t>
            </a:r>
            <a:r>
              <a:rPr lang="en-US" altLang="ja-JP" sz="2000" dirty="0"/>
              <a:t>V/K</a:t>
            </a:r>
            <a:r>
              <a:rPr lang="ja-JP" altLang="en-US" sz="2000" dirty="0"/>
              <a:t>）、</a:t>
            </a:r>
            <a:r>
              <a:rPr lang="en-US" altLang="ja-JP" sz="2000" i="1" dirty="0"/>
              <a:t>ρ</a:t>
            </a:r>
            <a:r>
              <a:rPr lang="ja-JP" altLang="en-US" sz="2000" dirty="0"/>
              <a:t>（</a:t>
            </a:r>
            <a:r>
              <a:rPr lang="en-US" altLang="ja-JP" sz="2000" dirty="0" err="1"/>
              <a:t>Ωcm</a:t>
            </a:r>
            <a:r>
              <a:rPr lang="ja-JP" altLang="en-US" sz="2000" dirty="0"/>
              <a:t>）が低下した。</a:t>
            </a:r>
            <a:r>
              <a:rPr lang="en-US" altLang="ja-JP" sz="2000" i="1" dirty="0"/>
              <a:t>κ</a:t>
            </a:r>
            <a:r>
              <a:rPr lang="ja-JP" altLang="en-US" sz="2000" dirty="0"/>
              <a:t>（</a:t>
            </a:r>
            <a:r>
              <a:rPr lang="en-US" altLang="ja-JP" sz="2000" dirty="0"/>
              <a:t>W/</a:t>
            </a:r>
            <a:r>
              <a:rPr lang="en-US" altLang="ja-JP" sz="2000" dirty="0" err="1"/>
              <a:t>mK</a:t>
            </a:r>
            <a:r>
              <a:rPr lang="ja-JP" altLang="en-US" sz="2000" dirty="0"/>
              <a:t>）はキャリアの影響により、高温側で増大が見られた</a:t>
            </a:r>
            <a:endParaRPr lang="en-US" altLang="ja-JP" sz="2000" dirty="0"/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0A4D1196-3772-683B-05F0-F4939DC9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45141"/>
              </p:ext>
            </p:extLst>
          </p:nvPr>
        </p:nvGraphicFramePr>
        <p:xfrm>
          <a:off x="4143074" y="4223693"/>
          <a:ext cx="3905850" cy="140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16241664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814324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24859162"/>
                    </a:ext>
                  </a:extLst>
                </a:gridCol>
              </a:tblGrid>
              <a:tr h="425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Composition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800" b="0" i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ZT</a:t>
                      </a:r>
                      <a:endParaRPr kumimoji="1" lang="ja-JP" altLang="en-US" sz="1800" b="0" i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800" b="0" i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T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(K)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589303"/>
                  </a:ext>
                </a:extLst>
              </a:tr>
              <a:tr h="3262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HfNi</a:t>
                      </a:r>
                      <a:r>
                        <a:rPr lang="en-US" altLang="ja-JP" sz="18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0.85</a:t>
                      </a: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Co</a:t>
                      </a:r>
                      <a:r>
                        <a:rPr lang="en-US" altLang="ja-JP" sz="18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0.15</a:t>
                      </a: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Sn</a:t>
                      </a:r>
                      <a:r>
                        <a:rPr lang="en-US" altLang="ja-JP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*)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~0.3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715591"/>
                  </a:ext>
                </a:extLst>
              </a:tr>
              <a:tr h="326272">
                <a:tc>
                  <a:txBody>
                    <a:bodyPr/>
                    <a:lstStyle/>
                    <a:p>
                      <a:pPr marL="0" marR="0" lvl="0" indent="0" algn="ctr" defTabSz="30280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1.003</a:t>
                      </a: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1.004</a:t>
                      </a: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0.051</a:t>
                      </a: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0.997</a:t>
                      </a:r>
                      <a:endParaRPr lang="en-US" altLang="ja-JP" sz="18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96950"/>
                  </a:ext>
                </a:extLst>
              </a:tr>
              <a:tr h="3262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ZrNi</a:t>
                      </a:r>
                      <a:r>
                        <a:rPr lang="en-US" altLang="ja-JP" sz="18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0.98</a:t>
                      </a: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Co</a:t>
                      </a:r>
                      <a:r>
                        <a:rPr lang="en-US" altLang="ja-JP" sz="18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0.02</a:t>
                      </a: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Sn</a:t>
                      </a:r>
                      <a:r>
                        <a:rPr lang="en-US" altLang="ja-JP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**)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~0.08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170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AB8121-9B99-8336-E374-81A5BB115149}"/>
              </a:ext>
            </a:extLst>
          </p:cNvPr>
          <p:cNvSpPr txBox="1"/>
          <p:nvPr/>
        </p:nvSpPr>
        <p:spPr>
          <a:xfrm>
            <a:off x="5951490" y="5842971"/>
            <a:ext cx="4946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400" dirty="0"/>
              <a:t>**)Xie, H.-H. </a:t>
            </a:r>
            <a:r>
              <a:rPr lang="fr-FR" altLang="ja-JP" sz="1400" i="1" dirty="0"/>
              <a:t>et al.</a:t>
            </a:r>
            <a:r>
              <a:rPr lang="fr-FR" altLang="ja-JP" sz="1400" dirty="0"/>
              <a:t> </a:t>
            </a:r>
            <a:r>
              <a:rPr lang="fr-FR" altLang="ja-JP" sz="1400" i="1" dirty="0"/>
              <a:t>J. Electron. Mater</a:t>
            </a:r>
            <a:r>
              <a:rPr lang="fr-FR" altLang="ja-JP" sz="1400" dirty="0"/>
              <a:t>. </a:t>
            </a:r>
            <a:r>
              <a:rPr lang="fr-FR" altLang="ja-JP" sz="1400" b="1" dirty="0"/>
              <a:t>41</a:t>
            </a:r>
            <a:r>
              <a:rPr lang="fr-FR" altLang="ja-JP" sz="1400" dirty="0"/>
              <a:t>(6), 1826–1830 (2012).</a:t>
            </a:r>
            <a:endParaRPr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481D1E-B48E-AC3F-4BEF-1AB077A8F000}"/>
              </a:ext>
            </a:extLst>
          </p:cNvPr>
          <p:cNvSpPr txBox="1"/>
          <p:nvPr/>
        </p:nvSpPr>
        <p:spPr>
          <a:xfrm>
            <a:off x="1354090" y="5842972"/>
            <a:ext cx="4505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*)Ai, X. </a:t>
            </a:r>
            <a:r>
              <a:rPr lang="en-US" altLang="ja-JP" sz="1400" i="1" dirty="0"/>
              <a:t>et</a:t>
            </a:r>
            <a:r>
              <a:rPr lang="en-US" altLang="ja-JP" sz="1400" dirty="0"/>
              <a:t> </a:t>
            </a:r>
            <a:r>
              <a:rPr lang="en-US" altLang="ja-JP" sz="1400" i="1" dirty="0"/>
              <a:t>al</a:t>
            </a:r>
            <a:r>
              <a:rPr lang="en-US" altLang="ja-JP" sz="1400" dirty="0"/>
              <a:t>. </a:t>
            </a:r>
            <a:r>
              <a:rPr lang="en-US" altLang="ja-JP" sz="1400" i="1" dirty="0"/>
              <a:t>Adv. </a:t>
            </a:r>
            <a:r>
              <a:rPr lang="en-US" altLang="ja-JP" sz="1400" i="1" dirty="0" err="1"/>
              <a:t>Funct</a:t>
            </a:r>
            <a:r>
              <a:rPr lang="en-US" altLang="ja-JP" sz="1400" i="1" dirty="0"/>
              <a:t>. Mater.</a:t>
            </a:r>
            <a:r>
              <a:rPr lang="en-US" altLang="ja-JP" sz="1400" dirty="0"/>
              <a:t> </a:t>
            </a:r>
            <a:r>
              <a:rPr lang="en-US" altLang="ja-JP" sz="1400" b="1" dirty="0"/>
              <a:t>33</a:t>
            </a:r>
            <a:r>
              <a:rPr lang="en-US" altLang="ja-JP" sz="1400" dirty="0"/>
              <a:t>(48), 2305582(2023) .</a:t>
            </a:r>
            <a:endParaRPr lang="ja-JP" altLang="en-US" sz="1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97E6C8B-B9A4-9B9D-8999-682EA2DD8547}"/>
              </a:ext>
            </a:extLst>
          </p:cNvPr>
          <p:cNvSpPr txBox="1"/>
          <p:nvPr/>
        </p:nvSpPr>
        <p:spPr>
          <a:xfrm>
            <a:off x="3846250" y="3718326"/>
            <a:ext cx="449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ja-JP" altLang="en-US" dirty="0"/>
              <a:t>型ハーフ・ホイスラー合金系での</a:t>
            </a:r>
            <a:r>
              <a:rPr lang="en-US" altLang="ja-JP" i="1" dirty="0"/>
              <a:t>ZT</a:t>
            </a:r>
            <a:r>
              <a:rPr lang="ja-JP" altLang="en-US" dirty="0"/>
              <a:t>比較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02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32FC0A-6D77-7879-D67C-62EC86B3F6FA}"/>
              </a:ext>
            </a:extLst>
          </p:cNvPr>
          <p:cNvSpPr txBox="1"/>
          <p:nvPr/>
        </p:nvSpPr>
        <p:spPr>
          <a:xfrm>
            <a:off x="463165" y="1053071"/>
            <a:ext cx="11265670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dirty="0"/>
              <a:t>点欠陥（侵入型</a:t>
            </a:r>
            <a:r>
              <a:rPr lang="en-US" altLang="ja-JP" sz="2000" dirty="0"/>
              <a:t>Ni</a:t>
            </a:r>
            <a:r>
              <a:rPr lang="ja-JP" altLang="en-US" sz="2000" dirty="0"/>
              <a:t>固溶原子）の制御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⇒　</a:t>
            </a:r>
            <a:r>
              <a:rPr lang="en-US" altLang="ja-JP" sz="2000" dirty="0" err="1"/>
              <a:t>hH</a:t>
            </a:r>
            <a:r>
              <a:rPr lang="ja-JP" altLang="en-US" sz="2000" dirty="0"/>
              <a:t>相に含まれる過剰な</a:t>
            </a:r>
            <a:r>
              <a:rPr lang="en-US" altLang="ja-JP" sz="2000" dirty="0"/>
              <a:t>Ni</a:t>
            </a:r>
            <a:r>
              <a:rPr lang="ja-JP" altLang="en-US" sz="2000" dirty="0"/>
              <a:t>原子は空孔（</a:t>
            </a:r>
            <a:r>
              <a:rPr lang="en-US" altLang="ja-JP" sz="2000" dirty="0" err="1"/>
              <a:t>Vc</a:t>
            </a:r>
            <a:r>
              <a:rPr lang="ja-JP" altLang="en-US" sz="2000" dirty="0"/>
              <a:t>）サイトに固溶し、ドナー不純物として作用（少数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　キャリアである電子を供給）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ja-JP" altLang="en-US" sz="2000" dirty="0"/>
              <a:t> </a:t>
            </a:r>
            <a:r>
              <a:rPr lang="en-US" altLang="ja-JP" sz="2000" i="1" dirty="0" err="1"/>
              <a:t>κ</a:t>
            </a:r>
            <a:r>
              <a:rPr lang="en-US" altLang="ja-JP" sz="2000" baseline="-25000" dirty="0" err="1"/>
              <a:t>lat</a:t>
            </a:r>
            <a:r>
              <a:rPr lang="ja-JP" altLang="en-US" sz="2000" dirty="0"/>
              <a:t>（</a:t>
            </a:r>
            <a:r>
              <a:rPr lang="en-US" altLang="ja-JP" sz="2000" dirty="0"/>
              <a:t>W/</a:t>
            </a:r>
            <a:r>
              <a:rPr lang="en-US" altLang="ja-JP" sz="2000" dirty="0" err="1"/>
              <a:t>mK</a:t>
            </a:r>
            <a:r>
              <a:rPr lang="ja-JP" altLang="en-US" sz="2000" dirty="0"/>
              <a:t>）の低減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⇒　</a:t>
            </a:r>
            <a:r>
              <a:rPr lang="en-US" altLang="ja-JP" sz="2000" i="1" dirty="0"/>
              <a:t>κ</a:t>
            </a:r>
            <a:r>
              <a:rPr lang="en-US" altLang="ja-JP" sz="2000" dirty="0"/>
              <a:t> (W/</a:t>
            </a:r>
            <a:r>
              <a:rPr lang="en-US" altLang="ja-JP" sz="2000" dirty="0" err="1"/>
              <a:t>mK</a:t>
            </a:r>
            <a:r>
              <a:rPr lang="en-US" altLang="ja-JP" sz="2000" dirty="0"/>
              <a:t>)</a:t>
            </a:r>
            <a:r>
              <a:rPr lang="ja-JP" altLang="en-US" sz="2000" dirty="0"/>
              <a:t>の中で大きな割合を占めるため、</a:t>
            </a:r>
            <a:r>
              <a:rPr lang="en-US" altLang="ja-JP" sz="2000" i="1" dirty="0"/>
              <a:t>κ</a:t>
            </a:r>
            <a:r>
              <a:rPr lang="ja-JP" altLang="en-US" sz="2000" dirty="0"/>
              <a:t>を大きく低下できる（＝</a:t>
            </a:r>
            <a:r>
              <a:rPr lang="en-US" altLang="ja-JP" sz="2000" i="1" dirty="0"/>
              <a:t>ZT</a:t>
            </a:r>
            <a:r>
              <a:rPr lang="ja-JP" altLang="en-US" sz="2000" dirty="0"/>
              <a:t>増大）</a:t>
            </a:r>
            <a:endParaRPr lang="en-US" altLang="ja-JP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更なる</a:t>
            </a:r>
            <a:r>
              <a:rPr lang="en-US" altLang="ja-JP" i="1" dirty="0"/>
              <a:t>ZT</a:t>
            </a:r>
            <a:r>
              <a:rPr lang="ja-JP" altLang="en-US" dirty="0"/>
              <a:t>向上のためには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C2AA7-C3F8-E0A6-9F17-23190AAC671C}"/>
              </a:ext>
            </a:extLst>
          </p:cNvPr>
          <p:cNvSpPr txBox="1"/>
          <p:nvPr/>
        </p:nvSpPr>
        <p:spPr>
          <a:xfrm>
            <a:off x="6994613" y="2726881"/>
            <a:ext cx="396240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少数キャリア（電子）増大によってバイポーラ効果の影響が強まり、</a:t>
            </a:r>
            <a:r>
              <a:rPr lang="en-US" altLang="ja-JP" i="1" dirty="0"/>
              <a:t>S</a:t>
            </a:r>
            <a:r>
              <a:rPr lang="en-US" altLang="ja-JP" dirty="0"/>
              <a:t>(V/K),</a:t>
            </a:r>
            <a:r>
              <a:rPr lang="en-US" altLang="ja-JP" i="1" dirty="0"/>
              <a:t>κ</a:t>
            </a:r>
            <a:r>
              <a:rPr lang="en-US" altLang="ja-JP" dirty="0"/>
              <a:t>(W/</a:t>
            </a:r>
            <a:r>
              <a:rPr lang="en-US" altLang="ja-JP" dirty="0" err="1"/>
              <a:t>mK</a:t>
            </a:r>
            <a:r>
              <a:rPr lang="en-US" altLang="ja-JP" dirty="0"/>
              <a:t>)</a:t>
            </a:r>
            <a:r>
              <a:rPr lang="ja-JP" altLang="en-US" dirty="0"/>
              <a:t>が高温側での</a:t>
            </a:r>
            <a:r>
              <a:rPr lang="en-US" altLang="ja-JP" i="1" dirty="0"/>
              <a:t>ZT</a:t>
            </a:r>
            <a:r>
              <a:rPr lang="ja-JP" altLang="en-US" dirty="0"/>
              <a:t>を減少させる方向に作用</a:t>
            </a:r>
            <a:endParaRPr kumimoji="1" lang="en-US" altLang="ja-JP" dirty="0"/>
          </a:p>
        </p:txBody>
      </p:sp>
      <p:pic>
        <p:nvPicPr>
          <p:cNvPr id="18" name="図 17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9E3FBCBF-4B1C-8665-12AA-A75539108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t="10711" r="32522" b="10101"/>
          <a:stretch/>
        </p:blipFill>
        <p:spPr>
          <a:xfrm>
            <a:off x="1923780" y="2596883"/>
            <a:ext cx="2380498" cy="214906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4D1EC8-D52F-1676-5472-E967702EB5AF}"/>
              </a:ext>
            </a:extLst>
          </p:cNvPr>
          <p:cNvSpPr txBox="1"/>
          <p:nvPr/>
        </p:nvSpPr>
        <p:spPr>
          <a:xfrm>
            <a:off x="4505673" y="259028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Ti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4a(0, 0, 0)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4CCE72-7920-4330-D664-3CE55A38B055}"/>
              </a:ext>
            </a:extLst>
          </p:cNvPr>
          <p:cNvSpPr txBox="1"/>
          <p:nvPr/>
        </p:nvSpPr>
        <p:spPr>
          <a:xfrm>
            <a:off x="4505673" y="3189742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/>
              <a:t>i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4c(1/4, </a:t>
            </a:r>
            <a:r>
              <a:rPr lang="en-US" altLang="ja-JP" dirty="0"/>
              <a:t>1/4</a:t>
            </a:r>
            <a:r>
              <a:rPr kumimoji="1" lang="en-US" altLang="ja-JP" dirty="0"/>
              <a:t>, </a:t>
            </a:r>
            <a:r>
              <a:rPr lang="en-US" altLang="ja-JP" dirty="0"/>
              <a:t>1/4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C938BC-541E-E0ED-2A79-BEEA046C3CE9}"/>
              </a:ext>
            </a:extLst>
          </p:cNvPr>
          <p:cNvSpPr txBox="1"/>
          <p:nvPr/>
        </p:nvSpPr>
        <p:spPr>
          <a:xfrm>
            <a:off x="4505673" y="3789202"/>
            <a:ext cx="229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Vc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4d(3/4, 3</a:t>
            </a:r>
            <a:r>
              <a:rPr lang="en-US" altLang="ja-JP" dirty="0"/>
              <a:t>/4</a:t>
            </a:r>
            <a:r>
              <a:rPr kumimoji="1" lang="en-US" altLang="ja-JP" dirty="0"/>
              <a:t>, 3</a:t>
            </a:r>
            <a:r>
              <a:rPr lang="en-US" altLang="ja-JP" dirty="0"/>
              <a:t>/4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B9F154-4209-4903-BD73-46B22303EE9D}"/>
              </a:ext>
            </a:extLst>
          </p:cNvPr>
          <p:cNvSpPr txBox="1"/>
          <p:nvPr/>
        </p:nvSpPr>
        <p:spPr>
          <a:xfrm>
            <a:off x="4505673" y="438866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Sn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4b(1/2, </a:t>
            </a:r>
            <a:r>
              <a:rPr lang="en-US" altLang="ja-JP" dirty="0"/>
              <a:t>1/2</a:t>
            </a:r>
            <a:r>
              <a:rPr kumimoji="1" lang="en-US" altLang="ja-JP" dirty="0"/>
              <a:t>, </a:t>
            </a:r>
            <a:r>
              <a:rPr lang="en-US" altLang="ja-JP" dirty="0"/>
              <a:t>1/2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15" name="コンテンツ プレースホルダー 5" descr="バブル チャート&#10;&#10;自動的に生成された説明">
            <a:extLst>
              <a:ext uri="{FF2B5EF4-FFF2-40B4-BE49-F238E27FC236}">
                <a16:creationId xmlns:a16="http://schemas.microsoft.com/office/drawing/2014/main" id="{72318787-07E5-92EA-E81C-F86E79BC5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50000" r="80939" b="18731"/>
          <a:stretch/>
        </p:blipFill>
        <p:spPr>
          <a:xfrm>
            <a:off x="862275" y="3945450"/>
            <a:ext cx="1074420" cy="8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7EA60-22D1-5DDC-47FE-0503298D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 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251334-8E2B-6F65-B372-A05CFBA5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11" y="2181641"/>
            <a:ext cx="10005378" cy="3855009"/>
          </a:xfrm>
        </p:spPr>
        <p:txBody>
          <a:bodyPr anchor="ctr">
            <a:normAutofit lnSpcReduction="10000"/>
          </a:bodyPr>
          <a:lstStyle/>
          <a:p>
            <a:pPr marL="354013" indent="-3540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ja-JP" sz="2000" dirty="0"/>
              <a:t>TiNi</a:t>
            </a:r>
            <a:r>
              <a:rPr lang="en-US" altLang="ja-JP" sz="2000" baseline="-25000" dirty="0"/>
              <a:t>1-</a:t>
            </a:r>
            <a:r>
              <a:rPr lang="en-US" altLang="ja-JP" sz="2000" i="1" baseline="-25000" dirty="0"/>
              <a:t>x</a:t>
            </a:r>
            <a:r>
              <a:rPr lang="en-US" altLang="ja-JP" sz="2000" dirty="0"/>
              <a:t>Co</a:t>
            </a:r>
            <a:r>
              <a:rPr lang="en-US" altLang="ja-JP" sz="2000" i="1" baseline="-25000" dirty="0"/>
              <a:t>x</a:t>
            </a:r>
            <a:r>
              <a:rPr lang="en-US" altLang="ja-JP" sz="2000" dirty="0"/>
              <a:t>Sn</a:t>
            </a:r>
            <a:r>
              <a:rPr lang="ja-JP" altLang="en-US" sz="2000" dirty="0"/>
              <a:t>（</a:t>
            </a:r>
            <a:r>
              <a:rPr kumimoji="1" lang="en-US" altLang="ja-JP" sz="2000" i="1" dirty="0"/>
              <a:t>x</a:t>
            </a:r>
            <a:r>
              <a:rPr lang="ja-JP" altLang="en-US" sz="2000" dirty="0"/>
              <a:t>≥</a:t>
            </a:r>
            <a:r>
              <a:rPr kumimoji="1" lang="en-US" altLang="ja-JP" sz="2000" dirty="0"/>
              <a:t>0.03</a:t>
            </a:r>
            <a:r>
              <a:rPr kumimoji="1" lang="ja-JP" altLang="en-US" sz="2000" dirty="0"/>
              <a:t>）</a:t>
            </a:r>
            <a:r>
              <a:rPr lang="ja-JP" altLang="en-US" sz="2000" dirty="0"/>
              <a:t>で多数キャリアが電子から正孔へと変化し、</a:t>
            </a:r>
            <a:r>
              <a:rPr lang="en-US" altLang="ja-JP" sz="2000" dirty="0"/>
              <a:t>TiNiSn</a:t>
            </a:r>
            <a:r>
              <a:rPr lang="ja-JP" altLang="en-US" sz="2000" dirty="0"/>
              <a:t>を主成分とする</a:t>
            </a:r>
            <a:r>
              <a:rPr lang="en-US" altLang="ja-JP" sz="2000" dirty="0"/>
              <a:t>p</a:t>
            </a:r>
            <a:r>
              <a:rPr lang="ja-JP" altLang="en-US" sz="2000" dirty="0"/>
              <a:t>型熱電材料を開発することができた</a:t>
            </a:r>
            <a:endParaRPr lang="en-US" altLang="ja-JP" sz="2000" dirty="0"/>
          </a:p>
          <a:p>
            <a:pPr marL="354013" indent="-3540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過剰な</a:t>
            </a:r>
            <a:r>
              <a:rPr lang="en-US" altLang="ja-JP" sz="2000" dirty="0"/>
              <a:t>Co</a:t>
            </a:r>
            <a:r>
              <a:rPr lang="ja-JP" altLang="en-US" sz="2000" dirty="0"/>
              <a:t>置換は</a:t>
            </a:r>
            <a:r>
              <a:rPr lang="en-US" altLang="ja-JP" sz="2000" i="1" dirty="0" err="1"/>
              <a:t>n</a:t>
            </a:r>
            <a:r>
              <a:rPr lang="en-US" altLang="ja-JP" sz="2000" baseline="-25000" dirty="0" err="1"/>
              <a:t>H</a:t>
            </a:r>
            <a:r>
              <a:rPr lang="ja-JP" altLang="en-US" sz="2000" dirty="0"/>
              <a:t>（</a:t>
            </a:r>
            <a:r>
              <a:rPr lang="en-US" altLang="ja-JP" sz="2000" dirty="0"/>
              <a:t>cm</a:t>
            </a:r>
            <a:r>
              <a:rPr lang="en-US" altLang="ja-JP" sz="2000" baseline="30000" dirty="0"/>
              <a:t>-3</a:t>
            </a:r>
            <a:r>
              <a:rPr lang="ja-JP" altLang="en-US" sz="2000" dirty="0"/>
              <a:t>）が増大するため</a:t>
            </a:r>
            <a:r>
              <a:rPr lang="en-US" altLang="ja-JP" sz="2000" i="1" dirty="0"/>
              <a:t>ZT</a:t>
            </a:r>
            <a:r>
              <a:rPr lang="ja-JP" altLang="en-US" sz="2000" dirty="0"/>
              <a:t>は減少、</a:t>
            </a:r>
            <a:r>
              <a:rPr lang="en-US" altLang="ja-JP" sz="2000" dirty="0"/>
              <a:t>TiNi</a:t>
            </a:r>
            <a:r>
              <a:rPr lang="en-US" altLang="ja-JP" sz="2000" baseline="-25000" dirty="0"/>
              <a:t>1-</a:t>
            </a:r>
            <a:r>
              <a:rPr lang="en-US" altLang="ja-JP" sz="2000" i="1" baseline="-25000" dirty="0"/>
              <a:t>x</a:t>
            </a:r>
            <a:r>
              <a:rPr lang="en-US" altLang="ja-JP" sz="2000" dirty="0"/>
              <a:t>Co</a:t>
            </a:r>
            <a:r>
              <a:rPr lang="en-US" altLang="ja-JP" sz="2000" i="1" baseline="-25000" dirty="0"/>
              <a:t>x</a:t>
            </a:r>
            <a:r>
              <a:rPr lang="en-US" altLang="ja-JP" sz="2000" dirty="0"/>
              <a:t>Sn</a:t>
            </a:r>
            <a:r>
              <a:rPr lang="ja-JP" altLang="en-US" sz="2000" dirty="0"/>
              <a:t>（</a:t>
            </a:r>
            <a:r>
              <a:rPr lang="en-US" altLang="ja-JP" sz="2000" dirty="0"/>
              <a:t>0</a:t>
            </a:r>
            <a:r>
              <a:rPr lang="ja-JP" altLang="en-US" sz="2000" dirty="0"/>
              <a:t>≤</a:t>
            </a:r>
            <a:r>
              <a:rPr lang="en-US" altLang="ja-JP" sz="2000" dirty="0"/>
              <a:t>x</a:t>
            </a:r>
            <a:r>
              <a:rPr lang="ja-JP" altLang="en-US" sz="2000" dirty="0"/>
              <a:t>≤</a:t>
            </a:r>
            <a:r>
              <a:rPr lang="en-US" altLang="ja-JP" sz="2000" dirty="0"/>
              <a:t>0.15</a:t>
            </a:r>
            <a:r>
              <a:rPr lang="ja-JP" altLang="en-US" sz="2000" dirty="0"/>
              <a:t>）で最適な</a:t>
            </a:r>
            <a:r>
              <a:rPr lang="en-US" altLang="ja-JP" sz="2000" dirty="0"/>
              <a:t>Co</a:t>
            </a:r>
            <a:r>
              <a:rPr lang="ja-JP" altLang="en-US" sz="2000" dirty="0"/>
              <a:t>置換量は</a:t>
            </a:r>
            <a:r>
              <a:rPr lang="en-US" altLang="ja-JP" sz="2000" dirty="0"/>
              <a:t>p</a:t>
            </a:r>
            <a:r>
              <a:rPr lang="ja-JP" altLang="en-US" sz="2000" dirty="0"/>
              <a:t>型で最も大きな</a:t>
            </a:r>
            <a:r>
              <a:rPr lang="en-US" altLang="ja-JP" sz="2000" dirty="0"/>
              <a:t>|</a:t>
            </a:r>
            <a:r>
              <a:rPr lang="en-US" altLang="ja-JP" sz="2000" i="1" dirty="0"/>
              <a:t>S</a:t>
            </a:r>
            <a:r>
              <a:rPr lang="en-US" altLang="ja-JP" sz="2000" dirty="0"/>
              <a:t>|</a:t>
            </a:r>
            <a:r>
              <a:rPr lang="ja-JP" altLang="en-US" sz="2000" dirty="0"/>
              <a:t>（</a:t>
            </a:r>
            <a:r>
              <a:rPr lang="en-US" altLang="ja-JP" sz="2000" dirty="0"/>
              <a:t>V/K</a:t>
            </a:r>
            <a:r>
              <a:rPr lang="ja-JP" altLang="en-US" sz="2000" dirty="0"/>
              <a:t>）</a:t>
            </a:r>
            <a:r>
              <a:rPr kumimoji="1" lang="ja-JP" altLang="en-US" sz="2000" dirty="0"/>
              <a:t>を示した</a:t>
            </a:r>
            <a:r>
              <a:rPr kumimoji="1" lang="en-US" altLang="ja-JP" sz="2000" i="1" dirty="0"/>
              <a:t>x</a:t>
            </a:r>
            <a:r>
              <a:rPr kumimoji="1" lang="en-US" altLang="ja-JP" sz="2000" dirty="0"/>
              <a:t>=0.05</a:t>
            </a:r>
            <a:r>
              <a:rPr kumimoji="1" lang="ja-JP" altLang="en-US" sz="2000" dirty="0"/>
              <a:t>で、最大</a:t>
            </a:r>
            <a:r>
              <a:rPr kumimoji="1" lang="en-US" altLang="ja-JP" sz="2000" i="1" dirty="0"/>
              <a:t>ZT</a:t>
            </a:r>
            <a:r>
              <a:rPr kumimoji="1" lang="ja-JP" altLang="en-US" sz="2000" dirty="0"/>
              <a:t>は</a:t>
            </a:r>
            <a:r>
              <a:rPr kumimoji="1" lang="en-US" altLang="ja-JP" sz="2000" i="1" dirty="0"/>
              <a:t>T</a:t>
            </a:r>
            <a:r>
              <a:rPr kumimoji="1" lang="en-US" altLang="ja-JP" sz="2000" dirty="0"/>
              <a:t>=700 K</a:t>
            </a:r>
            <a:r>
              <a:rPr lang="ja-JP" altLang="en-US" sz="2000" dirty="0"/>
              <a:t>で</a:t>
            </a:r>
            <a:r>
              <a:rPr lang="en-US" altLang="ja-JP" sz="2000" i="1" dirty="0"/>
              <a:t>ZT</a:t>
            </a:r>
            <a:r>
              <a:rPr lang="en-US" altLang="ja-JP" sz="2000" dirty="0"/>
              <a:t>=0.12</a:t>
            </a:r>
          </a:p>
          <a:p>
            <a:pPr marL="354013" indent="-3540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点欠陥の制御、</a:t>
            </a:r>
            <a:r>
              <a:rPr lang="en-US" altLang="ja-JP" sz="2000" i="1" dirty="0" err="1"/>
              <a:t>κ</a:t>
            </a:r>
            <a:r>
              <a:rPr lang="en-US" altLang="ja-JP" sz="2000" baseline="-25000" dirty="0" err="1"/>
              <a:t>lat</a:t>
            </a:r>
            <a:r>
              <a:rPr lang="ja-JP" altLang="en-US" sz="2000" dirty="0"/>
              <a:t>（</a:t>
            </a:r>
            <a:r>
              <a:rPr lang="en-US" altLang="ja-JP" sz="2000" dirty="0"/>
              <a:t>W/</a:t>
            </a:r>
            <a:r>
              <a:rPr lang="en-US" altLang="ja-JP" sz="2000" dirty="0" err="1"/>
              <a:t>mK</a:t>
            </a:r>
            <a:r>
              <a:rPr lang="ja-JP" altLang="en-US" sz="2000" dirty="0"/>
              <a:t>）を低減することで、更なる</a:t>
            </a:r>
            <a:r>
              <a:rPr lang="en-US" altLang="ja-JP" sz="2000" i="1" dirty="0"/>
              <a:t>ZT</a:t>
            </a:r>
            <a:r>
              <a:rPr lang="ja-JP" altLang="en-US" sz="2000" dirty="0"/>
              <a:t>増大が期待できる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2FFCEA-49A6-7DE2-5056-1911F8A1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5232FC3-9EE0-0D1B-93C7-34D1F26E0ECD}"/>
              </a:ext>
            </a:extLst>
          </p:cNvPr>
          <p:cNvSpPr txBox="1">
            <a:spLocks/>
          </p:cNvSpPr>
          <p:nvPr/>
        </p:nvSpPr>
        <p:spPr>
          <a:xfrm>
            <a:off x="1596000" y="1641641"/>
            <a:ext cx="9000000" cy="5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b="1" dirty="0"/>
              <a:t>環境フレンドリーな</a:t>
            </a:r>
            <a:r>
              <a:rPr lang="en-US" altLang="ja-JP" sz="2000" b="1" dirty="0"/>
              <a:t>n</a:t>
            </a:r>
            <a:r>
              <a:rPr lang="ja-JP" altLang="en-US" sz="2000" b="1" dirty="0"/>
              <a:t>型熱電材料</a:t>
            </a:r>
            <a:r>
              <a:rPr lang="en-US" altLang="ja-JP" sz="2000" b="1" dirty="0"/>
              <a:t>TiNiSn</a:t>
            </a:r>
            <a:r>
              <a:rPr lang="ja-JP" altLang="en-US" sz="2000" b="1" dirty="0"/>
              <a:t>を主成分とする</a:t>
            </a:r>
            <a:r>
              <a:rPr lang="en-US" altLang="ja-JP" sz="2000" b="1" dirty="0"/>
              <a:t>p</a:t>
            </a:r>
            <a:r>
              <a:rPr lang="ja-JP" altLang="en-US" sz="2000" b="1" dirty="0"/>
              <a:t>型熱電材料の開発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21E3AA-639E-A595-4889-F051AE25F351}"/>
              </a:ext>
            </a:extLst>
          </p:cNvPr>
          <p:cNvSpPr txBox="1"/>
          <p:nvPr/>
        </p:nvSpPr>
        <p:spPr>
          <a:xfrm>
            <a:off x="1596000" y="11780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【</a:t>
            </a:r>
            <a:r>
              <a:rPr lang="ja-JP" altLang="en-US" sz="2000" b="1" dirty="0"/>
              <a:t>研究目的</a:t>
            </a:r>
            <a:r>
              <a:rPr lang="en-US" altLang="ja-JP" sz="2000" b="1" dirty="0"/>
              <a:t>】</a:t>
            </a: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392177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8D67902-368D-9B7F-9770-BB0095F5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3938703-2563-5A96-26DA-EBBA23ADE99F}"/>
              </a:ext>
            </a:extLst>
          </p:cNvPr>
          <p:cNvSpPr txBox="1">
            <a:spLocks/>
          </p:cNvSpPr>
          <p:nvPr/>
        </p:nvSpPr>
        <p:spPr>
          <a:xfrm>
            <a:off x="2376623" y="2529008"/>
            <a:ext cx="7438755" cy="972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4190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58562F-C540-6441-D93A-7BDB6AD3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Ti</a:t>
            </a:r>
            <a:r>
              <a:rPr kumimoji="1" lang="ja-JP" altLang="en-US" dirty="0"/>
              <a:t>サイトや</a:t>
            </a:r>
            <a:r>
              <a:rPr kumimoji="1" lang="en-US" altLang="ja-JP" dirty="0"/>
              <a:t>Sn</a:t>
            </a:r>
            <a:r>
              <a:rPr kumimoji="1" lang="ja-JP" altLang="en-US" dirty="0"/>
              <a:t>サイトに置換した場合の電子状態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163E1F-4B5D-08BD-C678-CA1B4F80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9EC97CC8-0622-159A-A2B9-19374FB4D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161" y="1414034"/>
            <a:ext cx="4729678" cy="3600000"/>
          </a:xfr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88788A-0EC9-4C03-BE62-23F86ABD653D}"/>
              </a:ext>
            </a:extLst>
          </p:cNvPr>
          <p:cNvSpPr txBox="1"/>
          <p:nvPr/>
        </p:nvSpPr>
        <p:spPr>
          <a:xfrm>
            <a:off x="2797661" y="5252159"/>
            <a:ext cx="6596678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/>
              <a:t>Ti,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Sn</a:t>
            </a:r>
            <a:r>
              <a:rPr kumimoji="1" lang="ja-JP" altLang="en-US" sz="2000" dirty="0"/>
              <a:t>サイトに置換された場合はほとんど</a:t>
            </a:r>
            <a:r>
              <a:rPr kumimoji="1" lang="en-US" altLang="ja-JP" sz="2000" i="1" dirty="0" err="1"/>
              <a:t>E</a:t>
            </a:r>
            <a:r>
              <a:rPr kumimoji="1" lang="en-US" altLang="ja-JP" sz="2000" baseline="-25000" dirty="0" err="1"/>
              <a:t>g</a:t>
            </a:r>
            <a:r>
              <a:rPr kumimoji="1" lang="ja-JP" altLang="en-US" sz="2000" dirty="0"/>
              <a:t>が消失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⇒　半導体的特性を示さない（実験結果と一致しない）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78294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/>
              <a:t>空孔サイトに</a:t>
            </a:r>
            <a:r>
              <a:rPr kumimoji="1" lang="en-US" altLang="ja-JP" sz="3600" dirty="0"/>
              <a:t>Ni</a:t>
            </a:r>
            <a:r>
              <a:rPr kumimoji="1" lang="ja-JP" altLang="en-US" sz="3600" dirty="0"/>
              <a:t>原子が固溶した場合の</a:t>
            </a:r>
            <a:r>
              <a:rPr lang="ja-JP" altLang="en-US" sz="3600" dirty="0"/>
              <a:t>電子状態の変化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32" name="オブジェクト 31">
            <a:extLst>
              <a:ext uri="{FF2B5EF4-FFF2-40B4-BE49-F238E27FC236}">
                <a16:creationId xmlns:a16="http://schemas.microsoft.com/office/drawing/2014/main" id="{A876174C-A892-060F-786D-EB5665CA9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03709"/>
              </p:ext>
            </p:extLst>
          </p:nvPr>
        </p:nvGraphicFramePr>
        <p:xfrm>
          <a:off x="1557273" y="2536573"/>
          <a:ext cx="40084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8761" imgH="833996" progId="Equation.DSMT4">
                  <p:embed/>
                </p:oleObj>
              </mc:Choice>
              <mc:Fallback>
                <p:oleObj name="Equation" r:id="rId2" imgW="4008761" imgH="833996" progId="Equation.DSMT4">
                  <p:embed/>
                  <p:pic>
                    <p:nvPicPr>
                      <p:cNvPr id="32" name="オブジェクト 31">
                        <a:extLst>
                          <a:ext uri="{FF2B5EF4-FFF2-40B4-BE49-F238E27FC236}">
                            <a16:creationId xmlns:a16="http://schemas.microsoft.com/office/drawing/2014/main" id="{A876174C-A892-060F-786D-EB5665CA9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7273" y="2536573"/>
                        <a:ext cx="40084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EFE0DCD-9DC0-A164-DC77-C28A194A85EB}"/>
              </a:ext>
            </a:extLst>
          </p:cNvPr>
          <p:cNvSpPr txBox="1"/>
          <p:nvPr/>
        </p:nvSpPr>
        <p:spPr>
          <a:xfrm>
            <a:off x="1026984" y="1939392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スペクトル伝導度を状態密度で表した</a:t>
            </a:r>
            <a:r>
              <a:rPr kumimoji="1" lang="en-US" altLang="ja-JP" dirty="0"/>
              <a:t>Mott</a:t>
            </a:r>
            <a:r>
              <a:rPr kumimoji="1" lang="ja-JP" altLang="en-US" dirty="0"/>
              <a:t>の式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E1A981-353F-28BB-A570-9CCC3CE96BEF}"/>
              </a:ext>
            </a:extLst>
          </p:cNvPr>
          <p:cNvSpPr txBox="1"/>
          <p:nvPr/>
        </p:nvSpPr>
        <p:spPr>
          <a:xfrm>
            <a:off x="1026984" y="3599017"/>
            <a:ext cx="526460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/>
              <a:t>S</a:t>
            </a:r>
            <a:r>
              <a:rPr lang="ja-JP" altLang="en-US" sz="2000" dirty="0"/>
              <a:t>はフェルミ準位における状態密度の傾きに比例する</a:t>
            </a:r>
            <a:endParaRPr lang="en-US" altLang="ja-JP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/>
              <a:t>空孔サイトに</a:t>
            </a:r>
            <a:r>
              <a:rPr kumimoji="1" lang="en-US" altLang="ja-JP" sz="2000" dirty="0"/>
              <a:t>Ni</a:t>
            </a:r>
            <a:r>
              <a:rPr kumimoji="1" lang="ja-JP" altLang="en-US" sz="2000" dirty="0"/>
              <a:t>が固溶するとゼーベック係数</a:t>
            </a:r>
            <a:r>
              <a:rPr lang="ja-JP" altLang="en-US" sz="2000" dirty="0"/>
              <a:t>が</a:t>
            </a:r>
            <a:r>
              <a:rPr kumimoji="1" lang="ja-JP" altLang="en-US" sz="2000" dirty="0"/>
              <a:t>減少方向に電子状態</a:t>
            </a:r>
            <a:r>
              <a:rPr lang="ja-JP" altLang="en-US" sz="2000" dirty="0"/>
              <a:t>が変化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83B273-E58A-7822-2E3C-659FECDD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82" y="1475963"/>
            <a:ext cx="4729678" cy="360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ABC006-D74B-1459-EF19-B78C98C576EB}"/>
              </a:ext>
            </a:extLst>
          </p:cNvPr>
          <p:cNvSpPr txBox="1"/>
          <p:nvPr/>
        </p:nvSpPr>
        <p:spPr>
          <a:xfrm>
            <a:off x="6465273" y="5330260"/>
            <a:ext cx="5445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/>
              <a:t>x</a:t>
            </a:r>
            <a:r>
              <a:rPr kumimoji="1" lang="en-US" altLang="ja-JP" sz="1600" dirty="0"/>
              <a:t>=0.03</a:t>
            </a:r>
            <a:r>
              <a:rPr kumimoji="1" lang="ja-JP" altLang="en-US" sz="1600" dirty="0"/>
              <a:t>のフェルミ準位付近における状態密度（</a:t>
            </a:r>
            <a:r>
              <a:rPr kumimoji="1" lang="en-US" altLang="ja-JP" sz="1600" dirty="0"/>
              <a:t>AkaiKKR</a:t>
            </a:r>
            <a:r>
              <a:rPr kumimoji="1" lang="ja-JP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6201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303020" y="1288867"/>
            <a:ext cx="9585960" cy="4351338"/>
          </a:xfrm>
        </p:spPr>
        <p:txBody>
          <a:bodyPr anchor="ctr">
            <a:normAutofit/>
          </a:bodyPr>
          <a:lstStyle/>
          <a:p>
            <a:pPr marL="541338" indent="-54133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ja-JP" altLang="en-US" dirty="0"/>
              <a:t>ハーフ・ホイスラー合金</a:t>
            </a:r>
            <a:r>
              <a:rPr lang="en-US" altLang="ja-JP" dirty="0"/>
              <a:t>TiNiSn</a:t>
            </a:r>
            <a:r>
              <a:rPr lang="ja-JP" altLang="en-US" dirty="0"/>
              <a:t>の特徴</a:t>
            </a:r>
            <a:endParaRPr kumimoji="1" lang="ja-JP" altLang="en-US" dirty="0"/>
          </a:p>
          <a:p>
            <a:pPr marL="541338" indent="-54133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dirty="0"/>
              <a:t>研究目的</a:t>
            </a:r>
          </a:p>
          <a:p>
            <a:pPr marL="541338" indent="-54133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dirty="0"/>
              <a:t>実験方法</a:t>
            </a:r>
          </a:p>
          <a:p>
            <a:pPr marL="541338" indent="-54133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dirty="0"/>
              <a:t>結果と考察</a:t>
            </a:r>
          </a:p>
          <a:p>
            <a:pPr marL="541338" indent="-54133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val="361803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7EA60-22D1-5DDC-47FE-0503298D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ローレンツ数の算出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2FFCEA-49A6-7DE2-5056-1911F8A1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AC8A578F-2575-E73B-326C-16807BBF8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90178"/>
              </p:ext>
            </p:extLst>
          </p:nvPr>
        </p:nvGraphicFramePr>
        <p:xfrm>
          <a:off x="704655" y="2719848"/>
          <a:ext cx="457993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9299" imgH="1001110" progId="Equation.DSMT4">
                  <p:embed/>
                </p:oleObj>
              </mc:Choice>
              <mc:Fallback>
                <p:oleObj name="Equation" r:id="rId2" imgW="4579299" imgH="10011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655" y="2719848"/>
                        <a:ext cx="4579937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AA97BFBC-BA7F-8BA0-84AC-87FF56B09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80340"/>
              </p:ext>
            </p:extLst>
          </p:nvPr>
        </p:nvGraphicFramePr>
        <p:xfrm>
          <a:off x="4072377" y="4137660"/>
          <a:ext cx="1127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7267" imgH="875774" progId="Equation.DSMT4">
                  <p:embed/>
                </p:oleObj>
              </mc:Choice>
              <mc:Fallback>
                <p:oleObj name="Equation" r:id="rId4" imgW="1127267" imgH="8757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2377" y="4137660"/>
                        <a:ext cx="112712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4CAFB82B-C20A-F1C1-DF5B-ADAFFC2F6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31984"/>
              </p:ext>
            </p:extLst>
          </p:nvPr>
        </p:nvGraphicFramePr>
        <p:xfrm>
          <a:off x="704655" y="4040823"/>
          <a:ext cx="274161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1819" imgH="973127" progId="Equation.DSMT4">
                  <p:embed/>
                </p:oleObj>
              </mc:Choice>
              <mc:Fallback>
                <p:oleObj name="Equation" r:id="rId6" imgW="2741819" imgH="9731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655" y="4040823"/>
                        <a:ext cx="2741613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145F5508-5A22-2ACD-8CD4-A69777119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83823"/>
              </p:ext>
            </p:extLst>
          </p:nvPr>
        </p:nvGraphicFramePr>
        <p:xfrm>
          <a:off x="704655" y="1542106"/>
          <a:ext cx="74739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74603" imgH="1167831" progId="Equation.DSMT4">
                  <p:embed/>
                </p:oleObj>
              </mc:Choice>
              <mc:Fallback>
                <p:oleObj name="Equation" r:id="rId8" imgW="7474603" imgH="11678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655" y="1542106"/>
                        <a:ext cx="747395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ED4195-0C21-1038-0F1F-B8FE08EAF535}"/>
              </a:ext>
            </a:extLst>
          </p:cNvPr>
          <p:cNvSpPr txBox="1"/>
          <p:nvPr/>
        </p:nvSpPr>
        <p:spPr>
          <a:xfrm>
            <a:off x="1318090" y="5440156"/>
            <a:ext cx="929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実験値</a:t>
            </a:r>
            <a:r>
              <a:rPr kumimoji="1" lang="en-US" altLang="ja-JP" sz="2000" dirty="0"/>
              <a:t>|</a:t>
            </a:r>
            <a:r>
              <a:rPr kumimoji="1" lang="en-US" altLang="ja-JP" sz="2000" i="1" dirty="0"/>
              <a:t>S</a:t>
            </a:r>
            <a:r>
              <a:rPr kumimoji="1" lang="en-US" altLang="ja-JP" sz="2000" dirty="0"/>
              <a:t>|</a:t>
            </a:r>
            <a:r>
              <a:rPr kumimoji="1" lang="ja-JP" altLang="en-US" sz="2000" dirty="0"/>
              <a:t>を用いて</a:t>
            </a:r>
            <a:r>
              <a:rPr kumimoji="1" lang="en-US" altLang="ja-JP" sz="2000" i="1" dirty="0"/>
              <a:t>S</a:t>
            </a:r>
            <a:r>
              <a:rPr kumimoji="1" lang="en-US" altLang="ja-JP" sz="2000" baseline="-25000" dirty="0"/>
              <a:t>±</a:t>
            </a:r>
            <a:r>
              <a:rPr kumimoji="1" lang="ja-JP" altLang="en-US" sz="2000" dirty="0"/>
              <a:t>とフィッテイングさせることで</a:t>
            </a:r>
            <a:r>
              <a:rPr kumimoji="1" lang="en-US" altLang="ja-JP" sz="2000" i="1" dirty="0"/>
              <a:t>η</a:t>
            </a:r>
            <a:r>
              <a:rPr kumimoji="1" lang="ja-JP" altLang="en-US" sz="2000" dirty="0"/>
              <a:t>を決定し、</a:t>
            </a:r>
            <a:r>
              <a:rPr kumimoji="1" lang="en-US" altLang="ja-JP" sz="2000" i="1" dirty="0"/>
              <a:t>L</a:t>
            </a:r>
            <a:r>
              <a:rPr kumimoji="1" lang="en-US" altLang="ja-JP" sz="2000" baseline="-25000" dirty="0"/>
              <a:t>0</a:t>
            </a:r>
            <a:r>
              <a:rPr kumimoji="1" lang="ja-JP" altLang="en-US" sz="2000" dirty="0"/>
              <a:t>の値を算出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音響フォノン散乱を仮定し、</a:t>
            </a:r>
            <a:r>
              <a:rPr lang="en-US" altLang="ja-JP" sz="2000" i="1" dirty="0"/>
              <a:t>r</a:t>
            </a:r>
            <a:r>
              <a:rPr lang="en-US" altLang="ja-JP" sz="2000" dirty="0"/>
              <a:t>=-1/2</a:t>
            </a:r>
            <a:r>
              <a:rPr lang="ja-JP" altLang="en-US" sz="2000" dirty="0"/>
              <a:t>で計算</a:t>
            </a:r>
            <a:endParaRPr kumimoji="1" lang="ja-JP" altLang="en-US" sz="2000" dirty="0"/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00E3BA66-45EC-AFA7-D0A6-1E979B877117}"/>
              </a:ext>
            </a:extLst>
          </p:cNvPr>
          <p:cNvSpPr/>
          <p:nvPr/>
        </p:nvSpPr>
        <p:spPr>
          <a:xfrm>
            <a:off x="336061" y="1630120"/>
            <a:ext cx="239053" cy="21794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649CE84E-9E68-738B-67EE-B4F471B8E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78476"/>
              </p:ext>
            </p:extLst>
          </p:nvPr>
        </p:nvGraphicFramePr>
        <p:xfrm>
          <a:off x="8610600" y="1869754"/>
          <a:ext cx="303605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45">
                  <a:extLst>
                    <a:ext uri="{9D8B030D-6E8A-4147-A177-3AD203B41FA5}">
                      <a16:colId xmlns:a16="http://schemas.microsoft.com/office/drawing/2014/main" val="1710636116"/>
                    </a:ext>
                  </a:extLst>
                </a:gridCol>
                <a:gridCol w="2168611">
                  <a:extLst>
                    <a:ext uri="{9D8B030D-6E8A-4147-A177-3AD203B41FA5}">
                      <a16:colId xmlns:a16="http://schemas.microsoft.com/office/drawing/2014/main" val="1624166410"/>
                    </a:ext>
                  </a:extLst>
                </a:gridCol>
              </a:tblGrid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i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x</a:t>
                      </a:r>
                      <a:endParaRPr kumimoji="1" lang="ja-JP" altLang="en-US" sz="2000" b="0" i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i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L</a:t>
                      </a:r>
                      <a:r>
                        <a:rPr kumimoji="1" lang="en-US" altLang="ja-JP" sz="2000" b="0" i="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</a:t>
                      </a:r>
                      <a:r>
                        <a:rPr kumimoji="1" lang="en-US" altLang="ja-JP" sz="2000" b="0" i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(×10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-8</a:t>
                      </a:r>
                      <a:r>
                        <a:rPr kumimoji="1" lang="en-US" altLang="ja-JP" sz="20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V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kumimoji="1" lang="en-US" altLang="ja-JP" sz="20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K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-2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589303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715591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2.440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96950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0.03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1.967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57576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0.05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1.658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8622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0.08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2.336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66466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0.10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2.352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980850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0.15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2.310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99413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397ACF-B5AE-E2F1-145F-09C6A26E3C7A}"/>
              </a:ext>
            </a:extLst>
          </p:cNvPr>
          <p:cNvSpPr txBox="1"/>
          <p:nvPr/>
        </p:nvSpPr>
        <p:spPr>
          <a:xfrm>
            <a:off x="8154369" y="1237043"/>
            <a:ext cx="394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T</a:t>
            </a:r>
            <a:r>
              <a:rPr kumimoji="1" lang="en-US" altLang="ja-JP" sz="2000" dirty="0"/>
              <a:t>=300 K</a:t>
            </a:r>
            <a:r>
              <a:rPr kumimoji="1" lang="ja-JP" altLang="en-US" sz="2000" dirty="0"/>
              <a:t>の各試料のローレンツ数</a:t>
            </a:r>
          </a:p>
        </p:txBody>
      </p:sp>
    </p:spTree>
    <p:extLst>
      <p:ext uri="{BB962C8B-B14F-4D97-AF65-F5344CB8AC3E}">
        <p14:creationId xmlns:p14="http://schemas.microsoft.com/office/powerpoint/2010/main" val="330516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7EDB81-8192-3556-7C7D-638AF25B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55" y="1147332"/>
            <a:ext cx="3772641" cy="3377482"/>
          </a:xfrm>
          <a:prstGeom prst="rect">
            <a:avLst/>
          </a:prstGeom>
        </p:spPr>
      </p:pic>
      <p:pic>
        <p:nvPicPr>
          <p:cNvPr id="7" name="コンテンツ プレースホルダー 5" descr="バブル チャート&#10;&#10;自動的に生成された説明">
            <a:extLst>
              <a:ext uri="{FF2B5EF4-FFF2-40B4-BE49-F238E27FC236}">
                <a16:creationId xmlns:a16="http://schemas.microsoft.com/office/drawing/2014/main" id="{998551EE-9E6D-9BCB-B0B9-8D236C55F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50000" r="80939" b="18731"/>
          <a:stretch/>
        </p:blipFill>
        <p:spPr>
          <a:xfrm>
            <a:off x="2477062" y="3307789"/>
            <a:ext cx="1074420" cy="8683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055100" algn="l"/>
              </a:tabLst>
            </a:pPr>
            <a:r>
              <a:rPr kumimoji="1" lang="ja-JP" altLang="en-US" dirty="0"/>
              <a:t>ハーフ・ホイスラー合金</a:t>
            </a:r>
            <a:r>
              <a:rPr kumimoji="1" lang="en-US" altLang="ja-JP" dirty="0"/>
              <a:t>TiNiSn</a:t>
            </a:r>
            <a:r>
              <a:rPr kumimoji="1" lang="ja-JP" altLang="en-US" dirty="0"/>
              <a:t>の特徴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F7C805-51FB-B626-3731-5D0EA2A88E0D}"/>
              </a:ext>
            </a:extLst>
          </p:cNvPr>
          <p:cNvSpPr txBox="1"/>
          <p:nvPr/>
        </p:nvSpPr>
        <p:spPr>
          <a:xfrm>
            <a:off x="222251" y="1846200"/>
            <a:ext cx="2613288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環境フレンドリーな</a:t>
            </a:r>
            <a:r>
              <a:rPr kumimoji="1" lang="en-US" altLang="ja-JP" dirty="0"/>
              <a:t>n</a:t>
            </a:r>
            <a:r>
              <a:rPr kumimoji="1" lang="ja-JP" altLang="en-US" dirty="0"/>
              <a:t>型熱電材料</a:t>
            </a:r>
            <a:endParaRPr kumimoji="1"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高温（≤</a:t>
            </a:r>
            <a:r>
              <a:rPr lang="en-US" altLang="ja-JP" dirty="0"/>
              <a:t>1273 K</a:t>
            </a:r>
            <a:r>
              <a:rPr lang="ja-JP" altLang="en-US" dirty="0"/>
              <a:t>）でも安定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650~700 K</a:t>
            </a:r>
            <a:r>
              <a:rPr kumimoji="1" lang="ja-JP" altLang="en-US" dirty="0"/>
              <a:t>で高</a:t>
            </a:r>
            <a:r>
              <a:rPr kumimoji="1" lang="en-US" altLang="ja-JP" i="1" dirty="0"/>
              <a:t>ZT</a:t>
            </a:r>
            <a:endParaRPr kumimoji="1" lang="ja-JP" altLang="en-US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2DF808-2DEC-1C26-6B84-D9FDC87CD1EF}"/>
              </a:ext>
            </a:extLst>
          </p:cNvPr>
          <p:cNvSpPr txBox="1"/>
          <p:nvPr/>
        </p:nvSpPr>
        <p:spPr>
          <a:xfrm>
            <a:off x="696000" y="5027593"/>
            <a:ext cx="10800000" cy="104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</a:t>
            </a:r>
            <a:r>
              <a:rPr kumimoji="1" lang="ja-JP" altLang="en-US" sz="2000" dirty="0"/>
              <a:t>型</a:t>
            </a:r>
            <a:r>
              <a:rPr lang="ja-JP" altLang="en-US" sz="2000" dirty="0"/>
              <a:t>の熱電特性に関しては研究が少なく、十分な検討がされていない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kumimoji="1" lang="ja-JP" altLang="en-US" sz="2000" dirty="0"/>
              <a:t>⇒　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型で</a:t>
            </a:r>
            <a:r>
              <a:rPr lang="ja-JP" altLang="en-US" sz="2000" dirty="0"/>
              <a:t>も</a:t>
            </a:r>
            <a:r>
              <a:rPr kumimoji="1" lang="ja-JP" altLang="en-US" sz="2000" dirty="0"/>
              <a:t>高い</a:t>
            </a:r>
            <a:r>
              <a:rPr kumimoji="1" lang="en-US" altLang="ja-JP" sz="2000" i="1" dirty="0"/>
              <a:t>ZT</a:t>
            </a:r>
            <a:r>
              <a:rPr kumimoji="1" lang="ja-JP" altLang="en-US" sz="2000" dirty="0"/>
              <a:t>を示すことで</a:t>
            </a:r>
            <a:r>
              <a:rPr lang="ja-JP" altLang="en-US" sz="2000" dirty="0"/>
              <a:t>環境フレンドリーな</a:t>
            </a:r>
            <a:r>
              <a:rPr lang="en-US" altLang="ja-JP" sz="2000" dirty="0"/>
              <a:t>p</a:t>
            </a:r>
            <a:r>
              <a:rPr lang="ja-JP" altLang="en-US" sz="2000" dirty="0"/>
              <a:t>型熱電材料を開発可能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C571E4-CD97-2779-7241-C486ABBEAB2F}"/>
              </a:ext>
            </a:extLst>
          </p:cNvPr>
          <p:cNvSpPr txBox="1"/>
          <p:nvPr/>
        </p:nvSpPr>
        <p:spPr>
          <a:xfrm>
            <a:off x="9614910" y="1941433"/>
            <a:ext cx="257709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700 K</a:t>
            </a:r>
            <a:r>
              <a:rPr lang="ja-JP" altLang="en-US" dirty="0"/>
              <a:t>で</a:t>
            </a:r>
            <a:r>
              <a:rPr lang="en-US" altLang="ja-JP" i="1" dirty="0"/>
              <a:t>ZT</a:t>
            </a:r>
            <a:r>
              <a:rPr lang="en-US" altLang="ja-JP" dirty="0"/>
              <a:t>=1.5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⇒　熱電材料の中でも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　高い</a:t>
            </a:r>
            <a:r>
              <a:rPr lang="en-US" altLang="ja-JP" i="1" dirty="0"/>
              <a:t>ZT</a:t>
            </a:r>
            <a:endParaRPr lang="ja-JP" altLang="en-US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（＝高変換効率）</a:t>
            </a:r>
            <a:endParaRPr lang="en-US" altLang="ja-JP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B297EE-1DC4-B151-C76A-881F9696D1B5}"/>
              </a:ext>
            </a:extLst>
          </p:cNvPr>
          <p:cNvSpPr txBox="1"/>
          <p:nvPr/>
        </p:nvSpPr>
        <p:spPr>
          <a:xfrm>
            <a:off x="6019800" y="4617799"/>
            <a:ext cx="5346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Sakurada, S.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 </a:t>
            </a:r>
            <a:r>
              <a:rPr lang="en-US" altLang="ja-JP" sz="1600" i="1" dirty="0"/>
              <a:t>Appl. Phys. Lett.</a:t>
            </a:r>
            <a:r>
              <a:rPr lang="en-US" altLang="ja-JP" sz="1600" dirty="0"/>
              <a:t> , </a:t>
            </a:r>
            <a:r>
              <a:rPr lang="en-US" altLang="ja-JP" sz="1600" b="1" dirty="0"/>
              <a:t>86</a:t>
            </a:r>
            <a:r>
              <a:rPr lang="en-US" altLang="ja-JP" sz="1600" dirty="0"/>
              <a:t>(8), 082105(2005).</a:t>
            </a:r>
            <a:endParaRPr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3493DF4-6EF8-0AE9-3EF5-D01AA800CD4C}"/>
              </a:ext>
            </a:extLst>
          </p:cNvPr>
          <p:cNvSpPr txBox="1"/>
          <p:nvPr/>
        </p:nvSpPr>
        <p:spPr>
          <a:xfrm>
            <a:off x="7898366" y="6961116"/>
            <a:ext cx="4398745" cy="17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（</a:t>
            </a:r>
            <a:r>
              <a:rPr kumimoji="1" lang="en-US" altLang="ja-JP" dirty="0"/>
              <a:t>Zr</a:t>
            </a:r>
            <a:r>
              <a:rPr kumimoji="1" lang="en-US" altLang="ja-JP" baseline="-25000" dirty="0"/>
              <a:t>0.5</a:t>
            </a:r>
            <a:r>
              <a:rPr kumimoji="1" lang="en-US" altLang="ja-JP" dirty="0"/>
              <a:t>Hf</a:t>
            </a:r>
            <a:r>
              <a:rPr kumimoji="1" lang="en-US" altLang="ja-JP" baseline="-25000" dirty="0"/>
              <a:t>0.5</a:t>
            </a:r>
            <a:r>
              <a:rPr kumimoji="1" lang="ja-JP" altLang="en-US" dirty="0"/>
              <a:t>）</a:t>
            </a:r>
            <a:r>
              <a:rPr kumimoji="1" lang="en-US" altLang="ja-JP" baseline="-25000" dirty="0"/>
              <a:t>0.5</a:t>
            </a:r>
            <a:r>
              <a:rPr kumimoji="1" lang="en-US" altLang="ja-JP" dirty="0"/>
              <a:t>Ti</a:t>
            </a:r>
            <a:r>
              <a:rPr kumimoji="1" lang="en-US" altLang="ja-JP" baseline="-25000" dirty="0"/>
              <a:t>0.5</a:t>
            </a:r>
            <a:r>
              <a:rPr kumimoji="1" lang="en-US" altLang="ja-JP" dirty="0"/>
              <a:t>NiSn</a:t>
            </a:r>
            <a:r>
              <a:rPr kumimoji="1" lang="en-US" altLang="ja-JP" baseline="-25000" dirty="0"/>
              <a:t>0.998</a:t>
            </a:r>
            <a:r>
              <a:rPr kumimoji="1" lang="en-US" altLang="ja-JP" dirty="0"/>
              <a:t>Sb</a:t>
            </a:r>
            <a:r>
              <a:rPr kumimoji="1" lang="en-US" altLang="ja-JP" baseline="-25000" dirty="0"/>
              <a:t>0.002</a:t>
            </a:r>
            <a:endParaRPr kumimoji="1"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ρ</a:t>
            </a:r>
            <a:r>
              <a:rPr kumimoji="1" lang="ja-JP" altLang="en-US" dirty="0"/>
              <a:t>≈</a:t>
            </a:r>
            <a:r>
              <a:rPr kumimoji="1" lang="en-US" altLang="ja-JP" dirty="0"/>
              <a:t>2.5</a:t>
            </a:r>
            <a:r>
              <a:rPr lang="en-US" altLang="ja-JP" dirty="0"/>
              <a:t>×10</a:t>
            </a:r>
            <a:r>
              <a:rPr lang="en-US" altLang="ja-JP" baseline="30000" dirty="0"/>
              <a:t>-3</a:t>
            </a:r>
            <a:r>
              <a:rPr lang="en-US" altLang="ja-JP" dirty="0"/>
              <a:t> </a:t>
            </a:r>
            <a:r>
              <a:rPr kumimoji="1" lang="en-US" altLang="ja-JP" dirty="0" err="1"/>
              <a:t>Ωcm</a:t>
            </a:r>
            <a:endParaRPr kumimoji="1"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|</a:t>
            </a:r>
            <a:r>
              <a:rPr lang="en-US" altLang="ja-JP" i="1" dirty="0"/>
              <a:t>S</a:t>
            </a:r>
            <a:r>
              <a:rPr lang="en-US" altLang="ja-JP" dirty="0"/>
              <a:t>|</a:t>
            </a:r>
            <a:r>
              <a:rPr kumimoji="1" lang="ja-JP" altLang="en-US" dirty="0"/>
              <a:t>≈</a:t>
            </a:r>
            <a:r>
              <a:rPr kumimoji="1" lang="en-US" altLang="ja-JP" dirty="0"/>
              <a:t>250</a:t>
            </a:r>
            <a:r>
              <a:rPr lang="en-US" altLang="ja-JP" dirty="0"/>
              <a:t> μVK</a:t>
            </a:r>
            <a:r>
              <a:rPr lang="en-US" altLang="ja-JP" baseline="30000" dirty="0"/>
              <a:t>-1</a:t>
            </a:r>
            <a:endParaRPr kumimoji="1" lang="ja-JP" altLang="en-US" baseline="30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κ</a:t>
            </a:r>
            <a:r>
              <a:rPr kumimoji="1" lang="ja-JP" altLang="en-US" dirty="0"/>
              <a:t>≈</a:t>
            </a:r>
            <a:r>
              <a:rPr kumimoji="1" lang="en-US" altLang="ja-JP" dirty="0"/>
              <a:t>3.0 Wm</a:t>
            </a:r>
            <a:r>
              <a:rPr kumimoji="1" lang="en-US" altLang="ja-JP" baseline="30000" dirty="0"/>
              <a:t>-1</a:t>
            </a:r>
            <a:r>
              <a:rPr kumimoji="1" lang="en-US" altLang="ja-JP" dirty="0"/>
              <a:t>K</a:t>
            </a:r>
            <a:r>
              <a:rPr kumimoji="1" lang="en-US" altLang="ja-JP" baseline="30000" dirty="0"/>
              <a:t>-1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D6D0B7-973E-C959-57F0-59AA8FEB9060}"/>
              </a:ext>
            </a:extLst>
          </p:cNvPr>
          <p:cNvSpPr txBox="1"/>
          <p:nvPr/>
        </p:nvSpPr>
        <p:spPr>
          <a:xfrm>
            <a:off x="2724594" y="4120643"/>
            <a:ext cx="3407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TiNiSn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の結晶構造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（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MgAgAs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型）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図 8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34161698-FCB4-5CB0-B9D4-1235698E6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1" t="7580" r="31745" b="7227"/>
          <a:stretch/>
        </p:blipFill>
        <p:spPr>
          <a:xfrm>
            <a:off x="3290951" y="1461781"/>
            <a:ext cx="2478427" cy="23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055100" algn="l"/>
              </a:tabLst>
            </a:pPr>
            <a:r>
              <a:rPr kumimoji="1" lang="ja-JP" altLang="en-US" dirty="0"/>
              <a:t>研究目的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3923DF-531E-0C84-F204-C8D1D880A155}"/>
              </a:ext>
            </a:extLst>
          </p:cNvPr>
          <p:cNvSpPr txBox="1"/>
          <p:nvPr/>
        </p:nvSpPr>
        <p:spPr>
          <a:xfrm>
            <a:off x="-198599" y="3159950"/>
            <a:ext cx="7560000" cy="2477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多数キャリアを電子（</a:t>
            </a:r>
            <a:r>
              <a:rPr kumimoji="1" lang="en-US" altLang="ja-JP" sz="2000" dirty="0"/>
              <a:t>n</a:t>
            </a:r>
            <a:r>
              <a:rPr kumimoji="1" lang="ja-JP" altLang="en-US" sz="2000" dirty="0"/>
              <a:t>型）から正孔（</a:t>
            </a:r>
            <a:r>
              <a:rPr lang="en-US" altLang="ja-JP" sz="2000" dirty="0"/>
              <a:t>p</a:t>
            </a:r>
            <a:r>
              <a:rPr kumimoji="1" lang="ja-JP" altLang="en-US" sz="2000" dirty="0"/>
              <a:t>型）へと変化</a:t>
            </a:r>
            <a:endParaRPr kumimoji="1" lang="en-US" altLang="ja-JP" sz="2000" dirty="0"/>
          </a:p>
          <a:p>
            <a:pPr lvl="1">
              <a:lnSpc>
                <a:spcPct val="200000"/>
              </a:lnSpc>
            </a:pPr>
            <a:r>
              <a:rPr lang="en-US" altLang="ja-JP" sz="2000" dirty="0"/>
              <a:t>…</a:t>
            </a:r>
            <a:r>
              <a:rPr lang="ja-JP" altLang="en-US" sz="2000" dirty="0"/>
              <a:t>　</a:t>
            </a:r>
            <a:r>
              <a:rPr lang="en-US" altLang="ja-JP" sz="2000" dirty="0"/>
              <a:t>Ni</a:t>
            </a:r>
            <a:r>
              <a:rPr lang="ja-JP" altLang="en-US" sz="2000" dirty="0"/>
              <a:t>よりも価数の小さな</a:t>
            </a:r>
            <a:r>
              <a:rPr lang="en-US" altLang="ja-JP" sz="2000" dirty="0"/>
              <a:t>Co</a:t>
            </a:r>
            <a:r>
              <a:rPr lang="ja-JP" altLang="en-US" sz="2000" dirty="0"/>
              <a:t>を置換してホールドーピング</a:t>
            </a:r>
            <a:endParaRPr kumimoji="1" lang="en-US" altLang="ja-JP" sz="2000" dirty="0"/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熱電性能の評価</a:t>
            </a:r>
          </a:p>
          <a:p>
            <a:pPr lvl="1">
              <a:lnSpc>
                <a:spcPct val="200000"/>
              </a:lnSpc>
            </a:pPr>
            <a:r>
              <a:rPr lang="en-US" altLang="ja-JP" sz="2000" dirty="0"/>
              <a:t>…</a:t>
            </a:r>
            <a:r>
              <a:rPr lang="ja-JP" altLang="en-US" sz="2000" dirty="0"/>
              <a:t>　変換効率の増加関数である無次元性能指数</a:t>
            </a:r>
            <a:r>
              <a:rPr lang="en-US" altLang="ja-JP" sz="2000" i="1" dirty="0"/>
              <a:t>ZT</a:t>
            </a:r>
            <a:r>
              <a:rPr lang="ja-JP" altLang="en-US" sz="2000" i="1" dirty="0"/>
              <a:t>を算出</a:t>
            </a:r>
            <a:endParaRPr lang="en-US" altLang="ja-JP" sz="2000" i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18487A-C1CD-9925-B437-80732E1F51DE}"/>
              </a:ext>
            </a:extLst>
          </p:cNvPr>
          <p:cNvSpPr txBox="1"/>
          <p:nvPr/>
        </p:nvSpPr>
        <p:spPr>
          <a:xfrm>
            <a:off x="8185037" y="2767280"/>
            <a:ext cx="326930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TiNi</a:t>
            </a:r>
            <a:r>
              <a:rPr kumimoji="1" lang="en-US" altLang="ja-JP" sz="2000" baseline="-25000" dirty="0"/>
              <a:t>1-x</a:t>
            </a:r>
            <a:r>
              <a:rPr kumimoji="1" lang="en-US" altLang="ja-JP" sz="2000" dirty="0"/>
              <a:t>Co</a:t>
            </a:r>
            <a:r>
              <a:rPr kumimoji="1" lang="en-US" altLang="ja-JP" sz="2000" baseline="-25000" dirty="0"/>
              <a:t>x</a:t>
            </a:r>
            <a:r>
              <a:rPr kumimoji="1" lang="en-US" altLang="ja-JP" sz="2000" dirty="0"/>
              <a:t>Sn</a:t>
            </a:r>
            <a:r>
              <a:rPr lang="ja-JP" altLang="en-US" sz="2000" dirty="0"/>
              <a:t>を作製し、ホール効果測定、ゼーベック係数の測定から多数キャリアを判定</a:t>
            </a:r>
            <a:endParaRPr kumimoji="1" lang="en-US" altLang="ja-JP" sz="2000" dirty="0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E12334C8-7819-4B8E-EAB3-298F7B278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43264"/>
              </p:ext>
            </p:extLst>
          </p:nvPr>
        </p:nvGraphicFramePr>
        <p:xfrm>
          <a:off x="9054514" y="4398751"/>
          <a:ext cx="1530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0905" imgH="764628" progId="Equation.DSMT4">
                  <p:embed/>
                </p:oleObj>
              </mc:Choice>
              <mc:Fallback>
                <p:oleObj name="Equation" r:id="rId2" imgW="1530905" imgH="764628" progId="Equation.DSMT4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E12334C8-7819-4B8E-EAB3-298F7B278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54514" y="4398751"/>
                        <a:ext cx="1530350" cy="7651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A1E88C-CAD0-AEC1-57B2-F3235B9CCAE7}"/>
              </a:ext>
            </a:extLst>
          </p:cNvPr>
          <p:cNvSpPr txBox="1"/>
          <p:nvPr/>
        </p:nvSpPr>
        <p:spPr>
          <a:xfrm>
            <a:off x="8185037" y="5313866"/>
            <a:ext cx="326930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n</a:t>
            </a:r>
            <a:r>
              <a:rPr lang="ja-JP" altLang="en-US" sz="2000" dirty="0"/>
              <a:t>型で</a:t>
            </a:r>
            <a:r>
              <a:rPr lang="en-US" altLang="ja-JP" sz="2000" i="1" dirty="0"/>
              <a:t>ZT</a:t>
            </a:r>
            <a:r>
              <a:rPr lang="ja-JP" altLang="en-US" sz="2000" dirty="0"/>
              <a:t>がピークを示す</a:t>
            </a:r>
            <a:r>
              <a:rPr lang="en-US" altLang="ja-JP" sz="2000" dirty="0"/>
              <a:t>800 K</a:t>
            </a:r>
            <a:r>
              <a:rPr lang="ja-JP" altLang="en-US" sz="2000" dirty="0"/>
              <a:t>までの</a:t>
            </a:r>
            <a:r>
              <a:rPr kumimoji="1" lang="en-US" altLang="ja-JP" sz="2000" i="1" dirty="0"/>
              <a:t>S</a:t>
            </a:r>
            <a:r>
              <a:rPr kumimoji="1" lang="en-US" altLang="ja-JP" sz="2000" dirty="0"/>
              <a:t>,</a:t>
            </a:r>
            <a:r>
              <a:rPr lang="en-US" altLang="ja-JP" sz="2000" dirty="0"/>
              <a:t> </a:t>
            </a:r>
            <a:r>
              <a:rPr lang="en-US" altLang="ja-JP" sz="2000" i="1" dirty="0"/>
              <a:t>ρ</a:t>
            </a:r>
            <a:r>
              <a:rPr lang="en-US" altLang="ja-JP" sz="2000" dirty="0"/>
              <a:t>, </a:t>
            </a:r>
            <a:r>
              <a:rPr lang="en-US" altLang="ja-JP" sz="2000" i="1" dirty="0"/>
              <a:t>κ</a:t>
            </a:r>
            <a:r>
              <a:rPr lang="ja-JP" altLang="en-US" sz="2000" dirty="0"/>
              <a:t>の測定</a:t>
            </a:r>
            <a:endParaRPr kumimoji="1" lang="en-US" altLang="ja-JP" sz="2000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6EEED01-05B6-44CC-6B70-F045D1412231}"/>
              </a:ext>
            </a:extLst>
          </p:cNvPr>
          <p:cNvSpPr/>
          <p:nvPr/>
        </p:nvSpPr>
        <p:spPr>
          <a:xfrm rot="5400000">
            <a:off x="7319490" y="3562547"/>
            <a:ext cx="612000" cy="34490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E6BDD7ED-D37E-E96C-4DF8-BDDE5FE7CDF6}"/>
              </a:ext>
            </a:extLst>
          </p:cNvPr>
          <p:cNvSpPr/>
          <p:nvPr/>
        </p:nvSpPr>
        <p:spPr>
          <a:xfrm rot="5400000">
            <a:off x="7304196" y="4835414"/>
            <a:ext cx="612000" cy="34490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708C85-D3CF-C1D4-0681-334141EDBF39}"/>
              </a:ext>
            </a:extLst>
          </p:cNvPr>
          <p:cNvSpPr txBox="1"/>
          <p:nvPr/>
        </p:nvSpPr>
        <p:spPr>
          <a:xfrm>
            <a:off x="343877" y="2452203"/>
            <a:ext cx="300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【</a:t>
            </a:r>
            <a:r>
              <a:rPr kumimoji="1" lang="ja-JP" altLang="en-US" sz="2000" b="1" dirty="0"/>
              <a:t>目的へのアプローチ</a:t>
            </a:r>
            <a:r>
              <a:rPr kumimoji="1" lang="en-US" altLang="ja-JP" sz="2000" b="1" dirty="0"/>
              <a:t>】</a:t>
            </a:r>
            <a:endParaRPr kumimoji="1" lang="ja-JP" altLang="en-US" sz="2000" b="1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B6749707-4576-D309-1294-0610A8D9413B}"/>
              </a:ext>
            </a:extLst>
          </p:cNvPr>
          <p:cNvSpPr txBox="1">
            <a:spLocks/>
          </p:cNvSpPr>
          <p:nvPr/>
        </p:nvSpPr>
        <p:spPr>
          <a:xfrm>
            <a:off x="696000" y="1356681"/>
            <a:ext cx="1080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/>
              <a:t>環境フレンドリーな</a:t>
            </a:r>
            <a:r>
              <a:rPr lang="en-US" altLang="ja-JP" sz="2400" b="1" dirty="0"/>
              <a:t>n</a:t>
            </a:r>
            <a:r>
              <a:rPr lang="ja-JP" altLang="en-US" sz="2400" b="1" dirty="0"/>
              <a:t>型熱電材料</a:t>
            </a:r>
            <a:r>
              <a:rPr lang="en-US" altLang="ja-JP" sz="2400" b="1" dirty="0"/>
              <a:t>TiNiSn</a:t>
            </a:r>
            <a:r>
              <a:rPr lang="ja-JP" altLang="en-US" sz="2400" b="1" dirty="0"/>
              <a:t>を主成分とする</a:t>
            </a:r>
            <a:r>
              <a:rPr lang="en-US" altLang="ja-JP" sz="2400" b="1" dirty="0"/>
              <a:t>p</a:t>
            </a:r>
            <a:r>
              <a:rPr lang="ja-JP" altLang="en-US" sz="2400" b="1" dirty="0"/>
              <a:t>型熱電材料の開発</a:t>
            </a:r>
          </a:p>
        </p:txBody>
      </p:sp>
    </p:spTree>
    <p:extLst>
      <p:ext uri="{BB962C8B-B14F-4D97-AF65-F5344CB8AC3E}">
        <p14:creationId xmlns:p14="http://schemas.microsoft.com/office/powerpoint/2010/main" val="95924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B388FF15-AE38-A1CF-9487-1C4D6BE7123E}"/>
              </a:ext>
            </a:extLst>
          </p:cNvPr>
          <p:cNvSpPr/>
          <p:nvPr/>
        </p:nvSpPr>
        <p:spPr>
          <a:xfrm>
            <a:off x="3468869" y="4498518"/>
            <a:ext cx="4794334" cy="1800000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B6FECEB2-35F1-7E8B-263E-3A29FDDF3C06}"/>
              </a:ext>
            </a:extLst>
          </p:cNvPr>
          <p:cNvSpPr/>
          <p:nvPr/>
        </p:nvSpPr>
        <p:spPr>
          <a:xfrm>
            <a:off x="3468869" y="2808223"/>
            <a:ext cx="4794334" cy="160725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320FA674-D9A3-70C0-0DD3-F623EA55E563}"/>
              </a:ext>
            </a:extLst>
          </p:cNvPr>
          <p:cNvSpPr/>
          <p:nvPr/>
        </p:nvSpPr>
        <p:spPr>
          <a:xfrm>
            <a:off x="3468869" y="1118122"/>
            <a:ext cx="4794334" cy="1607250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E7EA60-22D1-5DDC-47FE-0503298D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実験方法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2FFCEA-49A6-7DE2-5056-1911F8A1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16FAFB1E-B29E-3739-4819-0C804C0215B1}"/>
              </a:ext>
            </a:extLst>
          </p:cNvPr>
          <p:cNvSpPr/>
          <p:nvPr/>
        </p:nvSpPr>
        <p:spPr>
          <a:xfrm>
            <a:off x="8386170" y="1298196"/>
            <a:ext cx="64649" cy="536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038DBFB-7A5C-D9E7-014F-A3A91F891FEE}"/>
              </a:ext>
            </a:extLst>
          </p:cNvPr>
          <p:cNvSpPr txBox="1"/>
          <p:nvPr/>
        </p:nvSpPr>
        <p:spPr>
          <a:xfrm>
            <a:off x="8531876" y="1266819"/>
            <a:ext cx="3563631" cy="497468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ja-JP" sz="2000" b="1" dirty="0"/>
              <a:t>【</a:t>
            </a:r>
            <a:r>
              <a:rPr lang="ja-JP" altLang="en-US" sz="2000" b="1" dirty="0"/>
              <a:t>測定内容</a:t>
            </a:r>
            <a:r>
              <a:rPr lang="en-US" altLang="ja-JP" sz="2000" b="1" dirty="0"/>
              <a:t>】</a:t>
            </a: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粉末</a:t>
            </a:r>
            <a:r>
              <a:rPr lang="en-US" altLang="ja-JP" sz="2000" dirty="0"/>
              <a:t>XRD</a:t>
            </a:r>
            <a:r>
              <a:rPr lang="ja-JP" altLang="en-US" sz="2000" dirty="0"/>
              <a:t>測定（</a:t>
            </a:r>
            <a:r>
              <a:rPr lang="en-US" altLang="ja-JP" sz="2000" dirty="0" err="1"/>
              <a:t>SmartLab</a:t>
            </a:r>
            <a:r>
              <a:rPr lang="ja-JP" altLang="en-US" sz="2000" dirty="0"/>
              <a:t>）</a:t>
            </a:r>
            <a:r>
              <a:rPr lang="en-US" altLang="ja-JP" sz="2000" dirty="0"/>
              <a:t>, </a:t>
            </a:r>
            <a:r>
              <a:rPr lang="ja-JP" altLang="en-US" sz="2000" dirty="0"/>
              <a:t>リートベルト解析（</a:t>
            </a:r>
            <a:r>
              <a:rPr lang="en-US" altLang="ja-JP" sz="2000" dirty="0"/>
              <a:t>RIETAN-FP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組成分析（</a:t>
            </a:r>
            <a:r>
              <a:rPr lang="en-US" altLang="ja-JP" sz="2000" dirty="0"/>
              <a:t>EPMA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ホール効果測定（</a:t>
            </a:r>
            <a:r>
              <a:rPr lang="en-US" altLang="ja-JP" sz="2000" dirty="0"/>
              <a:t>ResiTest8300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電気抵抗率</a:t>
            </a:r>
            <a:r>
              <a:rPr lang="en-US" altLang="ja-JP" sz="2000" dirty="0"/>
              <a:t>, </a:t>
            </a:r>
            <a:r>
              <a:rPr lang="ja-JP" altLang="en-US" sz="2000" dirty="0"/>
              <a:t>ゼーベック係数（</a:t>
            </a:r>
            <a:r>
              <a:rPr lang="en-US" altLang="ja-JP" sz="2000" dirty="0"/>
              <a:t>ResiTest8300, </a:t>
            </a:r>
            <a:r>
              <a:rPr lang="ja-JP" altLang="en-US" sz="2000" dirty="0"/>
              <a:t>自作装置）</a:t>
            </a:r>
            <a:endParaRPr lang="en-US" altLang="ja-JP" sz="2000" dirty="0"/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熱伝導率（</a:t>
            </a:r>
            <a:r>
              <a:rPr lang="en-US" altLang="ja-JP" sz="2000" dirty="0"/>
              <a:t>PEM-2</a:t>
            </a:r>
            <a:r>
              <a:rPr lang="ja-JP" altLang="en-US" sz="2000" dirty="0"/>
              <a:t>）</a:t>
            </a:r>
            <a:endParaRPr lang="en-US" altLang="ja-JP" sz="2000" dirty="0"/>
          </a:p>
        </p:txBody>
      </p:sp>
      <p:pic>
        <p:nvPicPr>
          <p:cNvPr id="81" name="図 80" descr="自転車, 座る, 金属, 車 が含まれている画像&#10;&#10;自動的に生成された説明">
            <a:extLst>
              <a:ext uri="{FF2B5EF4-FFF2-40B4-BE49-F238E27FC236}">
                <a16:creationId xmlns:a16="http://schemas.microsoft.com/office/drawing/2014/main" id="{6B9AC9F8-497A-76F7-EFBD-38C88A174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-1"/>
          <a:stretch/>
        </p:blipFill>
        <p:spPr>
          <a:xfrm>
            <a:off x="3563845" y="1179348"/>
            <a:ext cx="1804649" cy="1512000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F491DDB-3FC7-A2E1-F2F1-6CFE006D15E0}"/>
              </a:ext>
            </a:extLst>
          </p:cNvPr>
          <p:cNvSpPr txBox="1"/>
          <p:nvPr/>
        </p:nvSpPr>
        <p:spPr>
          <a:xfrm>
            <a:off x="5502064" y="1401317"/>
            <a:ext cx="2390275" cy="1107996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Ti</a:t>
            </a:r>
            <a:r>
              <a:rPr kumimoji="1" lang="en-US" altLang="ja-JP" dirty="0"/>
              <a:t>(99%up, sponge)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Ni(99.9%up, grains)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Sn(99.9%, grains)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Co(99%up, powder)</a:t>
            </a:r>
          </a:p>
        </p:txBody>
      </p: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1F161BBF-CE04-0374-CA69-1191C16E2103}"/>
              </a:ext>
            </a:extLst>
          </p:cNvPr>
          <p:cNvGrpSpPr/>
          <p:nvPr/>
        </p:nvGrpSpPr>
        <p:grpSpPr>
          <a:xfrm>
            <a:off x="5852196" y="3491123"/>
            <a:ext cx="2000383" cy="667876"/>
            <a:chOff x="5579238" y="3212223"/>
            <a:chExt cx="2000383" cy="667876"/>
          </a:xfrm>
        </p:grpSpPr>
        <p:sp>
          <p:nvSpPr>
            <p:cNvPr id="100" name="直方体 99">
              <a:extLst>
                <a:ext uri="{FF2B5EF4-FFF2-40B4-BE49-F238E27FC236}">
                  <a16:creationId xmlns:a16="http://schemas.microsoft.com/office/drawing/2014/main" id="{7958A1DB-55BB-DDBB-34DE-9012501D6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5429" y="3585200"/>
              <a:ext cx="534192" cy="257830"/>
            </a:xfrm>
            <a:prstGeom prst="cube">
              <a:avLst>
                <a:gd name="adj" fmla="val 7076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DC45A7FB-B503-C1AB-6528-5E55F13130FC}"/>
                </a:ext>
              </a:extLst>
            </p:cNvPr>
            <p:cNvGrpSpPr/>
            <p:nvPr/>
          </p:nvGrpSpPr>
          <p:grpSpPr>
            <a:xfrm>
              <a:off x="5579238" y="3338917"/>
              <a:ext cx="1080000" cy="541182"/>
              <a:chOff x="774826" y="4149080"/>
              <a:chExt cx="1080000" cy="541182"/>
            </a:xfrm>
          </p:grpSpPr>
          <p:sp>
            <p:nvSpPr>
              <p:cNvPr id="104" name="楕円 103">
                <a:extLst>
                  <a:ext uri="{FF2B5EF4-FFF2-40B4-BE49-F238E27FC236}">
                    <a16:creationId xmlns:a16="http://schemas.microsoft.com/office/drawing/2014/main" id="{9A5EB013-9CEA-8C10-4F48-1A72EA3A51C5}"/>
                  </a:ext>
                </a:extLst>
              </p:cNvPr>
              <p:cNvSpPr/>
              <p:nvPr/>
            </p:nvSpPr>
            <p:spPr>
              <a:xfrm>
                <a:off x="863688" y="4260574"/>
                <a:ext cx="900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8B822259-1B05-923D-F594-74C59E6BC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826" y="4345854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5C8CD956-7D79-7C9C-ADAA-0E4964562A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9672" y="4149080"/>
                <a:ext cx="0" cy="5411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D17419BA-A031-42ED-5635-AD854341A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2244" y="4149080"/>
                <a:ext cx="0" cy="5411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513B233F-B182-5D97-D119-B6E53F927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008" y="4149080"/>
                <a:ext cx="0" cy="5411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6642F3F4-3C1C-5EC2-9F98-74480761F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826" y="4489870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94E6465D-0776-1BE4-5336-17D54D69A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3816" flipH="1" flipV="1">
              <a:off x="6454765" y="3212223"/>
              <a:ext cx="632046" cy="63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42FBE29-66AC-CF64-DDD9-96DF612F1E45}"/>
              </a:ext>
            </a:extLst>
          </p:cNvPr>
          <p:cNvSpPr txBox="1"/>
          <p:nvPr/>
        </p:nvSpPr>
        <p:spPr>
          <a:xfrm>
            <a:off x="5502064" y="2815808"/>
            <a:ext cx="29329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7.0</a:t>
            </a:r>
            <a:r>
              <a:rPr kumimoji="1" lang="ja-JP" altLang="en-US" dirty="0"/>
              <a:t> </a:t>
            </a:r>
            <a:r>
              <a:rPr kumimoji="1" lang="en-US" altLang="ja-JP" dirty="0"/>
              <a:t>× 7.0 × 1.0 mm(</a:t>
            </a:r>
            <a:r>
              <a:rPr kumimoji="1" lang="en-US" altLang="ja-JP" i="1" dirty="0"/>
              <a:t>ρ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S</a:t>
            </a:r>
            <a:r>
              <a:rPr kumimoji="1" lang="en-US" altLang="ja-JP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7.0</a:t>
            </a:r>
            <a:r>
              <a:rPr kumimoji="1" lang="ja-JP" altLang="en-US" dirty="0"/>
              <a:t> </a:t>
            </a:r>
            <a:r>
              <a:rPr kumimoji="1" lang="en-US" altLang="ja-JP" dirty="0"/>
              <a:t>× 7.0 × 2.0 mm(</a:t>
            </a:r>
            <a:r>
              <a:rPr kumimoji="1" lang="en-US" altLang="ja-JP" i="1" dirty="0"/>
              <a:t>κ</a:t>
            </a:r>
            <a:r>
              <a:rPr kumimoji="1" lang="en-US" altLang="ja-JP" dirty="0"/>
              <a:t>)</a:t>
            </a:r>
          </a:p>
        </p:txBody>
      </p:sp>
      <p:pic>
        <p:nvPicPr>
          <p:cNvPr id="110" name="図 109" descr="屋内, キッチン, ストーブ, オーブン が含まれている画像&#10;&#10;自動的に生成された説明">
            <a:extLst>
              <a:ext uri="{FF2B5EF4-FFF2-40B4-BE49-F238E27FC236}">
                <a16:creationId xmlns:a16="http://schemas.microsoft.com/office/drawing/2014/main" id="{D7BC8C8B-FD65-A589-0425-6A8A926F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25795" r="15543" b="4765"/>
          <a:stretch/>
        </p:blipFill>
        <p:spPr>
          <a:xfrm>
            <a:off x="3577369" y="2870897"/>
            <a:ext cx="1817436" cy="1512000"/>
          </a:xfrm>
          <a:prstGeom prst="rect">
            <a:avLst/>
          </a:prstGeom>
        </p:spPr>
      </p:pic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D4BCE5B7-146D-7B0F-26E0-0092CB8F0185}"/>
              </a:ext>
            </a:extLst>
          </p:cNvPr>
          <p:cNvSpPr txBox="1"/>
          <p:nvPr/>
        </p:nvSpPr>
        <p:spPr>
          <a:xfrm>
            <a:off x="4148494" y="4596555"/>
            <a:ext cx="34369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RP</a:t>
            </a:r>
            <a:r>
              <a:rPr kumimoji="1" lang="ja-JP" altLang="en-US" dirty="0"/>
              <a:t>で真空引き後，石英管に封入</a:t>
            </a:r>
            <a:endParaRPr kumimoji="1" lang="en-US" altLang="ja-JP" dirty="0"/>
          </a:p>
        </p:txBody>
      </p: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31CA9650-D032-18F0-CC86-B85246E87171}"/>
              </a:ext>
            </a:extLst>
          </p:cNvPr>
          <p:cNvGrpSpPr/>
          <p:nvPr/>
        </p:nvGrpSpPr>
        <p:grpSpPr>
          <a:xfrm>
            <a:off x="4224631" y="4963621"/>
            <a:ext cx="3245982" cy="1273087"/>
            <a:chOff x="4197468" y="5315484"/>
            <a:chExt cx="3245982" cy="1273087"/>
          </a:xfrm>
        </p:grpSpPr>
        <p:pic>
          <p:nvPicPr>
            <p:cNvPr id="76" name="図 75" descr="屋内, テーブル, 小さい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921342B5-2620-3197-6E32-2E8713935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4" t="19593" r="20046" b="23868"/>
            <a:stretch/>
          </p:blipFill>
          <p:spPr>
            <a:xfrm>
              <a:off x="4881370" y="5539480"/>
              <a:ext cx="740285" cy="576000"/>
            </a:xfrm>
            <a:prstGeom prst="rect">
              <a:avLst/>
            </a:prstGeom>
          </p:spPr>
        </p:pic>
        <p:sp>
          <p:nvSpPr>
            <p:cNvPr id="83" name="矢印: 右 82">
              <a:extLst>
                <a:ext uri="{FF2B5EF4-FFF2-40B4-BE49-F238E27FC236}">
                  <a16:creationId xmlns:a16="http://schemas.microsoft.com/office/drawing/2014/main" id="{A3FABD9D-09C5-DBEC-0BC6-3CD9B8441716}"/>
                </a:ext>
              </a:extLst>
            </p:cNvPr>
            <p:cNvSpPr/>
            <p:nvPr/>
          </p:nvSpPr>
          <p:spPr>
            <a:xfrm>
              <a:off x="5713499" y="5665480"/>
              <a:ext cx="343616" cy="324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E91FA259-A391-93A2-64BF-D325ED650E0E}"/>
                </a:ext>
              </a:extLst>
            </p:cNvPr>
            <p:cNvGrpSpPr/>
            <p:nvPr/>
          </p:nvGrpSpPr>
          <p:grpSpPr>
            <a:xfrm>
              <a:off x="6120632" y="5315484"/>
              <a:ext cx="1080000" cy="864000"/>
              <a:chOff x="3762651" y="5372726"/>
              <a:chExt cx="1142617" cy="936104"/>
            </a:xfrm>
          </p:grpSpPr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152C24AE-D996-E027-6F94-A837CBB4FCCA}"/>
                  </a:ext>
                </a:extLst>
              </p:cNvPr>
              <p:cNvGrpSpPr/>
              <p:nvPr/>
            </p:nvGrpSpPr>
            <p:grpSpPr>
              <a:xfrm>
                <a:off x="3762651" y="5372726"/>
                <a:ext cx="1142617" cy="936104"/>
                <a:chOff x="3707904" y="5301208"/>
                <a:chExt cx="1142617" cy="936104"/>
              </a:xfrm>
            </p:grpSpPr>
            <p:sp>
              <p:nvSpPr>
                <p:cNvPr id="87" name="正方形/長方形 86">
                  <a:extLst>
                    <a:ext uri="{FF2B5EF4-FFF2-40B4-BE49-F238E27FC236}">
                      <a16:creationId xmlns:a16="http://schemas.microsoft.com/office/drawing/2014/main" id="{B096DB78-F4FA-CCCE-EF18-0F77070DD824}"/>
                    </a:ext>
                  </a:extLst>
                </p:cNvPr>
                <p:cNvSpPr/>
                <p:nvPr/>
              </p:nvSpPr>
              <p:spPr>
                <a:xfrm>
                  <a:off x="3707904" y="5301208"/>
                  <a:ext cx="1142617" cy="93610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正方形/長方形 87">
                  <a:extLst>
                    <a:ext uri="{FF2B5EF4-FFF2-40B4-BE49-F238E27FC236}">
                      <a16:creationId xmlns:a16="http://schemas.microsoft.com/office/drawing/2014/main" id="{52C42367-7648-5047-78BC-C37F15C9DD17}"/>
                    </a:ext>
                  </a:extLst>
                </p:cNvPr>
                <p:cNvSpPr/>
                <p:nvPr/>
              </p:nvSpPr>
              <p:spPr>
                <a:xfrm>
                  <a:off x="3847212" y="5409260"/>
                  <a:ext cx="864000" cy="72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pic>
            <p:nvPicPr>
              <p:cNvPr id="86" name="図 85">
                <a:extLst>
                  <a:ext uri="{FF2B5EF4-FFF2-40B4-BE49-F238E27FC236}">
                    <a16:creationId xmlns:a16="http://schemas.microsoft.com/office/drawing/2014/main" id="{82C2A778-FB15-4C57-E9FD-432F51F33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0580" y="5852434"/>
                <a:ext cx="426757" cy="268247"/>
              </a:xfrm>
              <a:prstGeom prst="rect">
                <a:avLst/>
              </a:prstGeom>
            </p:spPr>
          </p:pic>
        </p:grp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93682C8-0756-9C9F-5F70-EAB86C8E7EAC}"/>
                </a:ext>
              </a:extLst>
            </p:cNvPr>
            <p:cNvSpPr txBox="1"/>
            <p:nvPr/>
          </p:nvSpPr>
          <p:spPr>
            <a:xfrm>
              <a:off x="5717791" y="6311572"/>
              <a:ext cx="172565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dirty="0"/>
                <a:t>1073 K, 168h</a:t>
              </a:r>
              <a:endParaRPr kumimoji="1" lang="en-US" altLang="ja-JP" baseline="30000" dirty="0"/>
            </a:p>
          </p:txBody>
        </p:sp>
        <p:pic>
          <p:nvPicPr>
            <p:cNvPr id="133" name="図 132">
              <a:extLst>
                <a:ext uri="{FF2B5EF4-FFF2-40B4-BE49-F238E27FC236}">
                  <a16:creationId xmlns:a16="http://schemas.microsoft.com/office/drawing/2014/main" id="{573D25D3-EDB4-80A8-9086-20EAE600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1704" y="6178420"/>
              <a:ext cx="206668" cy="255178"/>
            </a:xfrm>
            <a:prstGeom prst="rect">
              <a:avLst/>
            </a:prstGeom>
          </p:spPr>
        </p:pic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CA323A1-38E3-F675-B3D4-93ECCF13F4B2}"/>
                </a:ext>
              </a:extLst>
            </p:cNvPr>
            <p:cNvGrpSpPr/>
            <p:nvPr/>
          </p:nvGrpSpPr>
          <p:grpSpPr>
            <a:xfrm>
              <a:off x="4197468" y="5925768"/>
              <a:ext cx="935223" cy="366246"/>
              <a:chOff x="374496" y="5796324"/>
              <a:chExt cx="935223" cy="366246"/>
            </a:xfrm>
          </p:grpSpPr>
          <p:grpSp>
            <p:nvGrpSpPr>
              <p:cNvPr id="136" name="グループ化 135">
                <a:extLst>
                  <a:ext uri="{FF2B5EF4-FFF2-40B4-BE49-F238E27FC236}">
                    <a16:creationId xmlns:a16="http://schemas.microsoft.com/office/drawing/2014/main" id="{B6D7AE56-033A-8CA1-13C5-070D432F1F63}"/>
                  </a:ext>
                </a:extLst>
              </p:cNvPr>
              <p:cNvGrpSpPr/>
              <p:nvPr/>
            </p:nvGrpSpPr>
            <p:grpSpPr>
              <a:xfrm>
                <a:off x="432089" y="5876607"/>
                <a:ext cx="877630" cy="280295"/>
                <a:chOff x="1499524" y="5146189"/>
                <a:chExt cx="1171892" cy="343616"/>
              </a:xfrm>
            </p:grpSpPr>
            <p:sp>
              <p:nvSpPr>
                <p:cNvPr id="139" name="フローチャート: 端子 138">
                  <a:extLst>
                    <a:ext uri="{FF2B5EF4-FFF2-40B4-BE49-F238E27FC236}">
                      <a16:creationId xmlns:a16="http://schemas.microsoft.com/office/drawing/2014/main" id="{18B99D7F-9B0D-A3D8-430A-C75A08CA5D32}"/>
                    </a:ext>
                  </a:extLst>
                </p:cNvPr>
                <p:cNvSpPr/>
                <p:nvPr/>
              </p:nvSpPr>
              <p:spPr>
                <a:xfrm>
                  <a:off x="1895069" y="5146189"/>
                  <a:ext cx="776347" cy="343616"/>
                </a:xfrm>
                <a:prstGeom prst="flowChartTerminator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直方体 139">
                  <a:extLst>
                    <a:ext uri="{FF2B5EF4-FFF2-40B4-BE49-F238E27FC236}">
                      <a16:creationId xmlns:a16="http://schemas.microsoft.com/office/drawing/2014/main" id="{F9C8F845-4DB0-5F28-6F3F-318366F92F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4787" y="5242468"/>
                  <a:ext cx="336301" cy="162317"/>
                </a:xfrm>
                <a:prstGeom prst="cube">
                  <a:avLst>
                    <a:gd name="adj" fmla="val 70763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ローチャート: 端子 140">
                  <a:extLst>
                    <a:ext uri="{FF2B5EF4-FFF2-40B4-BE49-F238E27FC236}">
                      <a16:creationId xmlns:a16="http://schemas.microsoft.com/office/drawing/2014/main" id="{B4599983-79B8-7C3F-CA9E-0728B892F652}"/>
                    </a:ext>
                  </a:extLst>
                </p:cNvPr>
                <p:cNvSpPr/>
                <p:nvPr/>
              </p:nvSpPr>
              <p:spPr>
                <a:xfrm>
                  <a:off x="1499524" y="5152026"/>
                  <a:ext cx="394226" cy="327969"/>
                </a:xfrm>
                <a:prstGeom prst="flowChartTerminator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137" name="コネクタ: 曲線 136">
                <a:extLst>
                  <a:ext uri="{FF2B5EF4-FFF2-40B4-BE49-F238E27FC236}">
                    <a16:creationId xmlns:a16="http://schemas.microsoft.com/office/drawing/2014/main" id="{7DB12D7F-0A96-19F4-29B2-316263597A8F}"/>
                  </a:ext>
                </a:extLst>
              </p:cNvPr>
              <p:cNvCxnSpPr>
                <a:cxnSpLocks/>
              </p:cNvCxnSpPr>
              <p:nvPr/>
            </p:nvCxnSpPr>
            <p:spPr>
              <a:xfrm rot="3540000">
                <a:off x="266496" y="5904324"/>
                <a:ext cx="360000" cy="14400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コネクタ: 曲線 137">
                <a:extLst>
                  <a:ext uri="{FF2B5EF4-FFF2-40B4-BE49-F238E27FC236}">
                    <a16:creationId xmlns:a16="http://schemas.microsoft.com/office/drawing/2014/main" id="{F163F7B2-1F13-E8F6-C35F-101C56E559F4}"/>
                  </a:ext>
                </a:extLst>
              </p:cNvPr>
              <p:cNvCxnSpPr>
                <a:cxnSpLocks/>
              </p:cNvCxnSpPr>
              <p:nvPr/>
            </p:nvCxnSpPr>
            <p:spPr>
              <a:xfrm rot="3540000">
                <a:off x="354234" y="5910570"/>
                <a:ext cx="360000" cy="14400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矢印: 五方向 144">
            <a:extLst>
              <a:ext uri="{FF2B5EF4-FFF2-40B4-BE49-F238E27FC236}">
                <a16:creationId xmlns:a16="http://schemas.microsoft.com/office/drawing/2014/main" id="{BCE341D7-9AB7-6A57-A7B0-844BB372AEEE}"/>
              </a:ext>
            </a:extLst>
          </p:cNvPr>
          <p:cNvSpPr/>
          <p:nvPr/>
        </p:nvSpPr>
        <p:spPr>
          <a:xfrm rot="5400000">
            <a:off x="1172102" y="217035"/>
            <a:ext cx="1260000" cy="32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7" name="矢印: 山形 146">
            <a:extLst>
              <a:ext uri="{FF2B5EF4-FFF2-40B4-BE49-F238E27FC236}">
                <a16:creationId xmlns:a16="http://schemas.microsoft.com/office/drawing/2014/main" id="{4AA5B7E6-B336-5362-5419-7B7AB6ECC26C}"/>
              </a:ext>
            </a:extLst>
          </p:cNvPr>
          <p:cNvSpPr/>
          <p:nvPr/>
        </p:nvSpPr>
        <p:spPr>
          <a:xfrm rot="5400000">
            <a:off x="920102" y="1201217"/>
            <a:ext cx="1764000" cy="3240000"/>
          </a:xfrm>
          <a:prstGeom prst="chevron">
            <a:avLst>
              <a:gd name="adj" fmla="val 370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矢印: 山形 147">
            <a:extLst>
              <a:ext uri="{FF2B5EF4-FFF2-40B4-BE49-F238E27FC236}">
                <a16:creationId xmlns:a16="http://schemas.microsoft.com/office/drawing/2014/main" id="{D8F5E0E9-4046-7D87-03C3-1A15541678AA}"/>
              </a:ext>
            </a:extLst>
          </p:cNvPr>
          <p:cNvSpPr/>
          <p:nvPr/>
        </p:nvSpPr>
        <p:spPr>
          <a:xfrm rot="5400000">
            <a:off x="920102" y="2437399"/>
            <a:ext cx="1764000" cy="3240000"/>
          </a:xfrm>
          <a:prstGeom prst="chevron">
            <a:avLst>
              <a:gd name="adj" fmla="val 3704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矢印: 山形 148">
            <a:extLst>
              <a:ext uri="{FF2B5EF4-FFF2-40B4-BE49-F238E27FC236}">
                <a16:creationId xmlns:a16="http://schemas.microsoft.com/office/drawing/2014/main" id="{E7DDB353-40F2-EC97-BCA6-9B4D84A28E36}"/>
              </a:ext>
            </a:extLst>
          </p:cNvPr>
          <p:cNvSpPr/>
          <p:nvPr/>
        </p:nvSpPr>
        <p:spPr>
          <a:xfrm rot="5400000">
            <a:off x="920102" y="3673581"/>
            <a:ext cx="1764000" cy="3240000"/>
          </a:xfrm>
          <a:prstGeom prst="chevron">
            <a:avLst>
              <a:gd name="adj" fmla="val 370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E9FD71C2-FB92-BC9C-C3B1-F36D3CF55BAB}"/>
              </a:ext>
            </a:extLst>
          </p:cNvPr>
          <p:cNvSpPr txBox="1"/>
          <p:nvPr/>
        </p:nvSpPr>
        <p:spPr>
          <a:xfrm>
            <a:off x="317911" y="1360922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アーク溶解法により原料を溶融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C84C660D-E676-DF8F-5F49-3F744B0E031F}"/>
              </a:ext>
            </a:extLst>
          </p:cNvPr>
          <p:cNvSpPr txBox="1"/>
          <p:nvPr/>
        </p:nvSpPr>
        <p:spPr>
          <a:xfrm>
            <a:off x="317911" y="2727381"/>
            <a:ext cx="299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ワイヤ放電加工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16D46E0A-3C9F-F061-4AE2-2F31F88BFC03}"/>
              </a:ext>
            </a:extLst>
          </p:cNvPr>
          <p:cNvSpPr txBox="1"/>
          <p:nvPr/>
        </p:nvSpPr>
        <p:spPr>
          <a:xfrm>
            <a:off x="317911" y="4009255"/>
            <a:ext cx="299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均質化処理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AF972DE7-684A-1013-66F6-82C6F318BF9E}"/>
              </a:ext>
            </a:extLst>
          </p:cNvPr>
          <p:cNvSpPr txBox="1"/>
          <p:nvPr/>
        </p:nvSpPr>
        <p:spPr>
          <a:xfrm>
            <a:off x="317911" y="5288955"/>
            <a:ext cx="299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各種測定</a:t>
            </a:r>
          </a:p>
        </p:txBody>
      </p:sp>
    </p:spTree>
    <p:extLst>
      <p:ext uri="{BB962C8B-B14F-4D97-AF65-F5344CB8AC3E}">
        <p14:creationId xmlns:p14="http://schemas.microsoft.com/office/powerpoint/2010/main" val="25826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37BEB1-9E93-BFA0-F5FE-AB55E86A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49A3CF1A-19F1-CE98-E9B3-1512B58FF6FD}"/>
              </a:ext>
            </a:extLst>
          </p:cNvPr>
          <p:cNvSpPr txBox="1">
            <a:spLocks/>
          </p:cNvSpPr>
          <p:nvPr/>
        </p:nvSpPr>
        <p:spPr>
          <a:xfrm>
            <a:off x="2376623" y="2529008"/>
            <a:ext cx="7438755" cy="972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結果と考察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7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7EA60-22D1-5DDC-47FE-0503298D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X</a:t>
            </a:r>
            <a:r>
              <a:rPr kumimoji="1" lang="ja-JP" altLang="en-US" dirty="0"/>
              <a:t>線回折プロファイルと格子定数の</a:t>
            </a:r>
            <a:r>
              <a:rPr kumimoji="1" lang="en-US" altLang="ja-JP" i="1" dirty="0"/>
              <a:t>x</a:t>
            </a:r>
            <a:r>
              <a:rPr kumimoji="1" lang="ja-JP" altLang="en-US" dirty="0"/>
              <a:t>依存性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BBB7F53-7C85-D3CC-7F58-46AF89B29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173" y="1258263"/>
            <a:ext cx="4661717" cy="3600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2FFCEA-49A6-7DE2-5056-1911F8A1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59F0F9-4EB6-FE35-3AC1-29A91700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52" y="1258263"/>
            <a:ext cx="5025000" cy="360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9C056A-5B1B-4391-AC6A-FA2A670F0FFD}"/>
              </a:ext>
            </a:extLst>
          </p:cNvPr>
          <p:cNvSpPr txBox="1"/>
          <p:nvPr/>
        </p:nvSpPr>
        <p:spPr>
          <a:xfrm>
            <a:off x="2179939" y="4947163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</a:t>
            </a:r>
            <a:r>
              <a:rPr lang="zh-TW" altLang="en-US" dirty="0"/>
              <a:t>線管球</a:t>
            </a:r>
            <a:r>
              <a:rPr lang="en-US" altLang="zh-TW" dirty="0"/>
              <a:t>Cu Kα, </a:t>
            </a:r>
            <a:r>
              <a:rPr lang="en-US" altLang="zh-TW" i="1" dirty="0"/>
              <a:t>λ</a:t>
            </a:r>
            <a:r>
              <a:rPr lang="en-US" altLang="zh-TW" dirty="0"/>
              <a:t>=1.5418Å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EFF5C6-FF33-C8D5-83A4-29B4696FE146}"/>
              </a:ext>
            </a:extLst>
          </p:cNvPr>
          <p:cNvSpPr txBox="1"/>
          <p:nvPr/>
        </p:nvSpPr>
        <p:spPr>
          <a:xfrm>
            <a:off x="598576" y="5300874"/>
            <a:ext cx="6078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どの試料もハーフ・ホイスラー</a:t>
            </a:r>
            <a:r>
              <a:rPr lang="ja-JP" altLang="en-US" dirty="0"/>
              <a:t>相のピークを示した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わずかに第二相（</a:t>
            </a:r>
            <a:r>
              <a:rPr lang="en-US" altLang="ja-JP" dirty="0"/>
              <a:t>TiNi</a:t>
            </a:r>
            <a:r>
              <a:rPr lang="en-US" altLang="ja-JP" baseline="-25000" dirty="0"/>
              <a:t>2</a:t>
            </a:r>
            <a:r>
              <a:rPr lang="en-US" altLang="ja-JP" dirty="0"/>
              <a:t>Sn, Ti</a:t>
            </a:r>
            <a:r>
              <a:rPr lang="en-US" altLang="ja-JP" baseline="-25000" dirty="0"/>
              <a:t>6</a:t>
            </a:r>
            <a:r>
              <a:rPr lang="en-US" altLang="ja-JP" dirty="0"/>
              <a:t>Sn</a:t>
            </a:r>
            <a:r>
              <a:rPr lang="en-US" altLang="ja-JP" baseline="-25000" dirty="0"/>
              <a:t>5</a:t>
            </a:r>
            <a:r>
              <a:rPr lang="ja-JP" altLang="en-US" dirty="0"/>
              <a:t>）のピークが見られた</a:t>
            </a:r>
            <a:endParaRPr lang="en-US" altLang="ja-JP" dirty="0"/>
          </a:p>
          <a:p>
            <a:r>
              <a:rPr lang="ja-JP" altLang="en-US" dirty="0"/>
              <a:t>⇒　</a:t>
            </a:r>
            <a:r>
              <a:rPr lang="en-US" altLang="ja-JP" dirty="0"/>
              <a:t>TiNiSn</a:t>
            </a:r>
            <a:r>
              <a:rPr lang="ja-JP" altLang="en-US" dirty="0"/>
              <a:t>を主成分とする多相組織が形成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555C5-5964-E0B9-3B20-10376D7A90EC}"/>
              </a:ext>
            </a:extLst>
          </p:cNvPr>
          <p:cNvSpPr txBox="1"/>
          <p:nvPr/>
        </p:nvSpPr>
        <p:spPr>
          <a:xfrm>
            <a:off x="6685753" y="5052147"/>
            <a:ext cx="4907671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i="1" dirty="0"/>
              <a:t>x</a:t>
            </a:r>
            <a:r>
              <a:rPr lang="ja-JP" altLang="en-US" dirty="0"/>
              <a:t>の増加に伴い格子定数</a:t>
            </a:r>
            <a:r>
              <a:rPr lang="en-US" altLang="ja-JP" i="1" dirty="0"/>
              <a:t>a</a:t>
            </a:r>
            <a:r>
              <a:rPr lang="ja-JP" altLang="en-US" dirty="0"/>
              <a:t>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ja-JP" altLang="en-US" dirty="0"/>
              <a:t>）は増大</a:t>
            </a:r>
            <a:endParaRPr lang="en-US" altLang="ja-JP" dirty="0"/>
          </a:p>
          <a:p>
            <a:pPr marL="444500" indent="-444500">
              <a:lnSpc>
                <a:spcPct val="150000"/>
              </a:lnSpc>
            </a:pPr>
            <a:r>
              <a:rPr kumimoji="1" lang="ja-JP" altLang="en-US" dirty="0"/>
              <a:t>⇒　原子半径は</a:t>
            </a:r>
            <a:r>
              <a:rPr lang="en-US" altLang="ja-JP" dirty="0"/>
              <a:t>Ni</a:t>
            </a:r>
            <a:r>
              <a:rPr lang="ja-JP" altLang="en-US" dirty="0"/>
              <a:t>（</a:t>
            </a:r>
            <a:r>
              <a:rPr lang="en-US" altLang="ja-JP" dirty="0"/>
              <a:t> 1.21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 </a:t>
            </a:r>
            <a:r>
              <a:rPr lang="ja-JP" altLang="en-US" dirty="0"/>
              <a:t>）</a:t>
            </a:r>
            <a:r>
              <a:rPr lang="en-US" altLang="ja-JP" dirty="0"/>
              <a:t>&lt;Co</a:t>
            </a:r>
            <a:r>
              <a:rPr lang="ja-JP" altLang="en-US" dirty="0"/>
              <a:t>（</a:t>
            </a:r>
            <a:r>
              <a:rPr lang="en-US" altLang="ja-JP" dirty="0"/>
              <a:t>1.26</a:t>
            </a:r>
            <a:r>
              <a:rPr lang="ja-JP" altLang="en-US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ja-JP" altLang="en-US" dirty="0"/>
              <a:t>）なので</a:t>
            </a:r>
            <a:r>
              <a:rPr lang="en-US" altLang="ja-JP" dirty="0"/>
              <a:t>Ni</a:t>
            </a:r>
            <a:r>
              <a:rPr lang="ja-JP" altLang="en-US" dirty="0"/>
              <a:t>サイトへの置換が示唆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52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4F760-F3C1-077E-034E-306BE5AA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組成分析結果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D652AB-ABFF-E55C-FC60-52C7BF34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aphicFrame>
        <p:nvGraphicFramePr>
          <p:cNvPr id="6" name="表 26">
            <a:extLst>
              <a:ext uri="{FF2B5EF4-FFF2-40B4-BE49-F238E27FC236}">
                <a16:creationId xmlns:a16="http://schemas.microsoft.com/office/drawing/2014/main" id="{EBF03AAF-AD9C-0086-B28C-05EDF9450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53748"/>
              </p:ext>
            </p:extLst>
          </p:nvPr>
        </p:nvGraphicFramePr>
        <p:xfrm>
          <a:off x="3589180" y="1493907"/>
          <a:ext cx="8460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5975443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4828969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34159210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64118104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916663204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43433212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Chemical composition (at %)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Nominal composition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for </a:t>
                      </a:r>
                      <a:r>
                        <a:rPr kumimoji="1" lang="en-US" altLang="ja-JP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hH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 phase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773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7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32.8(1)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34.4(2)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32.8(1)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0.999(4)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1.048(6)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1.001(4)</a:t>
                      </a:r>
                      <a:endParaRPr kumimoji="1" lang="ja-JP" altLang="en-US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22746"/>
                  </a:ext>
                </a:extLst>
              </a:tr>
              <a:tr h="1536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33.1(1)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33.7(1)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0.30(4)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32.8(1)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1.005(3)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1.022(3)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0.009(1)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0.995(3)</a:t>
                      </a:r>
                      <a:endParaRPr kumimoji="1" lang="ja-JP" altLang="en-US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7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33.0(2)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33.6(3)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1.0(1)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32.5(1)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1.007(5)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1.025(8)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0.028(2)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0.993(4)</a:t>
                      </a:r>
                      <a:endParaRPr kumimoji="1" lang="ja-JP" altLang="en-US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4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32.8(1)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32.9(2)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1.67(7)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32.6(1)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1.003(4)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1.004(5)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0.051(2)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0.997(4)</a:t>
                      </a:r>
                      <a:endParaRPr kumimoji="1" lang="ja-JP" altLang="en-US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5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0.08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32.5(1)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32.6(3)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2.9(2)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32.1(1)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1.007(3)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1.008(8)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0.088(5)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0.993(4)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79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0.10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32.4(3)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32.2(3)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3.3(2)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32.05(7)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1.006(8)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1.000(8)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0.102(4)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0.994(2)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6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0.15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32.1(5)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31.3(2)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4.9(8)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31.8(4)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1.00(2)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0.980(5)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0.152(2)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0.980(5)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4442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D2C6F4-083F-2AF6-258A-567C331C5E89}"/>
              </a:ext>
            </a:extLst>
          </p:cNvPr>
          <p:cNvSpPr txBox="1"/>
          <p:nvPr/>
        </p:nvSpPr>
        <p:spPr>
          <a:xfrm>
            <a:off x="1122144" y="4839661"/>
            <a:ext cx="994771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/>
              <a:t>Co</a:t>
            </a:r>
            <a:r>
              <a:rPr lang="ja-JP" altLang="en-US" sz="2000" dirty="0"/>
              <a:t>は、ほぼ仕込み組成通りに</a:t>
            </a:r>
            <a:r>
              <a:rPr lang="en-US" altLang="ja-JP" sz="2000" dirty="0" err="1"/>
              <a:t>hH</a:t>
            </a:r>
            <a:r>
              <a:rPr lang="ja-JP" altLang="en-US" sz="2000" dirty="0"/>
              <a:t>相に含まれる</a:t>
            </a:r>
            <a:endParaRPr lang="en-US" altLang="ja-JP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全体的に</a:t>
            </a:r>
            <a:r>
              <a:rPr kumimoji="1" lang="en-US" altLang="ja-JP" sz="2000" dirty="0"/>
              <a:t>Ni</a:t>
            </a:r>
            <a:r>
              <a:rPr lang="ja-JP" altLang="en-US" sz="2000" dirty="0"/>
              <a:t>がやや過剰に含まれており、特に</a:t>
            </a:r>
            <a:r>
              <a:rPr lang="en-US" altLang="ja-JP" sz="2000" dirty="0"/>
              <a:t>0</a:t>
            </a:r>
            <a:r>
              <a:rPr lang="ja-JP" altLang="en-US" sz="2000" dirty="0"/>
              <a:t>≤</a:t>
            </a:r>
            <a:r>
              <a:rPr lang="en-US" altLang="ja-JP" sz="2000" i="1" dirty="0"/>
              <a:t>x</a:t>
            </a:r>
            <a:r>
              <a:rPr lang="ja-JP" altLang="en-US" sz="2000" dirty="0"/>
              <a:t>≤</a:t>
            </a:r>
            <a:r>
              <a:rPr lang="en-US" altLang="ja-JP" sz="2000" dirty="0"/>
              <a:t>0.03</a:t>
            </a:r>
            <a:r>
              <a:rPr lang="ja-JP" altLang="en-US" sz="2000" dirty="0"/>
              <a:t>が仕込み組成よりも</a:t>
            </a:r>
            <a:r>
              <a:rPr lang="en-US" altLang="ja-JP" sz="2000" dirty="0"/>
              <a:t>Ni</a:t>
            </a:r>
            <a:r>
              <a:rPr lang="ja-JP" altLang="en-US" sz="2000" dirty="0"/>
              <a:t>過剰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⇒　</a:t>
            </a:r>
            <a:r>
              <a:rPr kumimoji="1" lang="en-US" altLang="ja-JP" sz="2000" dirty="0"/>
              <a:t>Ni</a:t>
            </a:r>
            <a:r>
              <a:rPr kumimoji="1" lang="ja-JP" altLang="en-US" sz="2000" dirty="0"/>
              <a:t>が空孔サイトに固溶し、点欠陥を形成</a:t>
            </a:r>
            <a:r>
              <a:rPr kumimoji="1" lang="en-US" altLang="ja-JP" sz="2000" baseline="30000" dirty="0"/>
              <a:t>*)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F826D1-9FBA-86E9-458A-19A8D3DD996C}"/>
              </a:ext>
            </a:extLst>
          </p:cNvPr>
          <p:cNvSpPr txBox="1"/>
          <p:nvPr/>
        </p:nvSpPr>
        <p:spPr>
          <a:xfrm>
            <a:off x="3887495" y="971223"/>
            <a:ext cx="805685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/>
              <a:t>ハーフ・ホイスラー</a:t>
            </a:r>
            <a:r>
              <a:rPr kumimoji="1" lang="ja-JP" altLang="en-US" dirty="0"/>
              <a:t>（</a:t>
            </a:r>
            <a:r>
              <a:rPr kumimoji="1" lang="en-US" altLang="ja-JP" dirty="0" err="1"/>
              <a:t>hH</a:t>
            </a:r>
            <a:r>
              <a:rPr kumimoji="1" lang="ja-JP" altLang="en-US" dirty="0"/>
              <a:t>）相を定量分析した平均値（標準偏差）と組成比</a:t>
            </a:r>
          </a:p>
        </p:txBody>
      </p:sp>
      <p:pic>
        <p:nvPicPr>
          <p:cNvPr id="5" name="図 4" descr="自然, 屋外, 大きい, 写真 が含まれている画像&#10;&#10;自動的に生成された説明">
            <a:extLst>
              <a:ext uri="{FF2B5EF4-FFF2-40B4-BE49-F238E27FC236}">
                <a16:creationId xmlns:a16="http://schemas.microsoft.com/office/drawing/2014/main" id="{9527D76A-ECF1-A2EE-8E27-13161C745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/>
        </p:blipFill>
        <p:spPr>
          <a:xfrm>
            <a:off x="134340" y="1469900"/>
            <a:ext cx="3335789" cy="24762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4CDCB9-FEF3-70CF-924E-87C29C78071A}"/>
              </a:ext>
            </a:extLst>
          </p:cNvPr>
          <p:cNvSpPr txBox="1"/>
          <p:nvPr/>
        </p:nvSpPr>
        <p:spPr>
          <a:xfrm>
            <a:off x="2519580" y="3574505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10 </a:t>
            </a:r>
            <a:r>
              <a:rPr kumimoji="1" lang="en-US" altLang="ja-JP" b="1" dirty="0" err="1">
                <a:solidFill>
                  <a:schemeClr val="bg1"/>
                </a:solidFill>
              </a:rPr>
              <a:t>μm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D63FC5-20F1-8929-F501-DAD002F68F3A}"/>
              </a:ext>
            </a:extLst>
          </p:cNvPr>
          <p:cNvSpPr/>
          <p:nvPr/>
        </p:nvSpPr>
        <p:spPr>
          <a:xfrm>
            <a:off x="2745857" y="3578107"/>
            <a:ext cx="41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A72BF3-5433-694B-86B8-64B9369D5BC9}"/>
              </a:ext>
            </a:extLst>
          </p:cNvPr>
          <p:cNvSpPr txBox="1"/>
          <p:nvPr/>
        </p:nvSpPr>
        <p:spPr>
          <a:xfrm>
            <a:off x="926449" y="3304384"/>
            <a:ext cx="193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>
                <a:solidFill>
                  <a:schemeClr val="bg1"/>
                </a:solidFill>
              </a:rPr>
              <a:t>hH</a:t>
            </a:r>
            <a:r>
              <a:rPr lang="ja-JP" altLang="en-US" b="1" dirty="0">
                <a:solidFill>
                  <a:schemeClr val="bg1"/>
                </a:solidFill>
              </a:rPr>
              <a:t>相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C3D16E-4AAE-34E1-FD99-C0E3C1B71216}"/>
              </a:ext>
            </a:extLst>
          </p:cNvPr>
          <p:cNvSpPr txBox="1"/>
          <p:nvPr/>
        </p:nvSpPr>
        <p:spPr>
          <a:xfrm>
            <a:off x="2298725" y="2292733"/>
            <a:ext cx="106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Ti</a:t>
            </a:r>
            <a:r>
              <a:rPr lang="en-US" altLang="ja-JP" b="1" baseline="-25000" dirty="0">
                <a:solidFill>
                  <a:schemeClr val="bg1"/>
                </a:solidFill>
              </a:rPr>
              <a:t>6</a:t>
            </a:r>
            <a:r>
              <a:rPr lang="en-US" altLang="ja-JP" b="1" dirty="0">
                <a:solidFill>
                  <a:schemeClr val="bg1"/>
                </a:solidFill>
              </a:rPr>
              <a:t>Sn</a:t>
            </a:r>
            <a:r>
              <a:rPr lang="en-US" altLang="ja-JP" b="1" baseline="-25000" dirty="0">
                <a:solidFill>
                  <a:schemeClr val="bg1"/>
                </a:solidFill>
              </a:rPr>
              <a:t>5</a:t>
            </a:r>
            <a:r>
              <a:rPr lang="ja-JP" altLang="en-US" b="1" dirty="0">
                <a:solidFill>
                  <a:schemeClr val="bg1"/>
                </a:solidFill>
              </a:rPr>
              <a:t>相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E395AA-38F2-629A-3574-411F3903C3F2}"/>
              </a:ext>
            </a:extLst>
          </p:cNvPr>
          <p:cNvSpPr txBox="1"/>
          <p:nvPr/>
        </p:nvSpPr>
        <p:spPr>
          <a:xfrm>
            <a:off x="280118" y="2268290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気</a:t>
            </a:r>
            <a:r>
              <a:rPr kumimoji="1" lang="ja-JP" altLang="en-US" b="1" dirty="0">
                <a:solidFill>
                  <a:schemeClr val="bg1"/>
                </a:solidFill>
              </a:rPr>
              <a:t>孔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F45DF0F-EB97-9161-E260-E411857A4CBA}"/>
              </a:ext>
            </a:extLst>
          </p:cNvPr>
          <p:cNvCxnSpPr>
            <a:cxnSpLocks/>
          </p:cNvCxnSpPr>
          <p:nvPr/>
        </p:nvCxnSpPr>
        <p:spPr>
          <a:xfrm>
            <a:off x="770541" y="2579674"/>
            <a:ext cx="72008" cy="14768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DAF2D11-A011-82EB-624F-886790AD9FAD}"/>
              </a:ext>
            </a:extLst>
          </p:cNvPr>
          <p:cNvCxnSpPr>
            <a:cxnSpLocks/>
          </p:cNvCxnSpPr>
          <p:nvPr/>
        </p:nvCxnSpPr>
        <p:spPr>
          <a:xfrm flipH="1">
            <a:off x="1705699" y="2242777"/>
            <a:ext cx="102344" cy="1159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57E372-8F36-6623-B28C-5F94FB0E6906}"/>
              </a:ext>
            </a:extLst>
          </p:cNvPr>
          <p:cNvSpPr txBox="1"/>
          <p:nvPr/>
        </p:nvSpPr>
        <p:spPr>
          <a:xfrm>
            <a:off x="1331083" y="1899375"/>
            <a:ext cx="126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TiNi</a:t>
            </a:r>
            <a:r>
              <a:rPr lang="en-US" altLang="ja-JP" b="1" baseline="-25000" dirty="0">
                <a:solidFill>
                  <a:schemeClr val="bg1"/>
                </a:solidFill>
              </a:rPr>
              <a:t>2</a:t>
            </a:r>
            <a:r>
              <a:rPr lang="en-US" altLang="ja-JP" b="1" dirty="0">
                <a:solidFill>
                  <a:schemeClr val="bg1"/>
                </a:solidFill>
              </a:rPr>
              <a:t>Sn</a:t>
            </a:r>
            <a:r>
              <a:rPr lang="ja-JP" altLang="en-US" b="1" dirty="0">
                <a:solidFill>
                  <a:schemeClr val="bg1"/>
                </a:solidFill>
              </a:rPr>
              <a:t>相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C0B6B09-18A5-5D66-CBC6-E7BDA322C4C8}"/>
              </a:ext>
            </a:extLst>
          </p:cNvPr>
          <p:cNvCxnSpPr>
            <a:cxnSpLocks/>
          </p:cNvCxnSpPr>
          <p:nvPr/>
        </p:nvCxnSpPr>
        <p:spPr>
          <a:xfrm flipV="1">
            <a:off x="2779774" y="2082341"/>
            <a:ext cx="49705" cy="1731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B5545A-7437-9360-DB54-D8ED87F1C7BC}"/>
              </a:ext>
            </a:extLst>
          </p:cNvPr>
          <p:cNvSpPr txBox="1"/>
          <p:nvPr/>
        </p:nvSpPr>
        <p:spPr>
          <a:xfrm>
            <a:off x="202034" y="4156539"/>
            <a:ext cx="32003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/>
              <a:t>EPMA</a:t>
            </a:r>
            <a:r>
              <a:rPr lang="ja-JP" altLang="en-US" dirty="0"/>
              <a:t>で観察した</a:t>
            </a:r>
            <a:r>
              <a:rPr lang="en-US" altLang="ja-JP" dirty="0"/>
              <a:t>TiNi</a:t>
            </a:r>
            <a:r>
              <a:rPr lang="en-US" altLang="ja-JP" baseline="-25000" dirty="0"/>
              <a:t>1-</a:t>
            </a:r>
            <a:r>
              <a:rPr lang="en-US" altLang="ja-JP" i="1" baseline="-25000" dirty="0"/>
              <a:t>x</a:t>
            </a:r>
            <a:r>
              <a:rPr lang="en-US" altLang="ja-JP" dirty="0"/>
              <a:t>Co</a:t>
            </a:r>
            <a:r>
              <a:rPr lang="en-US" altLang="ja-JP" i="1" baseline="-25000" dirty="0"/>
              <a:t>x</a:t>
            </a:r>
            <a:r>
              <a:rPr lang="en-US" altLang="ja-JP" dirty="0"/>
              <a:t>Sn</a:t>
            </a:r>
            <a:r>
              <a:rPr lang="ja-JP" altLang="en-US" dirty="0"/>
              <a:t>（</a:t>
            </a:r>
            <a:r>
              <a:rPr lang="en-US" altLang="ja-JP" i="1" dirty="0"/>
              <a:t>x</a:t>
            </a:r>
            <a:r>
              <a:rPr lang="en-US" altLang="ja-JP" dirty="0"/>
              <a:t>=0.08</a:t>
            </a:r>
            <a:r>
              <a:rPr lang="ja-JP" altLang="en-US" dirty="0"/>
              <a:t>）</a:t>
            </a:r>
            <a:r>
              <a:rPr kumimoji="1" lang="ja-JP" altLang="en-US" dirty="0"/>
              <a:t>の</a:t>
            </a:r>
            <a:r>
              <a:rPr kumimoji="1" lang="en-US" altLang="ja-JP" dirty="0"/>
              <a:t>BSE</a:t>
            </a:r>
            <a:r>
              <a:rPr kumimoji="1" lang="ja-JP" altLang="en-US" dirty="0"/>
              <a:t>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E33908-095E-2CDA-1D36-85801B6BAF63}"/>
              </a:ext>
            </a:extLst>
          </p:cNvPr>
          <p:cNvSpPr txBox="1"/>
          <p:nvPr/>
        </p:nvSpPr>
        <p:spPr>
          <a:xfrm>
            <a:off x="4618256" y="636963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*</a:t>
            </a:r>
            <a:r>
              <a:rPr lang="en-US" altLang="ja-JP" sz="1600" dirty="0"/>
              <a:t>) Wang Chai, Y. </a:t>
            </a:r>
            <a:r>
              <a:rPr lang="en-US" altLang="ja-JP" sz="1600" i="1" dirty="0"/>
              <a:t>et al.</a:t>
            </a:r>
            <a:r>
              <a:rPr lang="en-US" altLang="ja-JP" sz="1600" dirty="0"/>
              <a:t> </a:t>
            </a:r>
            <a:r>
              <a:rPr lang="en-US" altLang="ja-JP" sz="1600" i="1" dirty="0"/>
              <a:t>Appl. Phys. Lett.</a:t>
            </a:r>
            <a:r>
              <a:rPr lang="en-US" altLang="ja-JP" sz="1600" dirty="0"/>
              <a:t> </a:t>
            </a:r>
            <a:r>
              <a:rPr lang="en-US" altLang="ja-JP" sz="1600" b="1" dirty="0"/>
              <a:t>100</a:t>
            </a:r>
            <a:r>
              <a:rPr lang="en-US" altLang="ja-JP" sz="1600" dirty="0"/>
              <a:t>(3), 033114 (2012)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846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F369F-946E-25DD-9F03-C22AA11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ホール効果測定結果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A6EC70FA-FC6F-CEF6-D84D-F5D7B572B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934" y="1180187"/>
            <a:ext cx="4988279" cy="3600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4973A9-D0B1-F47A-BFBF-C93B232E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02A55D-E64E-7A58-6060-92406A8C92A3}"/>
              </a:ext>
            </a:extLst>
          </p:cNvPr>
          <p:cNvSpPr txBox="1"/>
          <p:nvPr/>
        </p:nvSpPr>
        <p:spPr>
          <a:xfrm>
            <a:off x="257578" y="3415440"/>
            <a:ext cx="3111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試料を取り付けた</a:t>
            </a:r>
            <a:r>
              <a:rPr lang="en-US" altLang="ja-JP" dirty="0"/>
              <a:t>DC</a:t>
            </a:r>
            <a:r>
              <a:rPr lang="ja-JP" altLang="en-US" dirty="0"/>
              <a:t>磁場ホール効果測定時のサンプルロッド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測定条件：</a:t>
            </a:r>
            <a:r>
              <a:rPr kumimoji="1" lang="en-US" altLang="ja-JP" dirty="0"/>
              <a:t>300 K</a:t>
            </a:r>
            <a:r>
              <a:rPr lang="en-US" altLang="ja-JP" dirty="0"/>
              <a:t>,</a:t>
            </a:r>
            <a:r>
              <a:rPr lang="ja-JP" altLang="en-US" dirty="0"/>
              <a:t> 磁場 </a:t>
            </a:r>
            <a:r>
              <a:rPr lang="en-US" altLang="ja-JP" dirty="0"/>
              <a:t>0.5 T, </a:t>
            </a:r>
          </a:p>
          <a:p>
            <a:r>
              <a:rPr lang="ja-JP" altLang="en-US" dirty="0"/>
              <a:t>　　　　　設定電流 </a:t>
            </a:r>
            <a:r>
              <a:rPr lang="en-US" altLang="ja-JP" dirty="0"/>
              <a:t>50 mA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D4B819-DDFE-D20C-D014-8824BE694072}"/>
              </a:ext>
            </a:extLst>
          </p:cNvPr>
          <p:cNvSpPr txBox="1"/>
          <p:nvPr/>
        </p:nvSpPr>
        <p:spPr>
          <a:xfrm>
            <a:off x="1091132" y="5123916"/>
            <a:ext cx="4852610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i="1" dirty="0"/>
              <a:t>x</a:t>
            </a:r>
            <a:r>
              <a:rPr lang="ja-JP" altLang="en-US" sz="1800" dirty="0"/>
              <a:t>≥</a:t>
            </a:r>
            <a:r>
              <a:rPr lang="en-US" altLang="ja-JP" dirty="0"/>
              <a:t>0.03</a:t>
            </a:r>
            <a:r>
              <a:rPr lang="ja-JP" altLang="en-US" dirty="0"/>
              <a:t>で</a:t>
            </a:r>
            <a:r>
              <a:rPr lang="en-US" altLang="ja-JP" i="1" dirty="0"/>
              <a:t>R</a:t>
            </a:r>
            <a:r>
              <a:rPr lang="en-US" altLang="ja-JP" baseline="-25000" dirty="0"/>
              <a:t>H</a:t>
            </a:r>
            <a:r>
              <a:rPr lang="ja-JP" altLang="en-US" dirty="0"/>
              <a:t>（</a:t>
            </a:r>
            <a:r>
              <a:rPr lang="en-US" altLang="ja-JP" dirty="0"/>
              <a:t>cm</a:t>
            </a:r>
            <a:r>
              <a:rPr lang="en-US" altLang="ja-JP" baseline="30000" dirty="0"/>
              <a:t>3</a:t>
            </a:r>
            <a:r>
              <a:rPr lang="en-US" altLang="ja-JP" dirty="0"/>
              <a:t>C</a:t>
            </a:r>
            <a:r>
              <a:rPr lang="en-US" altLang="ja-JP" baseline="30000" dirty="0"/>
              <a:t>-1</a:t>
            </a:r>
            <a:r>
              <a:rPr lang="ja-JP" altLang="en-US" dirty="0"/>
              <a:t>）の符号が正を示した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⇒　多数キャリアが電子から正孔へと変化</a:t>
            </a:r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BD9DE8D-0A28-AD5B-7015-8F5D97D90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732689"/>
              </p:ext>
            </p:extLst>
          </p:nvPr>
        </p:nvGraphicFramePr>
        <p:xfrm>
          <a:off x="3369252" y="1870462"/>
          <a:ext cx="3553892" cy="296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3892">
                  <a:extLst>
                    <a:ext uri="{9D8B030D-6E8A-4147-A177-3AD203B41FA5}">
                      <a16:colId xmlns:a16="http://schemas.microsoft.com/office/drawing/2014/main" val="8707059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57916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kumimoji="1" lang="en-US" altLang="ja-JP" sz="1800" baseline="-25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8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kumimoji="1" lang="en-US" altLang="ja-JP" sz="18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3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0.999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1.048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1.001</a:t>
                      </a:r>
                      <a:endParaRPr kumimoji="1" lang="ja-JP" altLang="en-US" sz="1200" b="1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-0.212(2)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4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1.005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1.022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0.009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0.995</a:t>
                      </a:r>
                      <a:endParaRPr kumimoji="1" lang="ja-JP" altLang="en-US" sz="1200" b="1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-0.081(3)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3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1.007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1.025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0.028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0.993</a:t>
                      </a:r>
                      <a:endParaRPr kumimoji="1" lang="ja-JP" altLang="en-US" sz="1200" b="1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0.0245(8)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43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1.003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1.004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0.051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0.997</a:t>
                      </a:r>
                      <a:endParaRPr kumimoji="1" lang="ja-JP" altLang="en-US" sz="1200" b="1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0.032(1)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6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1.007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1.008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0.088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0.0017(6)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1.006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1.000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0.102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0.994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0.0010(1)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5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1.00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0.980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0.152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Sn</a:t>
                      </a:r>
                      <a:r>
                        <a:rPr kumimoji="1" lang="en-US" altLang="ja-JP" sz="1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0.980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0.0012(2)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722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7897ED5-A736-CCCA-0CC5-DD5CD80D9153}"/>
                  </a:ext>
                </a:extLst>
              </p:cNvPr>
              <p:cNvSpPr txBox="1"/>
              <p:nvPr/>
            </p:nvSpPr>
            <p:spPr>
              <a:xfrm>
                <a:off x="8149381" y="1587596"/>
                <a:ext cx="130548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7897ED5-A736-CCCA-0CC5-DD5CD80D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81" y="1587596"/>
                <a:ext cx="1305486" cy="565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C329C1-74C6-83DD-E876-F597CC504217}"/>
              </a:ext>
            </a:extLst>
          </p:cNvPr>
          <p:cNvSpPr txBox="1"/>
          <p:nvPr/>
        </p:nvSpPr>
        <p:spPr>
          <a:xfrm>
            <a:off x="6777296" y="5187596"/>
            <a:ext cx="52851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キャリア密度</a:t>
            </a:r>
            <a:r>
              <a:rPr lang="en-US" altLang="ja-JP" i="1" dirty="0" err="1"/>
              <a:t>n</a:t>
            </a:r>
            <a:r>
              <a:rPr lang="en-US" altLang="ja-JP" baseline="-25000" dirty="0" err="1"/>
              <a:t>H</a:t>
            </a:r>
            <a:r>
              <a:rPr lang="ja-JP" altLang="en-US" dirty="0"/>
              <a:t>（</a:t>
            </a:r>
            <a:r>
              <a:rPr lang="en-US" altLang="ja-JP" dirty="0"/>
              <a:t>cm</a:t>
            </a:r>
            <a:r>
              <a:rPr lang="en-US" altLang="ja-JP" baseline="30000" dirty="0"/>
              <a:t>-3</a:t>
            </a:r>
            <a:r>
              <a:rPr lang="ja-JP" altLang="en-US" dirty="0"/>
              <a:t>）は</a:t>
            </a:r>
            <a:r>
              <a:rPr lang="en-US" altLang="ja-JP" i="1" dirty="0"/>
              <a:t>x</a:t>
            </a:r>
            <a:r>
              <a:rPr lang="ja-JP" altLang="en-US" dirty="0"/>
              <a:t>の増加に伴い増大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⇒　</a:t>
            </a:r>
            <a:r>
              <a:rPr lang="en-US" altLang="ja-JP" dirty="0"/>
              <a:t>Co</a:t>
            </a:r>
            <a:r>
              <a:rPr lang="ja-JP" altLang="en-US" dirty="0"/>
              <a:t>はアクセプター不純物として作用</a:t>
            </a:r>
            <a:endParaRPr lang="en-US" altLang="ja-JP" dirty="0"/>
          </a:p>
        </p:txBody>
      </p:sp>
      <p:pic>
        <p:nvPicPr>
          <p:cNvPr id="9" name="図 8" descr="棒, 水, グループ, 大きい が含まれている画像&#10;&#10;自動的に生成された説明">
            <a:extLst>
              <a:ext uri="{FF2B5EF4-FFF2-40B4-BE49-F238E27FC236}">
                <a16:creationId xmlns:a16="http://schemas.microsoft.com/office/drawing/2014/main" id="{58F60475-EB9D-078F-31B3-30EF9DF94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166627"/>
            <a:ext cx="2998418" cy="2248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2B792DB-856D-5BA6-1B5E-D240E2C7C67F}"/>
                  </a:ext>
                </a:extLst>
              </p:cNvPr>
              <p:cNvSpPr txBox="1"/>
              <p:nvPr/>
            </p:nvSpPr>
            <p:spPr>
              <a:xfrm>
                <a:off x="12511020" y="1180187"/>
                <a:ext cx="2180340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ja-JP" altLang="en-US" i="1">
                          <a:latin typeface="Cambria Math" panose="02040503050406030204" pitchFamily="18" charset="0"/>
                        </a:rPr>
                        <m:t>･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Hall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2B792DB-856D-5BA6-1B5E-D240E2C7C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020" y="1180187"/>
                <a:ext cx="2180340" cy="565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50273B-9D9B-4B53-5A02-91CD27869182}"/>
              </a:ext>
            </a:extLst>
          </p:cNvPr>
          <p:cNvSpPr txBox="1"/>
          <p:nvPr/>
        </p:nvSpPr>
        <p:spPr>
          <a:xfrm>
            <a:off x="3356786" y="136730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各試料の室温におけるホール係数</a:t>
            </a:r>
            <a:r>
              <a:rPr lang="en-US" altLang="ja-JP" i="1" dirty="0"/>
              <a:t>R</a:t>
            </a:r>
            <a:r>
              <a:rPr lang="en-US" altLang="ja-JP" baseline="-25000" dirty="0"/>
              <a:t>H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03655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いつもの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5625</TotalTime>
  <Words>1825</Words>
  <Application>Microsoft Office PowerPoint</Application>
  <PresentationFormat>ワイド画面</PresentationFormat>
  <Paragraphs>272</Paragraphs>
  <Slides>20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游ゴシック</vt:lpstr>
      <vt:lpstr>Arial</vt:lpstr>
      <vt:lpstr>Calibri</vt:lpstr>
      <vt:lpstr>Cambria Math</vt:lpstr>
      <vt:lpstr>Segoe UI</vt:lpstr>
      <vt:lpstr>Times New Roman</vt:lpstr>
      <vt:lpstr>Wingdings</vt:lpstr>
      <vt:lpstr>Office テーマ</vt:lpstr>
      <vt:lpstr>Equation</vt:lpstr>
      <vt:lpstr>ハーフ・ホイスラー合金TiNi1-xCoxSnのp型熱電特性</vt:lpstr>
      <vt:lpstr>目次</vt:lpstr>
      <vt:lpstr>ハーフ・ホイスラー合金TiNiSnの特徴</vt:lpstr>
      <vt:lpstr>研究目的</vt:lpstr>
      <vt:lpstr>実験方法</vt:lpstr>
      <vt:lpstr>PowerPoint プレゼンテーション</vt:lpstr>
      <vt:lpstr>X線回折プロファイルと格子定数のx依存性</vt:lpstr>
      <vt:lpstr>組成分析結果</vt:lpstr>
      <vt:lpstr>ホール効果測定結果</vt:lpstr>
      <vt:lpstr>ゼーベック係数の温度依存性</vt:lpstr>
      <vt:lpstr>電気抵抗率の温度依存性</vt:lpstr>
      <vt:lpstr>熱伝導率の温度依存性</vt:lpstr>
      <vt:lpstr>出力因子とZTの温度依存性</vt:lpstr>
      <vt:lpstr>まとめ</vt:lpstr>
      <vt:lpstr>更なるZT向上のためには</vt:lpstr>
      <vt:lpstr>結 論</vt:lpstr>
      <vt:lpstr>PowerPoint プレゼンテーション</vt:lpstr>
      <vt:lpstr>TiサイトやSnサイトに置換した場合の電子状態</vt:lpstr>
      <vt:lpstr>空孔サイトにNi原子が固溶した場合の電子状態の変化</vt:lpstr>
      <vt:lpstr>ローレンツ数の算出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講演タイトル</dc:title>
  <dc:creator>中内 晶</dc:creator>
  <cp:lastModifiedBy>Abe Kosuke</cp:lastModifiedBy>
  <cp:revision>552</cp:revision>
  <dcterms:created xsi:type="dcterms:W3CDTF">2020-07-20T05:13:41Z</dcterms:created>
  <dcterms:modified xsi:type="dcterms:W3CDTF">2024-03-21T06:23:51Z</dcterms:modified>
</cp:coreProperties>
</file>