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3"/>
  </p:notesMasterIdLst>
  <p:handoutMasterIdLst>
    <p:handoutMasterId r:id="rId24"/>
  </p:handoutMasterIdLst>
  <p:sldIdLst>
    <p:sldId id="477" r:id="rId2"/>
    <p:sldId id="541" r:id="rId3"/>
    <p:sldId id="489" r:id="rId4"/>
    <p:sldId id="529" r:id="rId5"/>
    <p:sldId id="491" r:id="rId6"/>
    <p:sldId id="521" r:id="rId7"/>
    <p:sldId id="511" r:id="rId8"/>
    <p:sldId id="536" r:id="rId9"/>
    <p:sldId id="540" r:id="rId10"/>
    <p:sldId id="537" r:id="rId11"/>
    <p:sldId id="530" r:id="rId12"/>
    <p:sldId id="542" r:id="rId13"/>
    <p:sldId id="532" r:id="rId14"/>
    <p:sldId id="533" r:id="rId15"/>
    <p:sldId id="526" r:id="rId16"/>
    <p:sldId id="544" r:id="rId17"/>
    <p:sldId id="545" r:id="rId18"/>
    <p:sldId id="538" r:id="rId19"/>
    <p:sldId id="543" r:id="rId20"/>
    <p:sldId id="546" r:id="rId21"/>
    <p:sldId id="548" r:id="rId22"/>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発表スライド" id="{A6BF0295-BF6A-409F-A176-01A83A66DC30}">
          <p14:sldIdLst>
            <p14:sldId id="477"/>
            <p14:sldId id="541"/>
            <p14:sldId id="489"/>
            <p14:sldId id="529"/>
            <p14:sldId id="491"/>
            <p14:sldId id="521"/>
            <p14:sldId id="511"/>
            <p14:sldId id="536"/>
            <p14:sldId id="540"/>
            <p14:sldId id="537"/>
            <p14:sldId id="530"/>
            <p14:sldId id="542"/>
            <p14:sldId id="532"/>
            <p14:sldId id="533"/>
            <p14:sldId id="526"/>
          </p14:sldIdLst>
        </p14:section>
        <p14:section name="予備スライド" id="{502C4183-8C06-441D-BA1D-ACAF85AC7B98}">
          <p14:sldIdLst>
            <p14:sldId id="544"/>
            <p14:sldId id="545"/>
            <p14:sldId id="538"/>
            <p14:sldId id="543"/>
            <p14:sldId id="546"/>
            <p14:sldId id="548"/>
          </p14:sldIdLst>
        </p14:section>
      </p14:sectionLst>
    </p:ext>
    <p:ext uri="{EFAFB233-063F-42B5-8137-9DF3F51BA10A}">
      <p15:sldGuideLst xmlns:p15="http://schemas.microsoft.com/office/powerpoint/2012/main">
        <p15:guide id="1" orient="horz" pos="2205"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FFCCFF"/>
    <a:srgbClr val="4DC4FF"/>
    <a:srgbClr val="CCECFF"/>
    <a:srgbClr val="FF0000"/>
    <a:srgbClr val="005B94"/>
    <a:srgbClr val="001BC0"/>
    <a:srgbClr val="99CCFF"/>
    <a:srgbClr val="CC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62963" autoAdjust="0"/>
  </p:normalViewPr>
  <p:slideViewPr>
    <p:cSldViewPr showGuides="1">
      <p:cViewPr>
        <p:scale>
          <a:sx n="33" d="100"/>
          <a:sy n="33" d="100"/>
        </p:scale>
        <p:origin x="1984" y="108"/>
      </p:cViewPr>
      <p:guideLst>
        <p:guide orient="horz" pos="2205"/>
        <p:guide pos="39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1" d="100"/>
          <a:sy n="41" d="100"/>
        </p:scale>
        <p:origin x="2804" y="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uke Yamazaki" userId="74acbfc5ee8d91c9" providerId="LiveId" clId="{82777188-C7D7-4D47-A641-46423D39C671}"/>
    <pc:docChg chg="undo redo custSel modSld">
      <pc:chgData name="Kosuke Yamazaki" userId="74acbfc5ee8d91c9" providerId="LiveId" clId="{82777188-C7D7-4D47-A641-46423D39C671}" dt="2024-09-18T00:06:21.864" v="1696" actId="114"/>
      <pc:docMkLst>
        <pc:docMk/>
      </pc:docMkLst>
      <pc:sldChg chg="modNotesTx">
        <pc:chgData name="Kosuke Yamazaki" userId="74acbfc5ee8d91c9" providerId="LiveId" clId="{82777188-C7D7-4D47-A641-46423D39C671}" dt="2024-09-17T22:33:31.264" v="14" actId="20577"/>
        <pc:sldMkLst>
          <pc:docMk/>
          <pc:sldMk cId="3720794055" sldId="489"/>
        </pc:sldMkLst>
      </pc:sldChg>
      <pc:sldChg chg="modSp mod">
        <pc:chgData name="Kosuke Yamazaki" userId="74acbfc5ee8d91c9" providerId="LiveId" clId="{82777188-C7D7-4D47-A641-46423D39C671}" dt="2024-09-17T22:51:22.402" v="1311" actId="1037"/>
        <pc:sldMkLst>
          <pc:docMk/>
          <pc:sldMk cId="424879368" sldId="511"/>
        </pc:sldMkLst>
        <pc:spChg chg="mod">
          <ac:chgData name="Kosuke Yamazaki" userId="74acbfc5ee8d91c9" providerId="LiveId" clId="{82777188-C7D7-4D47-A641-46423D39C671}" dt="2024-09-17T22:51:22.402" v="1311" actId="1037"/>
          <ac:spMkLst>
            <pc:docMk/>
            <pc:sldMk cId="424879368" sldId="511"/>
            <ac:spMk id="10" creationId="{0F5D4E6C-62A0-624F-F148-06C5037969CB}"/>
          </ac:spMkLst>
        </pc:spChg>
        <pc:spChg chg="mod">
          <ac:chgData name="Kosuke Yamazaki" userId="74acbfc5ee8d91c9" providerId="LiveId" clId="{82777188-C7D7-4D47-A641-46423D39C671}" dt="2024-09-17T22:51:22.402" v="1311" actId="1037"/>
          <ac:spMkLst>
            <pc:docMk/>
            <pc:sldMk cId="424879368" sldId="511"/>
            <ac:spMk id="11" creationId="{859B6AE6-FDA8-A359-E434-9D33C18F0462}"/>
          </ac:spMkLst>
        </pc:spChg>
      </pc:sldChg>
      <pc:sldChg chg="modSp mod">
        <pc:chgData name="Kosuke Yamazaki" userId="74acbfc5ee8d91c9" providerId="LiveId" clId="{82777188-C7D7-4D47-A641-46423D39C671}" dt="2024-09-17T22:45:28.869" v="1157" actId="1036"/>
        <pc:sldMkLst>
          <pc:docMk/>
          <pc:sldMk cId="265629803" sldId="521"/>
        </pc:sldMkLst>
        <pc:spChg chg="mod">
          <ac:chgData name="Kosuke Yamazaki" userId="74acbfc5ee8d91c9" providerId="LiveId" clId="{82777188-C7D7-4D47-A641-46423D39C671}" dt="2024-09-17T22:45:28.869" v="1157" actId="1036"/>
          <ac:spMkLst>
            <pc:docMk/>
            <pc:sldMk cId="265629803" sldId="521"/>
            <ac:spMk id="43" creationId="{A950A2E7-6294-8E3D-808C-8DE5A39B8A74}"/>
          </ac:spMkLst>
        </pc:spChg>
      </pc:sldChg>
      <pc:sldChg chg="modSp mod modNotesTx">
        <pc:chgData name="Kosuke Yamazaki" userId="74acbfc5ee8d91c9" providerId="LiveId" clId="{82777188-C7D7-4D47-A641-46423D39C671}" dt="2024-09-17T23:52:57.639" v="1565" actId="1036"/>
        <pc:sldMkLst>
          <pc:docMk/>
          <pc:sldMk cId="2987872226" sldId="529"/>
        </pc:sldMkLst>
        <pc:spChg chg="mod">
          <ac:chgData name="Kosuke Yamazaki" userId="74acbfc5ee8d91c9" providerId="LiveId" clId="{82777188-C7D7-4D47-A641-46423D39C671}" dt="2024-09-17T23:52:57.639" v="1565" actId="1036"/>
          <ac:spMkLst>
            <pc:docMk/>
            <pc:sldMk cId="2987872226" sldId="529"/>
            <ac:spMk id="2" creationId="{8FA3FB38-D8C5-7072-4452-74FCBD40A4FB}"/>
          </ac:spMkLst>
        </pc:spChg>
        <pc:spChg chg="mod">
          <ac:chgData name="Kosuke Yamazaki" userId="74acbfc5ee8d91c9" providerId="LiveId" clId="{82777188-C7D7-4D47-A641-46423D39C671}" dt="2024-09-17T23:52:57.639" v="1565" actId="1036"/>
          <ac:spMkLst>
            <pc:docMk/>
            <pc:sldMk cId="2987872226" sldId="529"/>
            <ac:spMk id="9" creationId="{664C8A0C-8A6F-4801-57BE-B15D9175478F}"/>
          </ac:spMkLst>
        </pc:spChg>
        <pc:spChg chg="mod">
          <ac:chgData name="Kosuke Yamazaki" userId="74acbfc5ee8d91c9" providerId="LiveId" clId="{82777188-C7D7-4D47-A641-46423D39C671}" dt="2024-09-17T23:52:57.639" v="1565" actId="1036"/>
          <ac:spMkLst>
            <pc:docMk/>
            <pc:sldMk cId="2987872226" sldId="529"/>
            <ac:spMk id="33" creationId="{93B51C7B-6104-1336-1E38-AD4B4F264E35}"/>
          </ac:spMkLst>
        </pc:spChg>
        <pc:picChg chg="mod">
          <ac:chgData name="Kosuke Yamazaki" userId="74acbfc5ee8d91c9" providerId="LiveId" clId="{82777188-C7D7-4D47-A641-46423D39C671}" dt="2024-09-17T23:52:57.639" v="1565" actId="1036"/>
          <ac:picMkLst>
            <pc:docMk/>
            <pc:sldMk cId="2987872226" sldId="529"/>
            <ac:picMk id="40" creationId="{E0A81C8A-6A0C-DC3B-36DA-E39E4C96CEC0}"/>
          </ac:picMkLst>
        </pc:picChg>
        <pc:picChg chg="mod">
          <ac:chgData name="Kosuke Yamazaki" userId="74acbfc5ee8d91c9" providerId="LiveId" clId="{82777188-C7D7-4D47-A641-46423D39C671}" dt="2024-09-17T23:52:57.639" v="1565" actId="1036"/>
          <ac:picMkLst>
            <pc:docMk/>
            <pc:sldMk cId="2987872226" sldId="529"/>
            <ac:picMk id="42" creationId="{6C088407-388E-D868-A600-6527C036DAB6}"/>
          </ac:picMkLst>
        </pc:picChg>
      </pc:sldChg>
      <pc:sldChg chg="addSp modSp mod">
        <pc:chgData name="Kosuke Yamazaki" userId="74acbfc5ee8d91c9" providerId="LiveId" clId="{82777188-C7D7-4D47-A641-46423D39C671}" dt="2024-09-17T22:54:40.059" v="1403" actId="1076"/>
        <pc:sldMkLst>
          <pc:docMk/>
          <pc:sldMk cId="1991857424" sldId="530"/>
        </pc:sldMkLst>
        <pc:spChg chg="add mod">
          <ac:chgData name="Kosuke Yamazaki" userId="74acbfc5ee8d91c9" providerId="LiveId" clId="{82777188-C7D7-4D47-A641-46423D39C671}" dt="2024-09-17T22:54:26.696" v="1400" actId="1035"/>
          <ac:spMkLst>
            <pc:docMk/>
            <pc:sldMk cId="1991857424" sldId="530"/>
            <ac:spMk id="10" creationId="{A445CC4B-53D6-E67C-641B-050ED963C35B}"/>
          </ac:spMkLst>
        </pc:spChg>
        <pc:spChg chg="add mod">
          <ac:chgData name="Kosuke Yamazaki" userId="74acbfc5ee8d91c9" providerId="LiveId" clId="{82777188-C7D7-4D47-A641-46423D39C671}" dt="2024-09-17T22:54:26.696" v="1400" actId="1035"/>
          <ac:spMkLst>
            <pc:docMk/>
            <pc:sldMk cId="1991857424" sldId="530"/>
            <ac:spMk id="11" creationId="{C643552C-ABA4-AF7B-5328-219696DA383E}"/>
          </ac:spMkLst>
        </pc:spChg>
        <pc:spChg chg="mod">
          <ac:chgData name="Kosuke Yamazaki" userId="74acbfc5ee8d91c9" providerId="LiveId" clId="{82777188-C7D7-4D47-A641-46423D39C671}" dt="2024-09-17T22:54:40.059" v="1403" actId="1076"/>
          <ac:spMkLst>
            <pc:docMk/>
            <pc:sldMk cId="1991857424" sldId="530"/>
            <ac:spMk id="14" creationId="{C8AD2DE6-21AD-20AF-3BF7-E496A4B60227}"/>
          </ac:spMkLst>
        </pc:spChg>
        <pc:graphicFrameChg chg="mod">
          <ac:chgData name="Kosuke Yamazaki" userId="74acbfc5ee8d91c9" providerId="LiveId" clId="{82777188-C7D7-4D47-A641-46423D39C671}" dt="2024-09-17T22:54:34.747" v="1402" actId="14100"/>
          <ac:graphicFrameMkLst>
            <pc:docMk/>
            <pc:sldMk cId="1991857424" sldId="530"/>
            <ac:graphicFrameMk id="15" creationId="{C5492814-6508-AA23-EEE5-70AA3E1790DE}"/>
          </ac:graphicFrameMkLst>
        </pc:graphicFrameChg>
      </pc:sldChg>
      <pc:sldChg chg="addSp delSp modSp mod modAnim">
        <pc:chgData name="Kosuke Yamazaki" userId="74acbfc5ee8d91c9" providerId="LiveId" clId="{82777188-C7D7-4D47-A641-46423D39C671}" dt="2024-09-18T00:02:26.669" v="1690" actId="58"/>
        <pc:sldMkLst>
          <pc:docMk/>
          <pc:sldMk cId="2966510915" sldId="532"/>
        </pc:sldMkLst>
        <pc:spChg chg="mod">
          <ac:chgData name="Kosuke Yamazaki" userId="74acbfc5ee8d91c9" providerId="LiveId" clId="{82777188-C7D7-4D47-A641-46423D39C671}" dt="2024-09-17T23:58:29.020" v="1604" actId="1076"/>
          <ac:spMkLst>
            <pc:docMk/>
            <pc:sldMk cId="2966510915" sldId="532"/>
            <ac:spMk id="8" creationId="{0031F982-CDA7-BA54-CC3F-8F34407AA0E0}"/>
          </ac:spMkLst>
        </pc:spChg>
        <pc:spChg chg="mod">
          <ac:chgData name="Kosuke Yamazaki" userId="74acbfc5ee8d91c9" providerId="LiveId" clId="{82777188-C7D7-4D47-A641-46423D39C671}" dt="2024-09-17T23:58:47.106" v="1609" actId="552"/>
          <ac:spMkLst>
            <pc:docMk/>
            <pc:sldMk cId="2966510915" sldId="532"/>
            <ac:spMk id="11" creationId="{15D67DAF-089E-4444-C201-E31A9510F648}"/>
          </ac:spMkLst>
        </pc:spChg>
        <pc:spChg chg="mod">
          <ac:chgData name="Kosuke Yamazaki" userId="74acbfc5ee8d91c9" providerId="LiveId" clId="{82777188-C7D7-4D47-A641-46423D39C671}" dt="2024-09-17T23:58:47.106" v="1609" actId="552"/>
          <ac:spMkLst>
            <pc:docMk/>
            <pc:sldMk cId="2966510915" sldId="532"/>
            <ac:spMk id="12" creationId="{65980B93-9A71-C18F-0556-C14D2B114100}"/>
          </ac:spMkLst>
        </pc:spChg>
        <pc:spChg chg="add mod">
          <ac:chgData name="Kosuke Yamazaki" userId="74acbfc5ee8d91c9" providerId="LiveId" clId="{82777188-C7D7-4D47-A641-46423D39C671}" dt="2024-09-18T00:02:26.669" v="1690" actId="58"/>
          <ac:spMkLst>
            <pc:docMk/>
            <pc:sldMk cId="2966510915" sldId="532"/>
            <ac:spMk id="21" creationId="{10E6DC55-D894-883A-BC65-0DD77DAF407D}"/>
          </ac:spMkLst>
        </pc:spChg>
        <pc:graphicFrameChg chg="mod">
          <ac:chgData name="Kosuke Yamazaki" userId="74acbfc5ee8d91c9" providerId="LiveId" clId="{82777188-C7D7-4D47-A641-46423D39C671}" dt="2024-09-17T23:58:41.264" v="1608" actId="1036"/>
          <ac:graphicFrameMkLst>
            <pc:docMk/>
            <pc:sldMk cId="2966510915" sldId="532"/>
            <ac:graphicFrameMk id="9" creationId="{0678BD84-3817-F27C-C933-EC1E9A5D0959}"/>
          </ac:graphicFrameMkLst>
        </pc:graphicFrameChg>
        <pc:picChg chg="add del mod">
          <ac:chgData name="Kosuke Yamazaki" userId="74acbfc5ee8d91c9" providerId="LiveId" clId="{82777188-C7D7-4D47-A641-46423D39C671}" dt="2024-09-17T23:57:58.126" v="1595" actId="478"/>
          <ac:picMkLst>
            <pc:docMk/>
            <pc:sldMk cId="2966510915" sldId="532"/>
            <ac:picMk id="4" creationId="{16A1F7F0-7B16-9728-9E5D-1854EB60CE89}"/>
          </ac:picMkLst>
        </pc:picChg>
        <pc:picChg chg="add mod">
          <ac:chgData name="Kosuke Yamazaki" userId="74acbfc5ee8d91c9" providerId="LiveId" clId="{82777188-C7D7-4D47-A641-46423D39C671}" dt="2024-09-18T00:01:45.436" v="1679" actId="14826"/>
          <ac:picMkLst>
            <pc:docMk/>
            <pc:sldMk cId="2966510915" sldId="532"/>
            <ac:picMk id="15" creationId="{27BFBF61-CCD2-7AB8-8026-29E7D8FC3D5E}"/>
          </ac:picMkLst>
        </pc:picChg>
        <pc:picChg chg="add del">
          <ac:chgData name="Kosuke Yamazaki" userId="74acbfc5ee8d91c9" providerId="LiveId" clId="{82777188-C7D7-4D47-A641-46423D39C671}" dt="2024-09-18T00:01:41.080" v="1678" actId="21"/>
          <ac:picMkLst>
            <pc:docMk/>
            <pc:sldMk cId="2966510915" sldId="532"/>
            <ac:picMk id="23" creationId="{8FB250FB-B4AE-56C5-FFC6-85C523E55B32}"/>
          </ac:picMkLst>
        </pc:picChg>
      </pc:sldChg>
      <pc:sldChg chg="addSp delSp modSp mod">
        <pc:chgData name="Kosuke Yamazaki" userId="74acbfc5ee8d91c9" providerId="LiveId" clId="{82777188-C7D7-4D47-A641-46423D39C671}" dt="2024-09-17T23:52:14.054" v="1539" actId="22"/>
        <pc:sldMkLst>
          <pc:docMk/>
          <pc:sldMk cId="1786118723" sldId="533"/>
        </pc:sldMkLst>
        <pc:spChg chg="mod">
          <ac:chgData name="Kosuke Yamazaki" userId="74acbfc5ee8d91c9" providerId="LiveId" clId="{82777188-C7D7-4D47-A641-46423D39C671}" dt="2024-09-17T23:52:10.540" v="1531" actId="1035"/>
          <ac:spMkLst>
            <pc:docMk/>
            <pc:sldMk cId="1786118723" sldId="533"/>
            <ac:spMk id="6" creationId="{D9F74E6B-EF00-307C-03CB-E8104AA276D0}"/>
          </ac:spMkLst>
        </pc:spChg>
        <pc:spChg chg="mod">
          <ac:chgData name="Kosuke Yamazaki" userId="74acbfc5ee8d91c9" providerId="LiveId" clId="{82777188-C7D7-4D47-A641-46423D39C671}" dt="2024-09-17T23:52:11.386" v="1534" actId="14100"/>
          <ac:spMkLst>
            <pc:docMk/>
            <pc:sldMk cId="1786118723" sldId="533"/>
            <ac:spMk id="7" creationId="{D8D87776-7610-346A-DB60-95094D0785A7}"/>
          </ac:spMkLst>
        </pc:spChg>
        <pc:spChg chg="mod">
          <ac:chgData name="Kosuke Yamazaki" userId="74acbfc5ee8d91c9" providerId="LiveId" clId="{82777188-C7D7-4D47-A641-46423D39C671}" dt="2024-09-17T23:52:10.890" v="1533" actId="1076"/>
          <ac:spMkLst>
            <pc:docMk/>
            <pc:sldMk cId="1786118723" sldId="533"/>
            <ac:spMk id="10" creationId="{30749AB6-3D85-EEA4-498E-6D13EC4696A3}"/>
          </ac:spMkLst>
        </pc:spChg>
        <pc:picChg chg="add del mod">
          <ac:chgData name="Kosuke Yamazaki" userId="74acbfc5ee8d91c9" providerId="LiveId" clId="{82777188-C7D7-4D47-A641-46423D39C671}" dt="2024-09-17T23:52:14.054" v="1539" actId="22"/>
          <ac:picMkLst>
            <pc:docMk/>
            <pc:sldMk cId="1786118723" sldId="533"/>
            <ac:picMk id="8" creationId="{D80B8B3D-2E2F-E533-8BAF-E83252DA1D4B}"/>
          </ac:picMkLst>
        </pc:picChg>
      </pc:sldChg>
      <pc:sldChg chg="addSp delSp modSp mod">
        <pc:chgData name="Kosuke Yamazaki" userId="74acbfc5ee8d91c9" providerId="LiveId" clId="{82777188-C7D7-4D47-A641-46423D39C671}" dt="2024-09-17T22:52:19.998" v="1354" actId="1037"/>
        <pc:sldMkLst>
          <pc:docMk/>
          <pc:sldMk cId="3475284859" sldId="536"/>
        </pc:sldMkLst>
        <pc:spChg chg="add mod">
          <ac:chgData name="Kosuke Yamazaki" userId="74acbfc5ee8d91c9" providerId="LiveId" clId="{82777188-C7D7-4D47-A641-46423D39C671}" dt="2024-09-17T22:52:02.230" v="1316" actId="555"/>
          <ac:spMkLst>
            <pc:docMk/>
            <pc:sldMk cId="3475284859" sldId="536"/>
            <ac:spMk id="12" creationId="{0F1CB0BB-223C-5B1A-A81E-940AE36CA793}"/>
          </ac:spMkLst>
        </pc:spChg>
        <pc:spChg chg="add mod">
          <ac:chgData name="Kosuke Yamazaki" userId="74acbfc5ee8d91c9" providerId="LiveId" clId="{82777188-C7D7-4D47-A641-46423D39C671}" dt="2024-09-17T22:52:02.230" v="1316" actId="555"/>
          <ac:spMkLst>
            <pc:docMk/>
            <pc:sldMk cId="3475284859" sldId="536"/>
            <ac:spMk id="16" creationId="{DF980A19-BF43-B434-2039-3DF0F9525595}"/>
          </ac:spMkLst>
        </pc:spChg>
        <pc:spChg chg="add del mod">
          <ac:chgData name="Kosuke Yamazaki" userId="74acbfc5ee8d91c9" providerId="LiveId" clId="{82777188-C7D7-4D47-A641-46423D39C671}" dt="2024-09-17T22:52:12.296" v="1319" actId="478"/>
          <ac:spMkLst>
            <pc:docMk/>
            <pc:sldMk cId="3475284859" sldId="536"/>
            <ac:spMk id="19" creationId="{870F3390-B231-634F-D008-2E4A0D56FDFE}"/>
          </ac:spMkLst>
        </pc:spChg>
        <pc:spChg chg="add del mod">
          <ac:chgData name="Kosuke Yamazaki" userId="74acbfc5ee8d91c9" providerId="LiveId" clId="{82777188-C7D7-4D47-A641-46423D39C671}" dt="2024-09-17T22:52:12.296" v="1319" actId="478"/>
          <ac:spMkLst>
            <pc:docMk/>
            <pc:sldMk cId="3475284859" sldId="536"/>
            <ac:spMk id="20" creationId="{5D5B5466-C9B3-4963-AB03-FA97F8BB4B83}"/>
          </ac:spMkLst>
        </pc:spChg>
        <pc:spChg chg="add del">
          <ac:chgData name="Kosuke Yamazaki" userId="74acbfc5ee8d91c9" providerId="LiveId" clId="{82777188-C7D7-4D47-A641-46423D39C671}" dt="2024-09-17T22:52:07.893" v="1318" actId="478"/>
          <ac:spMkLst>
            <pc:docMk/>
            <pc:sldMk cId="3475284859" sldId="536"/>
            <ac:spMk id="21" creationId="{BFF68480-A633-FAC7-5648-EB901ABC6021}"/>
          </ac:spMkLst>
        </pc:spChg>
        <pc:spChg chg="add mod">
          <ac:chgData name="Kosuke Yamazaki" userId="74acbfc5ee8d91c9" providerId="LiveId" clId="{82777188-C7D7-4D47-A641-46423D39C671}" dt="2024-09-17T22:52:02.230" v="1316" actId="555"/>
          <ac:spMkLst>
            <pc:docMk/>
            <pc:sldMk cId="3475284859" sldId="536"/>
            <ac:spMk id="24" creationId="{72DD2DD5-ED50-D5D5-88BB-6865B14DEE97}"/>
          </ac:spMkLst>
        </pc:spChg>
        <pc:spChg chg="add del">
          <ac:chgData name="Kosuke Yamazaki" userId="74acbfc5ee8d91c9" providerId="LiveId" clId="{82777188-C7D7-4D47-A641-46423D39C671}" dt="2024-09-17T22:52:07.893" v="1318" actId="478"/>
          <ac:spMkLst>
            <pc:docMk/>
            <pc:sldMk cId="3475284859" sldId="536"/>
            <ac:spMk id="25" creationId="{B52B01C0-0CE9-54CE-D275-DF5C64040551}"/>
          </ac:spMkLst>
        </pc:spChg>
        <pc:spChg chg="add mod">
          <ac:chgData name="Kosuke Yamazaki" userId="74acbfc5ee8d91c9" providerId="LiveId" clId="{82777188-C7D7-4D47-A641-46423D39C671}" dt="2024-09-17T22:52:02.230" v="1316" actId="555"/>
          <ac:spMkLst>
            <pc:docMk/>
            <pc:sldMk cId="3475284859" sldId="536"/>
            <ac:spMk id="27" creationId="{227D39B3-2FC2-0718-D59E-8AA70181DF72}"/>
          </ac:spMkLst>
        </pc:spChg>
        <pc:spChg chg="add mod">
          <ac:chgData name="Kosuke Yamazaki" userId="74acbfc5ee8d91c9" providerId="LiveId" clId="{82777188-C7D7-4D47-A641-46423D39C671}" dt="2024-09-17T22:52:02.230" v="1316" actId="555"/>
          <ac:spMkLst>
            <pc:docMk/>
            <pc:sldMk cId="3475284859" sldId="536"/>
            <ac:spMk id="28" creationId="{EF592B2D-0E25-32A3-33C6-A7FE2B410D6D}"/>
          </ac:spMkLst>
        </pc:spChg>
        <pc:spChg chg="add mod">
          <ac:chgData name="Kosuke Yamazaki" userId="74acbfc5ee8d91c9" providerId="LiveId" clId="{82777188-C7D7-4D47-A641-46423D39C671}" dt="2024-09-17T22:52:02.230" v="1316" actId="555"/>
          <ac:spMkLst>
            <pc:docMk/>
            <pc:sldMk cId="3475284859" sldId="536"/>
            <ac:spMk id="29" creationId="{DD847D88-2E12-57F3-6738-4C0519FA4D1A}"/>
          </ac:spMkLst>
        </pc:spChg>
        <pc:spChg chg="add mod">
          <ac:chgData name="Kosuke Yamazaki" userId="74acbfc5ee8d91c9" providerId="LiveId" clId="{82777188-C7D7-4D47-A641-46423D39C671}" dt="2024-09-17T22:52:19.998" v="1354" actId="1037"/>
          <ac:spMkLst>
            <pc:docMk/>
            <pc:sldMk cId="3475284859" sldId="536"/>
            <ac:spMk id="30" creationId="{F7EDC630-3CBE-988D-DE8E-049049135A4B}"/>
          </ac:spMkLst>
        </pc:spChg>
        <pc:spChg chg="add mod">
          <ac:chgData name="Kosuke Yamazaki" userId="74acbfc5ee8d91c9" providerId="LiveId" clId="{82777188-C7D7-4D47-A641-46423D39C671}" dt="2024-09-17T22:52:19.998" v="1354" actId="1037"/>
          <ac:spMkLst>
            <pc:docMk/>
            <pc:sldMk cId="3475284859" sldId="536"/>
            <ac:spMk id="31" creationId="{C41E8EA5-A4D0-1DD3-3A83-5D277D6DA3AE}"/>
          </ac:spMkLst>
        </pc:spChg>
        <pc:spChg chg="add mod">
          <ac:chgData name="Kosuke Yamazaki" userId="74acbfc5ee8d91c9" providerId="LiveId" clId="{82777188-C7D7-4D47-A641-46423D39C671}" dt="2024-09-17T22:52:19.998" v="1354" actId="1037"/>
          <ac:spMkLst>
            <pc:docMk/>
            <pc:sldMk cId="3475284859" sldId="536"/>
            <ac:spMk id="32" creationId="{B93F6970-BA98-48B1-C88C-983148A2DA8A}"/>
          </ac:spMkLst>
        </pc:spChg>
        <pc:spChg chg="add mod">
          <ac:chgData name="Kosuke Yamazaki" userId="74acbfc5ee8d91c9" providerId="LiveId" clId="{82777188-C7D7-4D47-A641-46423D39C671}" dt="2024-09-17T22:52:19.998" v="1354" actId="1037"/>
          <ac:spMkLst>
            <pc:docMk/>
            <pc:sldMk cId="3475284859" sldId="536"/>
            <ac:spMk id="33" creationId="{515A7F41-0449-25E4-3C67-234149E7AFC2}"/>
          </ac:spMkLst>
        </pc:spChg>
        <pc:spChg chg="add mod">
          <ac:chgData name="Kosuke Yamazaki" userId="74acbfc5ee8d91c9" providerId="LiveId" clId="{82777188-C7D7-4D47-A641-46423D39C671}" dt="2024-09-17T22:52:19.998" v="1354" actId="1037"/>
          <ac:spMkLst>
            <pc:docMk/>
            <pc:sldMk cId="3475284859" sldId="536"/>
            <ac:spMk id="34" creationId="{6DF08C9E-D392-6DC8-2F38-323853A7453D}"/>
          </ac:spMkLst>
        </pc:spChg>
        <pc:spChg chg="add mod">
          <ac:chgData name="Kosuke Yamazaki" userId="74acbfc5ee8d91c9" providerId="LiveId" clId="{82777188-C7D7-4D47-A641-46423D39C671}" dt="2024-09-17T22:52:19.998" v="1354" actId="1037"/>
          <ac:spMkLst>
            <pc:docMk/>
            <pc:sldMk cId="3475284859" sldId="536"/>
            <ac:spMk id="35" creationId="{03200873-D0B5-2301-CEF9-F454924D2434}"/>
          </ac:spMkLst>
        </pc:spChg>
      </pc:sldChg>
      <pc:sldChg chg="addSp modSp mod">
        <pc:chgData name="Kosuke Yamazaki" userId="74acbfc5ee8d91c9" providerId="LiveId" clId="{82777188-C7D7-4D47-A641-46423D39C671}" dt="2024-09-17T22:53:00.215" v="1361" actId="1036"/>
        <pc:sldMkLst>
          <pc:docMk/>
          <pc:sldMk cId="3411266795" sldId="537"/>
        </pc:sldMkLst>
        <pc:spChg chg="add mod">
          <ac:chgData name="Kosuke Yamazaki" userId="74acbfc5ee8d91c9" providerId="LiveId" clId="{82777188-C7D7-4D47-A641-46423D39C671}" dt="2024-09-17T22:53:00.215" v="1361" actId="1036"/>
          <ac:spMkLst>
            <pc:docMk/>
            <pc:sldMk cId="3411266795" sldId="537"/>
            <ac:spMk id="7" creationId="{453218EA-0A6B-BF41-4380-0ED45C680918}"/>
          </ac:spMkLst>
        </pc:spChg>
        <pc:spChg chg="add mod">
          <ac:chgData name="Kosuke Yamazaki" userId="74acbfc5ee8d91c9" providerId="LiveId" clId="{82777188-C7D7-4D47-A641-46423D39C671}" dt="2024-09-17T22:53:00.215" v="1361" actId="1036"/>
          <ac:spMkLst>
            <pc:docMk/>
            <pc:sldMk cId="3411266795" sldId="537"/>
            <ac:spMk id="8" creationId="{3A241A9A-F3F3-5833-2D41-48710F4599EF}"/>
          </ac:spMkLst>
        </pc:spChg>
      </pc:sldChg>
      <pc:sldChg chg="addSp modSp mod">
        <pc:chgData name="Kosuke Yamazaki" userId="74acbfc5ee8d91c9" providerId="LiveId" clId="{82777188-C7D7-4D47-A641-46423D39C671}" dt="2024-09-17T22:48:12.766" v="1182" actId="1035"/>
        <pc:sldMkLst>
          <pc:docMk/>
          <pc:sldMk cId="2551292546" sldId="540"/>
        </pc:sldMkLst>
        <pc:spChg chg="add mod">
          <ac:chgData name="Kosuke Yamazaki" userId="74acbfc5ee8d91c9" providerId="LiveId" clId="{82777188-C7D7-4D47-A641-46423D39C671}" dt="2024-09-17T22:47:49.215" v="1175" actId="1076"/>
          <ac:spMkLst>
            <pc:docMk/>
            <pc:sldMk cId="2551292546" sldId="540"/>
            <ac:spMk id="2" creationId="{2C974D5E-B182-3EE0-1B27-704C2A328998}"/>
          </ac:spMkLst>
        </pc:spChg>
        <pc:spChg chg="add mod">
          <ac:chgData name="Kosuke Yamazaki" userId="74acbfc5ee8d91c9" providerId="LiveId" clId="{82777188-C7D7-4D47-A641-46423D39C671}" dt="2024-09-17T22:47:58.139" v="1176" actId="1076"/>
          <ac:spMkLst>
            <pc:docMk/>
            <pc:sldMk cId="2551292546" sldId="540"/>
            <ac:spMk id="4" creationId="{00030C32-560B-9B47-FA14-91934FD19219}"/>
          </ac:spMkLst>
        </pc:spChg>
        <pc:spChg chg="add mod">
          <ac:chgData name="Kosuke Yamazaki" userId="74acbfc5ee8d91c9" providerId="LiveId" clId="{82777188-C7D7-4D47-A641-46423D39C671}" dt="2024-09-17T22:48:12.766" v="1182" actId="1035"/>
          <ac:spMkLst>
            <pc:docMk/>
            <pc:sldMk cId="2551292546" sldId="540"/>
            <ac:spMk id="6" creationId="{E4B79AEB-916F-9924-22C1-9A0292B4181D}"/>
          </ac:spMkLst>
        </pc:spChg>
        <pc:spChg chg="add mod">
          <ac:chgData name="Kosuke Yamazaki" userId="74acbfc5ee8d91c9" providerId="LiveId" clId="{82777188-C7D7-4D47-A641-46423D39C671}" dt="2024-09-17T22:48:12.766" v="1182" actId="1035"/>
          <ac:spMkLst>
            <pc:docMk/>
            <pc:sldMk cId="2551292546" sldId="540"/>
            <ac:spMk id="11" creationId="{32E7B881-70AD-2F1B-6B36-2EBAAA10C8F4}"/>
          </ac:spMkLst>
        </pc:spChg>
      </pc:sldChg>
      <pc:sldChg chg="addSp delSp modSp mod modAnim">
        <pc:chgData name="Kosuke Yamazaki" userId="74acbfc5ee8d91c9" providerId="LiveId" clId="{82777188-C7D7-4D47-A641-46423D39C671}" dt="2024-09-17T23:52:58.105" v="1568"/>
        <pc:sldMkLst>
          <pc:docMk/>
          <pc:sldMk cId="2254891186" sldId="542"/>
        </pc:sldMkLst>
        <pc:spChg chg="add del mod">
          <ac:chgData name="Kosuke Yamazaki" userId="74acbfc5ee8d91c9" providerId="LiveId" clId="{82777188-C7D7-4D47-A641-46423D39C671}" dt="2024-09-17T22:54:53.165" v="1405" actId="478"/>
          <ac:spMkLst>
            <pc:docMk/>
            <pc:sldMk cId="2254891186" sldId="542"/>
            <ac:spMk id="30" creationId="{C927AE3F-B580-C6D1-C06A-02D8098AADE5}"/>
          </ac:spMkLst>
        </pc:spChg>
        <pc:spChg chg="add del mod">
          <ac:chgData name="Kosuke Yamazaki" userId="74acbfc5ee8d91c9" providerId="LiveId" clId="{82777188-C7D7-4D47-A641-46423D39C671}" dt="2024-09-17T22:54:53.165" v="1405" actId="478"/>
          <ac:spMkLst>
            <pc:docMk/>
            <pc:sldMk cId="2254891186" sldId="542"/>
            <ac:spMk id="31" creationId="{ED741E18-6131-0660-0CDF-DB093F32F560}"/>
          </ac:spMkLst>
        </pc:spChg>
      </pc:sldChg>
      <pc:sldChg chg="modSp mod">
        <pc:chgData name="Kosuke Yamazaki" userId="74acbfc5ee8d91c9" providerId="LiveId" clId="{82777188-C7D7-4D47-A641-46423D39C671}" dt="2024-09-17T22:55:58.814" v="1406" actId="1076"/>
        <pc:sldMkLst>
          <pc:docMk/>
          <pc:sldMk cId="1320486121" sldId="544"/>
        </pc:sldMkLst>
        <pc:spChg chg="mod">
          <ac:chgData name="Kosuke Yamazaki" userId="74acbfc5ee8d91c9" providerId="LiveId" clId="{82777188-C7D7-4D47-A641-46423D39C671}" dt="2024-09-17T22:55:58.814" v="1406" actId="1076"/>
          <ac:spMkLst>
            <pc:docMk/>
            <pc:sldMk cId="1320486121" sldId="544"/>
            <ac:spMk id="15" creationId="{E85A29D2-721D-C311-9CAF-BBA07AD0A44B}"/>
          </ac:spMkLst>
        </pc:spChg>
      </pc:sldChg>
      <pc:sldChg chg="addSp modSp mod">
        <pc:chgData name="Kosuke Yamazaki" userId="74acbfc5ee8d91c9" providerId="LiveId" clId="{82777188-C7D7-4D47-A641-46423D39C671}" dt="2024-09-18T00:06:21.864" v="1696" actId="114"/>
        <pc:sldMkLst>
          <pc:docMk/>
          <pc:sldMk cId="1218992668" sldId="545"/>
        </pc:sldMkLst>
        <pc:spChg chg="add mod">
          <ac:chgData name="Kosuke Yamazaki" userId="74acbfc5ee8d91c9" providerId="LiveId" clId="{82777188-C7D7-4D47-A641-46423D39C671}" dt="2024-09-17T22:58:00.327" v="1466" actId="1076"/>
          <ac:spMkLst>
            <pc:docMk/>
            <pc:sldMk cId="1218992668" sldId="545"/>
            <ac:spMk id="2" creationId="{408A8F16-95EF-B454-911A-92559094EC96}"/>
          </ac:spMkLst>
        </pc:spChg>
        <pc:spChg chg="mod">
          <ac:chgData name="Kosuke Yamazaki" userId="74acbfc5ee8d91c9" providerId="LiveId" clId="{82777188-C7D7-4D47-A641-46423D39C671}" dt="2024-09-18T00:06:21.864" v="1696" actId="114"/>
          <ac:spMkLst>
            <pc:docMk/>
            <pc:sldMk cId="1218992668" sldId="545"/>
            <ac:spMk id="9" creationId="{D9A12CD3-654B-8A69-3CB4-1716BAB14260}"/>
          </ac:spMkLst>
        </pc:spChg>
        <pc:graphicFrameChg chg="mod modGraphic">
          <ac:chgData name="Kosuke Yamazaki" userId="74acbfc5ee8d91c9" providerId="LiveId" clId="{82777188-C7D7-4D47-A641-46423D39C671}" dt="2024-09-17T22:57:04.292" v="1414"/>
          <ac:graphicFrameMkLst>
            <pc:docMk/>
            <pc:sldMk cId="1218992668" sldId="545"/>
            <ac:graphicFrameMk id="11" creationId="{6BB487A7-F433-9C62-1CFA-6198FBC208D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C0E022-81ED-4953-BCF5-6CC70C424414}"/>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62B050B-4B94-42E7-AFEA-BC30877A46DB}"/>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1A82A1D-D6F3-47BE-969F-352E537C9B64}" type="datetimeFigureOut">
              <a:rPr kumimoji="1" lang="ja-JP" altLang="en-US" smtClean="0"/>
              <a:t>2024/9/18</a:t>
            </a:fld>
            <a:endParaRPr kumimoji="1" lang="ja-JP" altLang="en-US"/>
          </a:p>
        </p:txBody>
      </p:sp>
      <p:sp>
        <p:nvSpPr>
          <p:cNvPr id="4" name="フッター プレースホルダー 3">
            <a:extLst>
              <a:ext uri="{FF2B5EF4-FFF2-40B4-BE49-F238E27FC236}">
                <a16:creationId xmlns:a16="http://schemas.microsoft.com/office/drawing/2014/main" id="{7235A0FF-9013-414C-95BE-0C34515004A8}"/>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214023B-4B26-400D-BB9C-0BA60D5027D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096CB26-F1EB-4E99-B423-C80B714DC4CD}" type="slidenum">
              <a:rPr kumimoji="1" lang="ja-JP" altLang="en-US" smtClean="0"/>
              <a:t>‹#›</a:t>
            </a:fld>
            <a:endParaRPr kumimoji="1" lang="ja-JP" altLang="en-US"/>
          </a:p>
        </p:txBody>
      </p:sp>
    </p:spTree>
    <p:extLst>
      <p:ext uri="{BB962C8B-B14F-4D97-AF65-F5344CB8AC3E}">
        <p14:creationId xmlns:p14="http://schemas.microsoft.com/office/powerpoint/2010/main" val="188669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52" tIns="47726" rIns="95452" bIns="4772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52" tIns="47726" rIns="95452" bIns="47726" rtlCol="0"/>
          <a:lstStyle>
            <a:lvl1pPr algn="r">
              <a:defRPr sz="1300"/>
            </a:lvl1pPr>
          </a:lstStyle>
          <a:p>
            <a:fld id="{5AADEA73-BDC4-4447-842E-4BE47F6E5CBB}"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52" tIns="47726" rIns="95452" bIns="47726"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5452" tIns="47726" rIns="95452" bIns="47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5452" tIns="47726" rIns="95452" bIns="477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1731"/>
          </a:xfrm>
          <a:prstGeom prst="rect">
            <a:avLst/>
          </a:prstGeom>
        </p:spPr>
        <p:txBody>
          <a:bodyPr vert="horz" lIns="95452" tIns="47726" rIns="95452" bIns="47726"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a:t>
            </a:r>
            <a:r>
              <a:rPr kumimoji="1" lang="en-US" altLang="ja-JP" dirty="0"/>
              <a:t>10</a:t>
            </a:r>
            <a:r>
              <a:rPr kumimoji="1" lang="ja-JP" altLang="en-US" dirty="0"/>
              <a:t>分</a:t>
            </a:r>
            <a:endParaRPr kumimoji="1" lang="en-US" altLang="ja-JP" dirty="0"/>
          </a:p>
          <a:p>
            <a:r>
              <a:rPr kumimoji="1" lang="ja-JP" altLang="en-US" dirty="0"/>
              <a:t>質疑応答</a:t>
            </a:r>
            <a:r>
              <a:rPr kumimoji="1" lang="en-US" altLang="ja-JP" dirty="0"/>
              <a:t>5</a:t>
            </a:r>
            <a:r>
              <a:rPr kumimoji="1" lang="ja-JP" altLang="en-US" dirty="0"/>
              <a:t>分</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a:t>
            </a:fld>
            <a:endParaRPr kumimoji="1" lang="ja-JP" altLang="en-US"/>
          </a:p>
        </p:txBody>
      </p:sp>
    </p:spTree>
    <p:extLst>
      <p:ext uri="{BB962C8B-B14F-4D97-AF65-F5344CB8AC3E}">
        <p14:creationId xmlns:p14="http://schemas.microsoft.com/office/powerpoint/2010/main" val="3238940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11</a:t>
            </a:fld>
            <a:endParaRPr kumimoji="1" lang="ja-JP" altLang="en-US"/>
          </a:p>
        </p:txBody>
      </p:sp>
    </p:spTree>
    <p:extLst>
      <p:ext uri="{BB962C8B-B14F-4D97-AF65-F5344CB8AC3E}">
        <p14:creationId xmlns:p14="http://schemas.microsoft.com/office/powerpoint/2010/main" val="249625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12</a:t>
            </a:fld>
            <a:endParaRPr kumimoji="1" lang="ja-JP" altLang="en-US"/>
          </a:p>
        </p:txBody>
      </p:sp>
    </p:spTree>
    <p:extLst>
      <p:ext uri="{BB962C8B-B14F-4D97-AF65-F5344CB8AC3E}">
        <p14:creationId xmlns:p14="http://schemas.microsoft.com/office/powerpoint/2010/main" val="385550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13</a:t>
            </a:fld>
            <a:endParaRPr kumimoji="1" lang="ja-JP" altLang="en-US"/>
          </a:p>
        </p:txBody>
      </p:sp>
    </p:spTree>
    <p:extLst>
      <p:ext uri="{BB962C8B-B14F-4D97-AF65-F5344CB8AC3E}">
        <p14:creationId xmlns:p14="http://schemas.microsoft.com/office/powerpoint/2010/main" val="90629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熱電変換は効率よく変換を行うため、通常</a:t>
            </a:r>
            <a:r>
              <a:rPr kumimoji="1" lang="en-US" altLang="ja-JP" dirty="0"/>
              <a:t>P</a:t>
            </a:r>
            <a:r>
              <a:rPr kumimoji="1" lang="ja-JP" altLang="en-US" dirty="0"/>
              <a:t>型と</a:t>
            </a:r>
            <a:r>
              <a:rPr kumimoji="1" lang="en-US" altLang="ja-JP" dirty="0"/>
              <a:t>N</a:t>
            </a:r>
            <a:r>
              <a:rPr kumimoji="1" lang="ja-JP" altLang="en-US" dirty="0"/>
              <a:t>型の熱電材料からなる熱電モジュールを用います。熱電変換技術は排熱利用や太陽光の届かない場所でのエネルギー源として活用できるため、低温、高温を含め、様々な温度帯で実用的な</a:t>
            </a:r>
            <a:r>
              <a:rPr kumimoji="1" lang="en-US" altLang="ja-JP" dirty="0"/>
              <a:t>P</a:t>
            </a:r>
            <a:r>
              <a:rPr kumimoji="1" lang="ja-JP" altLang="en-US" dirty="0"/>
              <a:t>型</a:t>
            </a:r>
            <a:r>
              <a:rPr kumimoji="1" lang="en-US" altLang="ja-JP" dirty="0"/>
              <a:t>N</a:t>
            </a:r>
            <a:r>
              <a:rPr kumimoji="1" lang="ja-JP" altLang="en-US" dirty="0"/>
              <a:t>型それぞれの熱電材料を開発する必要があります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特に高い変換効率を得るために高</a:t>
            </a:r>
            <a:r>
              <a:rPr kumimoji="1" lang="en-US" altLang="ja-JP" dirty="0"/>
              <a:t>ZT</a:t>
            </a:r>
            <a:r>
              <a:rPr kumimoji="1" lang="ja-JP" altLang="en-US" dirty="0"/>
              <a:t>であること、化学的に安定し、環境親和性が良いことが好ましく、そのような熱電材料のひとつにハーフ・ホイスラー合金</a:t>
            </a:r>
            <a:r>
              <a:rPr kumimoji="1" lang="en-US" altLang="ja-JP" dirty="0"/>
              <a:t>TiNiSn</a:t>
            </a:r>
            <a:r>
              <a:rPr kumimoji="1" lang="ja-JP" altLang="en-US" dirty="0"/>
              <a:t>があげられます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21</a:t>
            </a:fld>
            <a:endParaRPr kumimoji="1" lang="ja-JP" altLang="en-US"/>
          </a:p>
        </p:txBody>
      </p:sp>
    </p:spTree>
    <p:extLst>
      <p:ext uri="{BB962C8B-B14F-4D97-AF65-F5344CB8AC3E}">
        <p14:creationId xmlns:p14="http://schemas.microsoft.com/office/powerpoint/2010/main" val="300534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2</a:t>
            </a:fld>
            <a:endParaRPr kumimoji="1" lang="ja-JP" altLang="en-US"/>
          </a:p>
        </p:txBody>
      </p:sp>
    </p:spTree>
    <p:extLst>
      <p:ext uri="{BB962C8B-B14F-4D97-AF65-F5344CB8AC3E}">
        <p14:creationId xmlns:p14="http://schemas.microsoft.com/office/powerpoint/2010/main" val="403835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我々が研究対象としている</a:t>
            </a:r>
            <a:r>
              <a:rPr kumimoji="1" lang="en-US" altLang="ja-JP" dirty="0"/>
              <a:t>TiNiSn</a:t>
            </a:r>
            <a:r>
              <a:rPr kumimoji="1" lang="ja-JP" altLang="en-US" dirty="0"/>
              <a:t>は通常</a:t>
            </a:r>
            <a:r>
              <a:rPr kumimoji="1" lang="en-US" altLang="ja-JP" dirty="0"/>
              <a:t>N</a:t>
            </a:r>
            <a:r>
              <a:rPr kumimoji="1" lang="ja-JP" altLang="en-US" dirty="0"/>
              <a:t>型の伝導を示し、組成式から明らかなように環境親和性の高い熱電材料です。</a:t>
            </a:r>
            <a:r>
              <a:rPr kumimoji="1" lang="en-US" altLang="ja-JP" dirty="0"/>
              <a:t>TiNiSn</a:t>
            </a:r>
            <a:r>
              <a:rPr kumimoji="1" lang="ja-JP" altLang="en-US" dirty="0"/>
              <a:t>は高温でも化学的に安定し、機械的特性にも優れており、出力因子は従来熱電材料である</a:t>
            </a:r>
            <a:r>
              <a:rPr kumimoji="1" lang="en-US" altLang="ja-JP" dirty="0"/>
              <a:t>Bi2Te3</a:t>
            </a:r>
            <a:r>
              <a:rPr kumimoji="1" lang="ja-JP" altLang="en-US" dirty="0"/>
              <a:t>と比肩する値です。</a:t>
            </a:r>
            <a:endParaRPr kumimoji="1" lang="en-US" altLang="ja-JP" dirty="0"/>
          </a:p>
          <a:p>
            <a:r>
              <a:rPr kumimoji="1" lang="en-US" altLang="ja-JP" dirty="0"/>
              <a:t>TiNiSn</a:t>
            </a:r>
            <a:r>
              <a:rPr kumimoji="1" lang="ja-JP" altLang="en-US" dirty="0"/>
              <a:t>の結晶構造は</a:t>
            </a:r>
            <a:r>
              <a:rPr kumimoji="1" lang="en-US" altLang="ja-JP" dirty="0"/>
              <a:t>Ti</a:t>
            </a:r>
            <a:r>
              <a:rPr kumimoji="1" lang="ja-JP" altLang="en-US" dirty="0"/>
              <a:t>と</a:t>
            </a:r>
            <a:r>
              <a:rPr kumimoji="1" lang="en-US" altLang="ja-JP" dirty="0"/>
              <a:t>Sn</a:t>
            </a:r>
            <a:r>
              <a:rPr kumimoji="1" lang="ja-JP" altLang="en-US" dirty="0"/>
              <a:t>が岩塩構造を形成し、その副格子の半分を</a:t>
            </a:r>
            <a:r>
              <a:rPr kumimoji="1" lang="en-US" altLang="ja-JP" dirty="0"/>
              <a:t>Ni</a:t>
            </a:r>
            <a:r>
              <a:rPr kumimoji="1" lang="ja-JP" altLang="en-US" dirty="0"/>
              <a:t>が占めるというマグネシウム銀ヒ素型の構造を持ちます、対称性の高い構造であることから、他の熱電材料よりも</a:t>
            </a:r>
            <a:r>
              <a:rPr kumimoji="1" lang="en-US" altLang="ja-JP" dirty="0"/>
              <a:t>κ</a:t>
            </a:r>
            <a:r>
              <a:rPr kumimoji="1" lang="ja-JP" altLang="en-US" dirty="0"/>
              <a:t>は比較的高めです。したがって、重元素置換やナノ構造化などにより熱伝導率を低下させる研究などが多く行われています。</a:t>
            </a:r>
            <a:endParaRPr kumimoji="1" lang="en-US" altLang="ja-JP" dirty="0"/>
          </a:p>
          <a:p>
            <a:r>
              <a:rPr kumimoji="1" lang="ja-JP" altLang="en-US" dirty="0"/>
              <a:t>先行研究によると、元素置換効果により</a:t>
            </a:r>
            <a:r>
              <a:rPr kumimoji="1" lang="en-US" altLang="ja-JP" dirty="0"/>
              <a:t>N</a:t>
            </a:r>
            <a:r>
              <a:rPr kumimoji="1" lang="ja-JP" altLang="en-US" dirty="0"/>
              <a:t>型で</a:t>
            </a:r>
            <a:r>
              <a:rPr kumimoji="1" lang="en-US" altLang="ja-JP" dirty="0"/>
              <a:t>ZT1.0</a:t>
            </a:r>
            <a:r>
              <a:rPr kumimoji="1" lang="ja-JP" altLang="en-US" dirty="0"/>
              <a:t>以上を示す結果が得られており、中温域で用いる実用的な</a:t>
            </a:r>
            <a:r>
              <a:rPr kumimoji="1" lang="en-US" altLang="ja-JP" dirty="0"/>
              <a:t>N</a:t>
            </a:r>
            <a:r>
              <a:rPr kumimoji="1" lang="ja-JP" altLang="en-US" dirty="0"/>
              <a:t>型熱電材料として有望な材料であることが言えます。</a:t>
            </a:r>
            <a:endParaRPr kumimoji="1" lang="en-US" altLang="ja-JP" dirty="0"/>
          </a:p>
          <a:p>
            <a:r>
              <a:rPr kumimoji="1" lang="ja-JP" altLang="en-US" dirty="0"/>
              <a:t>また、</a:t>
            </a:r>
            <a:r>
              <a:rPr kumimoji="1" lang="en-US" altLang="ja-JP" dirty="0"/>
              <a:t>TiNiSn</a:t>
            </a:r>
            <a:r>
              <a:rPr kumimoji="1" lang="ja-JP" altLang="en-US" dirty="0"/>
              <a:t>はアクセプター不純物のドーピングにより</a:t>
            </a:r>
            <a:r>
              <a:rPr kumimoji="1" lang="en-US" altLang="ja-JP" dirty="0"/>
              <a:t>P</a:t>
            </a:r>
            <a:r>
              <a:rPr kumimoji="1" lang="ja-JP" altLang="en-US" dirty="0"/>
              <a:t>型を示し理論的には</a:t>
            </a:r>
            <a:r>
              <a:rPr kumimoji="1" lang="en-US" altLang="ja-JP" dirty="0"/>
              <a:t>P</a:t>
            </a:r>
            <a:r>
              <a:rPr kumimoji="1" lang="ja-JP" altLang="en-US" dirty="0"/>
              <a:t>型でも高い熱電性能を示します。我々はこの</a:t>
            </a:r>
            <a:r>
              <a:rPr kumimoji="1" lang="en-US" altLang="ja-JP" dirty="0"/>
              <a:t>P</a:t>
            </a:r>
            <a:r>
              <a:rPr kumimoji="1" lang="ja-JP" altLang="en-US" dirty="0"/>
              <a:t>型</a:t>
            </a:r>
            <a:r>
              <a:rPr kumimoji="1" lang="en-US" altLang="ja-JP" dirty="0"/>
              <a:t>TiNiSn</a:t>
            </a:r>
            <a:r>
              <a:rPr kumimoji="1" lang="ja-JP" altLang="en-US" dirty="0"/>
              <a:t>の研究に取り組んでおり、春の応物学会では</a:t>
            </a:r>
            <a:r>
              <a:rPr kumimoji="1" lang="en-US" altLang="ja-JP" dirty="0"/>
              <a:t>Ni</a:t>
            </a:r>
            <a:r>
              <a:rPr kumimoji="1" lang="ja-JP" altLang="en-US" dirty="0"/>
              <a:t>サイトに</a:t>
            </a:r>
            <a:r>
              <a:rPr kumimoji="1" lang="en-US" altLang="ja-JP" dirty="0"/>
              <a:t>Co</a:t>
            </a:r>
            <a:r>
              <a:rPr kumimoji="1" lang="ja-JP" altLang="en-US" dirty="0"/>
              <a:t>置換した</a:t>
            </a:r>
            <a:r>
              <a:rPr kumimoji="1" lang="en-US" altLang="ja-JP" dirty="0"/>
              <a:t>TiNiSn</a:t>
            </a:r>
            <a:r>
              <a:rPr kumimoji="1" lang="ja-JP" altLang="en-US" dirty="0"/>
              <a:t>の熱電特性について発表し、</a:t>
            </a:r>
            <a:r>
              <a:rPr kumimoji="1" lang="en-US" altLang="ja-JP" dirty="0"/>
              <a:t>Co</a:t>
            </a:r>
            <a:r>
              <a:rPr kumimoji="1" lang="ja-JP" altLang="en-US" dirty="0"/>
              <a:t>置換量</a:t>
            </a:r>
            <a:r>
              <a:rPr kumimoji="1" lang="en-US" altLang="ja-JP" dirty="0"/>
              <a:t>3%</a:t>
            </a:r>
            <a:r>
              <a:rPr kumimoji="1" lang="ja-JP" altLang="en-US" dirty="0"/>
              <a:t>以上で測定温度の全範囲で</a:t>
            </a:r>
            <a:r>
              <a:rPr kumimoji="1" lang="en-US" altLang="ja-JP" dirty="0"/>
              <a:t>P</a:t>
            </a:r>
            <a:r>
              <a:rPr kumimoji="1" lang="ja-JP" altLang="en-US" dirty="0"/>
              <a:t>型を示す結果を報告しています。</a:t>
            </a:r>
            <a:endParaRPr kumimoji="1" lang="en-US" altLang="ja-JP" dirty="0"/>
          </a:p>
          <a:p>
            <a:r>
              <a:rPr kumimoji="1" lang="en-US" altLang="ja-JP" dirty="0"/>
              <a:t>Co</a:t>
            </a:r>
            <a:r>
              <a:rPr kumimoji="1" lang="ja-JP" altLang="en-US" dirty="0"/>
              <a:t>置換により</a:t>
            </a:r>
            <a:r>
              <a:rPr kumimoji="1" lang="en-US" altLang="ja-JP" dirty="0"/>
              <a:t>P</a:t>
            </a:r>
            <a:r>
              <a:rPr kumimoji="1" lang="ja-JP" altLang="en-US" dirty="0"/>
              <a:t>型化はしたものの、</a:t>
            </a:r>
            <a:r>
              <a:rPr kumimoji="1" lang="en-US" altLang="ja-JP" dirty="0"/>
              <a:t>Co</a:t>
            </a:r>
            <a:r>
              <a:rPr kumimoji="1" lang="ja-JP" altLang="en-US" dirty="0"/>
              <a:t>置換量が</a:t>
            </a:r>
            <a:r>
              <a:rPr kumimoji="1" lang="en-US" altLang="ja-JP" dirty="0"/>
              <a:t>5%</a:t>
            </a:r>
            <a:r>
              <a:rPr kumimoji="1" lang="ja-JP" altLang="en-US" dirty="0"/>
              <a:t>以上では</a:t>
            </a:r>
            <a:r>
              <a:rPr kumimoji="1" lang="en-US" altLang="ja-JP" dirty="0"/>
              <a:t>S</a:t>
            </a:r>
            <a:r>
              <a:rPr kumimoji="1" lang="ja-JP" altLang="en-US" dirty="0"/>
              <a:t>の絶対値が低下してしまったため、</a:t>
            </a:r>
            <a:r>
              <a:rPr kumimoji="1" lang="en-US" altLang="ja-JP" dirty="0"/>
              <a:t>ZT</a:t>
            </a:r>
            <a:r>
              <a:rPr kumimoji="1" lang="ja-JP" altLang="en-US" dirty="0"/>
              <a:t>は小さな値を示しました。</a:t>
            </a:r>
            <a:endParaRPr kumimoji="1" lang="en-US" altLang="ja-JP" dirty="0"/>
          </a:p>
          <a:p>
            <a:r>
              <a:rPr kumimoji="1" lang="ja-JP" altLang="en-US" dirty="0"/>
              <a:t>そこで</a:t>
            </a:r>
            <a:r>
              <a:rPr kumimoji="1" lang="en-US" altLang="ja-JP" dirty="0"/>
              <a:t>P</a:t>
            </a:r>
            <a:r>
              <a:rPr kumimoji="1" lang="ja-JP" altLang="en-US" dirty="0"/>
              <a:t>型で</a:t>
            </a:r>
            <a:r>
              <a:rPr kumimoji="1" lang="en-US" altLang="ja-JP" dirty="0"/>
              <a:t>ZT</a:t>
            </a:r>
            <a:r>
              <a:rPr kumimoji="1" lang="ja-JP" altLang="en-US" dirty="0"/>
              <a:t>を向上させるには、</a:t>
            </a:r>
            <a:r>
              <a:rPr kumimoji="1" lang="en-US" altLang="ja-JP" dirty="0"/>
              <a:t>Co</a:t>
            </a:r>
            <a:r>
              <a:rPr kumimoji="1" lang="ja-JP" altLang="en-US" dirty="0"/>
              <a:t>置換量</a:t>
            </a:r>
            <a:r>
              <a:rPr kumimoji="1" lang="en-US" altLang="ja-JP" dirty="0"/>
              <a:t>5%</a:t>
            </a:r>
            <a:r>
              <a:rPr kumimoji="1" lang="ja-JP" altLang="en-US" dirty="0"/>
              <a:t>以下で</a:t>
            </a:r>
            <a:r>
              <a:rPr kumimoji="1" lang="en-US" altLang="ja-JP" dirty="0"/>
              <a:t>ρ</a:t>
            </a:r>
            <a:r>
              <a:rPr kumimoji="1" lang="ja-JP" altLang="en-US" dirty="0"/>
              <a:t>を減少させる必要がありますが、一般的には</a:t>
            </a:r>
            <a:r>
              <a:rPr kumimoji="1" lang="en-US" altLang="ja-JP" dirty="0"/>
              <a:t>ρ</a:t>
            </a:r>
            <a:r>
              <a:rPr kumimoji="1" lang="ja-JP" altLang="en-US" dirty="0"/>
              <a:t>を減少させると、</a:t>
            </a:r>
            <a:r>
              <a:rPr kumimoji="1" lang="en-US" altLang="ja-JP" dirty="0"/>
              <a:t>S</a:t>
            </a:r>
            <a:r>
              <a:rPr kumimoji="1" lang="ja-JP" altLang="en-US" dirty="0"/>
              <a:t>も減少してしまう二律背反の関係にあります。</a:t>
            </a:r>
            <a:endParaRPr kumimoji="1" lang="en-US" altLang="ja-JP" dirty="0"/>
          </a:p>
          <a:p>
            <a:r>
              <a:rPr kumimoji="1" lang="ja-JP" altLang="en-US" dirty="0"/>
              <a:t>そこで我々は</a:t>
            </a:r>
            <a:r>
              <a:rPr kumimoji="1" lang="en-US" altLang="ja-JP" dirty="0"/>
              <a:t>TiNiSn</a:t>
            </a:r>
            <a:r>
              <a:rPr kumimoji="1" lang="ja-JP" altLang="en-US" dirty="0"/>
              <a:t>が形成する欠陥に注目しました。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3</a:t>
            </a:fld>
            <a:endParaRPr kumimoji="1" lang="ja-JP" altLang="en-US"/>
          </a:p>
        </p:txBody>
      </p:sp>
    </p:spTree>
    <p:extLst>
      <p:ext uri="{BB962C8B-B14F-4D97-AF65-F5344CB8AC3E}">
        <p14:creationId xmlns:p14="http://schemas.microsoft.com/office/powerpoint/2010/main" val="295438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TiNiSn</a:t>
            </a:r>
            <a:r>
              <a:rPr kumimoji="1" lang="ja-JP" altLang="en-US" dirty="0"/>
              <a:t>は化学量論組成で</a:t>
            </a:r>
            <a:r>
              <a:rPr kumimoji="1" lang="en-US" altLang="ja-JP" dirty="0"/>
              <a:t>Ni</a:t>
            </a:r>
            <a:r>
              <a:rPr kumimoji="1" lang="ja-JP" altLang="en-US" dirty="0"/>
              <a:t>が空孔サイトに侵入する格子間原子を形成します。この格子間</a:t>
            </a:r>
            <a:r>
              <a:rPr kumimoji="1" lang="en-US" altLang="ja-JP" dirty="0"/>
              <a:t>Ni</a:t>
            </a:r>
            <a:r>
              <a:rPr kumimoji="1" lang="ja-JP" altLang="en-US" dirty="0"/>
              <a:t>原子はイオン化して系に電子を供給するドナー不純物として作用することが理論的、実験的に確認されています。</a:t>
            </a:r>
            <a:endParaRPr kumimoji="1" lang="en-US" altLang="ja-JP" dirty="0"/>
          </a:p>
          <a:p>
            <a:r>
              <a:rPr kumimoji="1" lang="ja-JP" altLang="en-US" dirty="0"/>
              <a:t>こちらは</a:t>
            </a:r>
            <a:r>
              <a:rPr kumimoji="1" lang="en-US" altLang="ja-JP" dirty="0"/>
              <a:t>TiNiSn</a:t>
            </a:r>
            <a:r>
              <a:rPr kumimoji="1" lang="ja-JP" altLang="en-US" dirty="0"/>
              <a:t>の第一原理計算と</a:t>
            </a:r>
            <a:r>
              <a:rPr kumimoji="1" lang="en-US" altLang="ja-JP" dirty="0"/>
              <a:t>XPS</a:t>
            </a:r>
            <a:r>
              <a:rPr kumimoji="1" lang="ja-JP" altLang="en-US" dirty="0"/>
              <a:t>の測定結果を示しており、化学量論組成でも格子間</a:t>
            </a:r>
            <a:r>
              <a:rPr kumimoji="1" lang="en-US" altLang="ja-JP" dirty="0"/>
              <a:t>Ni</a:t>
            </a:r>
            <a:r>
              <a:rPr kumimoji="1" lang="ja-JP" altLang="en-US" dirty="0"/>
              <a:t>原子の存在が</a:t>
            </a:r>
            <a:r>
              <a:rPr kumimoji="1" lang="en-US" altLang="ja-JP" dirty="0"/>
              <a:t>in-gap</a:t>
            </a:r>
            <a:r>
              <a:rPr kumimoji="1" lang="ja-JP" altLang="en-US" dirty="0"/>
              <a:t>状態を形成している様子が確認できます。</a:t>
            </a:r>
            <a:endParaRPr kumimoji="1" lang="en-US" altLang="ja-JP" dirty="0"/>
          </a:p>
          <a:p>
            <a:r>
              <a:rPr kumimoji="1" lang="ja-JP" altLang="en-US" dirty="0"/>
              <a:t>この欠陥を上手く活用することでキャリア密度を最適化することができます。こちらは意図的に</a:t>
            </a:r>
            <a:r>
              <a:rPr kumimoji="1" lang="en-US" altLang="ja-JP" dirty="0"/>
              <a:t>Ni</a:t>
            </a:r>
            <a:r>
              <a:rPr kumimoji="1" lang="ja-JP" altLang="en-US" dirty="0"/>
              <a:t>組成比を増やすことで格子間</a:t>
            </a:r>
            <a:r>
              <a:rPr kumimoji="1" lang="en-US" altLang="ja-JP" dirty="0"/>
              <a:t>Ni</a:t>
            </a:r>
            <a:r>
              <a:rPr kumimoji="1" lang="ja-JP" altLang="en-US" dirty="0"/>
              <a:t>原子や局所的に生成する金属的な性質を持つ</a:t>
            </a:r>
            <a:r>
              <a:rPr kumimoji="1" lang="en-US" altLang="ja-JP" dirty="0" err="1"/>
              <a:t>fH</a:t>
            </a:r>
            <a:r>
              <a:rPr kumimoji="1" lang="ja-JP" altLang="en-US" dirty="0"/>
              <a:t>相を生成させることにより、電気抵抗率を下げる効果が得られています。</a:t>
            </a:r>
            <a:endParaRPr kumimoji="1" lang="en-US" altLang="ja-JP" dirty="0"/>
          </a:p>
          <a:p>
            <a:r>
              <a:rPr kumimoji="1" lang="ja-JP" altLang="en-US" dirty="0"/>
              <a:t>このように</a:t>
            </a:r>
            <a:r>
              <a:rPr kumimoji="1" lang="en-US" altLang="ja-JP" dirty="0"/>
              <a:t>N</a:t>
            </a:r>
            <a:r>
              <a:rPr kumimoji="1" lang="ja-JP" altLang="en-US" dirty="0"/>
              <a:t>型では</a:t>
            </a:r>
            <a:r>
              <a:rPr kumimoji="1" lang="en-US" altLang="ja-JP" dirty="0"/>
              <a:t>ZT</a:t>
            </a:r>
            <a:r>
              <a:rPr kumimoji="1" lang="ja-JP" altLang="en-US" dirty="0"/>
              <a:t>向上させる効果が得られていますが、</a:t>
            </a:r>
            <a:r>
              <a:rPr kumimoji="1" lang="en-US" altLang="ja-JP" dirty="0"/>
              <a:t>P</a:t>
            </a:r>
            <a:r>
              <a:rPr kumimoji="1" lang="ja-JP" altLang="en-US" dirty="0"/>
              <a:t>型では少数キャリアである電子を供給してしまいます。これは両極性拡散効果、いわゆるバイポーラ効果を強め、ゼーベック係数の低下させます。</a:t>
            </a:r>
            <a:endParaRPr kumimoji="1" lang="en-US" altLang="ja-JP" dirty="0"/>
          </a:p>
          <a:p>
            <a:r>
              <a:rPr kumimoji="1" lang="ja-JP" altLang="en-US" dirty="0"/>
              <a:t>そこで、</a:t>
            </a:r>
            <a:r>
              <a:rPr kumimoji="1" lang="en-US" altLang="ja-JP" dirty="0"/>
              <a:t>Ni</a:t>
            </a:r>
            <a:r>
              <a:rPr kumimoji="1" lang="ja-JP" altLang="en-US" dirty="0"/>
              <a:t>が少なくなるような組成にすることでこの欠陥を減少させ、</a:t>
            </a:r>
            <a:r>
              <a:rPr kumimoji="1" lang="en-US" altLang="ja-JP" dirty="0"/>
              <a:t>S</a:t>
            </a:r>
            <a:r>
              <a:rPr kumimoji="1" lang="ja-JP" altLang="en-US" dirty="0"/>
              <a:t>の低下をおさえつつ、相対的に正孔のキャリア密度を増大させることで</a:t>
            </a:r>
            <a:r>
              <a:rPr kumimoji="1" lang="en-US" altLang="ja-JP" dirty="0"/>
              <a:t>ρ</a:t>
            </a:r>
            <a:r>
              <a:rPr kumimoji="1" lang="ja-JP" altLang="en-US" dirty="0"/>
              <a:t>の減少できるのではないかと考えました。</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4</a:t>
            </a:fld>
            <a:endParaRPr kumimoji="1" lang="ja-JP" altLang="en-US"/>
          </a:p>
        </p:txBody>
      </p:sp>
    </p:spTree>
    <p:extLst>
      <p:ext uri="{BB962C8B-B14F-4D97-AF65-F5344CB8AC3E}">
        <p14:creationId xmlns:p14="http://schemas.microsoft.com/office/powerpoint/2010/main" val="289126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5</a:t>
            </a:fld>
            <a:endParaRPr kumimoji="1" lang="ja-JP" altLang="en-US"/>
          </a:p>
        </p:txBody>
      </p:sp>
    </p:spTree>
    <p:extLst>
      <p:ext uri="{BB962C8B-B14F-4D97-AF65-F5344CB8AC3E}">
        <p14:creationId xmlns:p14="http://schemas.microsoft.com/office/powerpoint/2010/main" val="317631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6</a:t>
            </a:fld>
            <a:endParaRPr kumimoji="1" lang="ja-JP" altLang="en-US"/>
          </a:p>
        </p:txBody>
      </p:sp>
    </p:spTree>
    <p:extLst>
      <p:ext uri="{BB962C8B-B14F-4D97-AF65-F5344CB8AC3E}">
        <p14:creationId xmlns:p14="http://schemas.microsoft.com/office/powerpoint/2010/main" val="268484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7</a:t>
            </a:fld>
            <a:endParaRPr kumimoji="1" lang="ja-JP" altLang="en-US"/>
          </a:p>
        </p:txBody>
      </p:sp>
    </p:spTree>
    <p:extLst>
      <p:ext uri="{BB962C8B-B14F-4D97-AF65-F5344CB8AC3E}">
        <p14:creationId xmlns:p14="http://schemas.microsoft.com/office/powerpoint/2010/main" val="180124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8</a:t>
            </a:fld>
            <a:endParaRPr kumimoji="1" lang="ja-JP" altLang="en-US"/>
          </a:p>
        </p:txBody>
      </p:sp>
    </p:spTree>
    <p:extLst>
      <p:ext uri="{BB962C8B-B14F-4D97-AF65-F5344CB8AC3E}">
        <p14:creationId xmlns:p14="http://schemas.microsoft.com/office/powerpoint/2010/main" val="428859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10</a:t>
            </a:fld>
            <a:endParaRPr kumimoji="1" lang="ja-JP" altLang="en-US"/>
          </a:p>
        </p:txBody>
      </p:sp>
    </p:spTree>
    <p:extLst>
      <p:ext uri="{BB962C8B-B14F-4D97-AF65-F5344CB8AC3E}">
        <p14:creationId xmlns:p14="http://schemas.microsoft.com/office/powerpoint/2010/main" val="410678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EA3ADB5B-2E50-6A95-471C-042CCC87F685}"/>
              </a:ext>
            </a:extLst>
          </p:cNvPr>
          <p:cNvSpPr/>
          <p:nvPr userDrawn="1"/>
        </p:nvSpPr>
        <p:spPr>
          <a:xfrm flipV="1">
            <a:off x="0" y="0"/>
            <a:ext cx="3888000" cy="1728000"/>
          </a:xfrm>
          <a:prstGeom prst="rtTriangl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EF57E75F-93B9-2D03-342B-D540A9326431}"/>
              </a:ext>
            </a:extLst>
          </p:cNvPr>
          <p:cNvSpPr/>
          <p:nvPr userDrawn="1"/>
        </p:nvSpPr>
        <p:spPr>
          <a:xfrm flipH="1">
            <a:off x="8304000" y="5130000"/>
            <a:ext cx="3888000" cy="1728000"/>
          </a:xfrm>
          <a:prstGeom prst="rtTriangle">
            <a:avLst/>
          </a:prstGeom>
          <a:solidFill>
            <a:srgbClr val="4DC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K:\web\ynu-logo\base04-1.jpg">
            <a:extLst>
              <a:ext uri="{FF2B5EF4-FFF2-40B4-BE49-F238E27FC236}">
                <a16:creationId xmlns:a16="http://schemas.microsoft.com/office/drawing/2014/main" id="{C081C900-6436-1BFC-B567-CE789E785A9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98354" y="260648"/>
            <a:ext cx="2539291"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3C39A3BB-917D-6EFF-D773-22A68B507A9E}"/>
              </a:ext>
            </a:extLst>
          </p:cNvPr>
          <p:cNvPicPr>
            <a:picLocks noChangeAspect="1"/>
          </p:cNvPicPr>
          <p:nvPr userDrawn="1"/>
        </p:nvPicPr>
        <p:blipFill>
          <a:blip r:embed="rId3"/>
          <a:stretch>
            <a:fillRect/>
          </a:stretch>
        </p:blipFill>
        <p:spPr>
          <a:xfrm>
            <a:off x="12504712" y="260648"/>
            <a:ext cx="2120434" cy="764931"/>
          </a:xfrm>
          <a:prstGeom prst="rect">
            <a:avLst/>
          </a:prstGeom>
        </p:spPr>
      </p:pic>
      <p:sp>
        <p:nvSpPr>
          <p:cNvPr id="2" name="Title 1"/>
          <p:cNvSpPr>
            <a:spLocks noGrp="1"/>
          </p:cNvSpPr>
          <p:nvPr>
            <p:ph type="ctrTitle"/>
          </p:nvPr>
        </p:nvSpPr>
        <p:spPr>
          <a:xfrm>
            <a:off x="914400" y="145380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9334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2014/9/24</a:t>
            </a:r>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0BA7EBE-6FD4-4B50-83C6-C925E775C4BE}" type="slidenum">
              <a:rPr lang="ja-JP" altLang="en-US" smtClean="0"/>
              <a:pPr/>
              <a:t>‹#›</a:t>
            </a:fld>
            <a:endParaRPr lang="ja-JP" altLang="en-US"/>
          </a:p>
        </p:txBody>
      </p:sp>
      <p:pic>
        <p:nvPicPr>
          <p:cNvPr id="11" name="図 1">
            <a:extLst>
              <a:ext uri="{FF2B5EF4-FFF2-40B4-BE49-F238E27FC236}">
                <a16:creationId xmlns:a16="http://schemas.microsoft.com/office/drawing/2014/main" id="{59C77F22-BE22-1499-1E83-3337BA10D3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399" y="6383934"/>
            <a:ext cx="492247" cy="33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タイトル 1">
            <a:extLst>
              <a:ext uri="{FF2B5EF4-FFF2-40B4-BE49-F238E27FC236}">
                <a16:creationId xmlns:a16="http://schemas.microsoft.com/office/drawing/2014/main" id="{D62F1DE5-2C24-13DF-0165-E66D8044C89D}"/>
              </a:ext>
            </a:extLst>
          </p:cNvPr>
          <p:cNvSpPr txBox="1">
            <a:spLocks/>
          </p:cNvSpPr>
          <p:nvPr userDrawn="1"/>
        </p:nvSpPr>
        <p:spPr>
          <a:xfrm>
            <a:off x="734646" y="6383934"/>
            <a:ext cx="6705600" cy="3399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2000" b="0" i="0" kern="1200" dirty="0">
                <a:solidFill>
                  <a:schemeClr val="tx1">
                    <a:lumMod val="65000"/>
                    <a:lumOff val="35000"/>
                  </a:schemeClr>
                </a:solidFill>
                <a:effectLst/>
                <a:latin typeface="+mj-lt"/>
                <a:ea typeface="+mj-ea"/>
                <a:cs typeface="+mj-cs"/>
              </a:rPr>
              <a:t>The 85</a:t>
            </a:r>
            <a:r>
              <a:rPr kumimoji="1" lang="en-US" altLang="ja-JP" sz="2000" b="0" i="0" kern="1200" baseline="30000" dirty="0">
                <a:solidFill>
                  <a:schemeClr val="tx1">
                    <a:lumMod val="65000"/>
                    <a:lumOff val="35000"/>
                  </a:schemeClr>
                </a:solidFill>
                <a:effectLst/>
                <a:latin typeface="+mj-lt"/>
                <a:ea typeface="+mj-ea"/>
                <a:cs typeface="+mj-cs"/>
              </a:rPr>
              <a:t>th</a:t>
            </a:r>
            <a:r>
              <a:rPr kumimoji="1" lang="en-US" altLang="ja-JP" sz="2000" b="0" i="0" kern="1200" dirty="0">
                <a:solidFill>
                  <a:schemeClr val="tx1">
                    <a:lumMod val="65000"/>
                    <a:lumOff val="35000"/>
                  </a:schemeClr>
                </a:solidFill>
                <a:effectLst/>
                <a:latin typeface="+mj-lt"/>
                <a:ea typeface="+mj-ea"/>
                <a:cs typeface="+mj-cs"/>
              </a:rPr>
              <a:t> JSAP Autumn Meeting</a:t>
            </a:r>
            <a:endParaRPr lang="ja-JP" altLang="en-US" sz="1000" dirty="0">
              <a:solidFill>
                <a:schemeClr val="tx1">
                  <a:lumMod val="65000"/>
                  <a:lumOff val="35000"/>
                </a:schemeClr>
              </a:solidFill>
            </a:endParaRPr>
          </a:p>
        </p:txBody>
      </p:sp>
    </p:spTree>
    <p:extLst>
      <p:ext uri="{BB962C8B-B14F-4D97-AF65-F5344CB8AC3E}">
        <p14:creationId xmlns:p14="http://schemas.microsoft.com/office/powerpoint/2010/main" val="21024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とコンテンツ_2">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7E0D760-A874-4BAF-A975-53C6BEF298B8}"/>
              </a:ext>
            </a:extLst>
          </p:cNvPr>
          <p:cNvSpPr/>
          <p:nvPr userDrawn="1"/>
        </p:nvSpPr>
        <p:spPr>
          <a:xfrm>
            <a:off x="0" y="0"/>
            <a:ext cx="12192000" cy="900000"/>
          </a:xfrm>
          <a:prstGeom prst="rect">
            <a:avLst/>
          </a:prstGeom>
          <a:solidFill>
            <a:srgbClr val="4D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mn-lt"/>
            </a:endParaRPr>
          </a:p>
        </p:txBody>
      </p:sp>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512000" y="0"/>
            <a:ext cx="1680000" cy="900000"/>
          </a:xfrm>
        </p:spPr>
        <p:txBody>
          <a:bodyPr wrap="none" lIns="180000" tIns="0" rIns="180000" bIns="0"/>
          <a:lstStyle>
            <a:lvl1pPr>
              <a:lnSpc>
                <a:spcPct val="100000"/>
              </a:lnSpc>
              <a:defRPr sz="3200" b="1">
                <a:solidFill>
                  <a:schemeClr val="bg1"/>
                </a:solidFill>
                <a:effectLst/>
                <a:latin typeface="+mn-lt"/>
                <a:ea typeface="+mn-ea"/>
              </a:defRPr>
            </a:lvl1pPr>
          </a:lstStyle>
          <a:p>
            <a:fld id="{90BA7EBE-6FD4-4B50-83C6-C925E775C4BE}" type="slidenum">
              <a:rPr kumimoji="1" lang="ja-JP" altLang="en-US" smtClean="0"/>
              <a:pPr/>
              <a:t>‹#›</a:t>
            </a:fld>
            <a:r>
              <a:rPr kumimoji="1" lang="ja-JP" altLang="en-US" dirty="0"/>
              <a:t> </a:t>
            </a:r>
            <a:r>
              <a:rPr kumimoji="1" lang="en-US" altLang="ja-JP" dirty="0"/>
              <a:t>/15</a:t>
            </a:r>
            <a:endParaRPr kumimoji="1" lang="ja-JP" altLang="en-US" dirty="0"/>
          </a:p>
        </p:txBody>
      </p:sp>
      <p:sp>
        <p:nvSpPr>
          <p:cNvPr id="10" name="テキスト プレースホルダー 9">
            <a:extLst>
              <a:ext uri="{FF2B5EF4-FFF2-40B4-BE49-F238E27FC236}">
                <a16:creationId xmlns:a16="http://schemas.microsoft.com/office/drawing/2014/main" id="{6203524A-F08F-21DE-7EE5-61A36D0797EB}"/>
              </a:ext>
            </a:extLst>
          </p:cNvPr>
          <p:cNvSpPr>
            <a:spLocks noGrp="1"/>
          </p:cNvSpPr>
          <p:nvPr>
            <p:ph type="body" sz="quarter" idx="13"/>
          </p:nvPr>
        </p:nvSpPr>
        <p:spPr>
          <a:xfrm>
            <a:off x="0" y="0"/>
            <a:ext cx="10560000" cy="900113"/>
          </a:xfrm>
        </p:spPr>
        <p:txBody>
          <a:bodyPr wrap="square" lIns="288000" tIns="180000" rIns="180000" bIns="36000" anchor="ctr">
            <a:noAutofit/>
          </a:bodyPr>
          <a:lstStyle>
            <a:lvl1pPr marL="0" indent="0" algn="l">
              <a:lnSpc>
                <a:spcPts val="3000"/>
              </a:lnSpc>
              <a:buNone/>
              <a:defRPr sz="3200" b="1">
                <a:ln>
                  <a:noFill/>
                </a:ln>
                <a:solidFill>
                  <a:schemeClr val="bg1"/>
                </a:solidFill>
                <a:effectLst/>
                <a:latin typeface="+mn-lt"/>
                <a:ea typeface="+mj-ea"/>
              </a:defRPr>
            </a:lvl1pPr>
            <a:lvl2pPr>
              <a:defRPr sz="3200" b="1">
                <a:solidFill>
                  <a:schemeClr val="bg1"/>
                </a:solidFill>
                <a:latin typeface="+mj-ea"/>
                <a:ea typeface="+mj-ea"/>
              </a:defRPr>
            </a:lvl2pPr>
            <a:lvl3pPr>
              <a:defRPr sz="3200" b="1">
                <a:solidFill>
                  <a:schemeClr val="bg1"/>
                </a:solidFill>
                <a:latin typeface="+mj-ea"/>
                <a:ea typeface="+mj-ea"/>
              </a:defRPr>
            </a:lvl3pPr>
            <a:lvl4pPr>
              <a:defRPr sz="3200" b="1">
                <a:solidFill>
                  <a:schemeClr val="bg1"/>
                </a:solidFill>
                <a:latin typeface="+mj-ea"/>
                <a:ea typeface="+mj-ea"/>
              </a:defRPr>
            </a:lvl4pPr>
            <a:lvl5pPr>
              <a:defRPr sz="3200" b="1">
                <a:solidFill>
                  <a:schemeClr val="bg1"/>
                </a:solidFill>
                <a:latin typeface="+mj-ea"/>
                <a:ea typeface="+mj-ea"/>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82499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_1">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27E0D760-A874-4BAF-A975-53C6BEF298B8}"/>
              </a:ext>
            </a:extLst>
          </p:cNvPr>
          <p:cNvSpPr/>
          <p:nvPr/>
        </p:nvSpPr>
        <p:spPr>
          <a:xfrm>
            <a:off x="1056000" y="801528"/>
            <a:ext cx="10080000" cy="108000"/>
          </a:xfrm>
          <a:prstGeom prst="rect">
            <a:avLst/>
          </a:prstGeom>
          <a:solidFill>
            <a:srgbClr val="4D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 name="スライド番号プレースホルダー 5">
            <a:extLst>
              <a:ext uri="{FF2B5EF4-FFF2-40B4-BE49-F238E27FC236}">
                <a16:creationId xmlns:a16="http://schemas.microsoft.com/office/drawing/2014/main" id="{D6874BAD-3E1B-93EF-42F2-D094986CC7EA}"/>
              </a:ext>
            </a:extLst>
          </p:cNvPr>
          <p:cNvSpPr txBox="1">
            <a:spLocks/>
          </p:cNvSpPr>
          <p:nvPr userDrawn="1"/>
        </p:nvSpPr>
        <p:spPr>
          <a:xfrm>
            <a:off x="10512000" y="0"/>
            <a:ext cx="1680000" cy="900000"/>
          </a:xfrm>
          <a:prstGeom prst="rect">
            <a:avLst/>
          </a:prstGeom>
        </p:spPr>
        <p:txBody>
          <a:bodyPr vert="horz" wrap="none" lIns="180000" tIns="0" rIns="180000" bIns="0" rtlCol="0" anchor="ctr"/>
          <a:lstStyle>
            <a:defPPr>
              <a:defRPr lang="en-US"/>
            </a:defPPr>
            <a:lvl1pPr marL="0" algn="r" defTabSz="457200" rtl="0" eaLnBrk="1" latinLnBrk="0" hangingPunct="1">
              <a:lnSpc>
                <a:spcPct val="100000"/>
              </a:lnSpc>
              <a:defRPr sz="3200" b="1" kern="1200">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BA7EBE-6FD4-4B50-83C6-C925E775C4BE}" type="slidenum">
              <a:rPr kumimoji="1" lang="ja-JP" altLang="en-US" smtClean="0">
                <a:solidFill>
                  <a:schemeClr val="tx1"/>
                </a:solidFill>
              </a:rPr>
              <a:pPr/>
              <a:t>‹#›</a:t>
            </a:fld>
            <a:r>
              <a:rPr kumimoji="1" lang="en-US" altLang="ja-JP" dirty="0">
                <a:solidFill>
                  <a:schemeClr val="tx1"/>
                </a:solidFill>
              </a:rPr>
              <a:t> /28</a:t>
            </a:r>
            <a:endParaRPr kumimoji="1" lang="ja-JP" altLang="en-US" dirty="0">
              <a:solidFill>
                <a:schemeClr val="tx1"/>
              </a:solidFill>
            </a:endParaRPr>
          </a:p>
        </p:txBody>
      </p:sp>
      <p:sp>
        <p:nvSpPr>
          <p:cNvPr id="3" name="テキスト プレースホルダー 9">
            <a:extLst>
              <a:ext uri="{FF2B5EF4-FFF2-40B4-BE49-F238E27FC236}">
                <a16:creationId xmlns:a16="http://schemas.microsoft.com/office/drawing/2014/main" id="{7BCC68CC-CA4C-98CF-D8EC-5D88FE6F74F5}"/>
              </a:ext>
            </a:extLst>
          </p:cNvPr>
          <p:cNvSpPr>
            <a:spLocks noGrp="1"/>
          </p:cNvSpPr>
          <p:nvPr>
            <p:ph type="body" sz="quarter" idx="13"/>
          </p:nvPr>
        </p:nvSpPr>
        <p:spPr>
          <a:xfrm>
            <a:off x="0" y="0"/>
            <a:ext cx="10560000" cy="900113"/>
          </a:xfrm>
        </p:spPr>
        <p:txBody>
          <a:bodyPr wrap="square" lIns="288000" tIns="180000" rIns="180000" bIns="36000" anchor="ctr">
            <a:noAutofit/>
          </a:bodyPr>
          <a:lstStyle>
            <a:lvl1pPr marL="0" indent="0" algn="l">
              <a:lnSpc>
                <a:spcPts val="3000"/>
              </a:lnSpc>
              <a:buNone/>
              <a:defRPr sz="3200" b="1">
                <a:ln>
                  <a:noFill/>
                </a:ln>
                <a:solidFill>
                  <a:schemeClr val="tx1"/>
                </a:solidFill>
                <a:effectLst/>
                <a:latin typeface="+mn-lt"/>
                <a:ea typeface="+mj-ea"/>
              </a:defRPr>
            </a:lvl1pPr>
            <a:lvl2pPr>
              <a:defRPr sz="3200" b="1">
                <a:solidFill>
                  <a:schemeClr val="bg1"/>
                </a:solidFill>
                <a:latin typeface="+mj-ea"/>
                <a:ea typeface="+mj-ea"/>
              </a:defRPr>
            </a:lvl2pPr>
            <a:lvl3pPr>
              <a:defRPr sz="3200" b="1">
                <a:solidFill>
                  <a:schemeClr val="bg1"/>
                </a:solidFill>
                <a:latin typeface="+mj-ea"/>
                <a:ea typeface="+mj-ea"/>
              </a:defRPr>
            </a:lvl3pPr>
            <a:lvl4pPr>
              <a:defRPr sz="3200" b="1">
                <a:solidFill>
                  <a:schemeClr val="bg1"/>
                </a:solidFill>
                <a:latin typeface="+mj-ea"/>
                <a:ea typeface="+mj-ea"/>
              </a:defRPr>
            </a:lvl4pPr>
            <a:lvl5pPr>
              <a:defRPr sz="3200" b="1">
                <a:solidFill>
                  <a:schemeClr val="bg1"/>
                </a:solidFill>
                <a:latin typeface="+mj-ea"/>
                <a:ea typeface="+mj-ea"/>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28798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_3">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スライド番号プレースホルダー 5">
            <a:extLst>
              <a:ext uri="{FF2B5EF4-FFF2-40B4-BE49-F238E27FC236}">
                <a16:creationId xmlns:a16="http://schemas.microsoft.com/office/drawing/2014/main" id="{8313E4CD-ED33-CC2E-1377-42E0A4151643}"/>
              </a:ext>
            </a:extLst>
          </p:cNvPr>
          <p:cNvSpPr txBox="1">
            <a:spLocks/>
          </p:cNvSpPr>
          <p:nvPr userDrawn="1"/>
        </p:nvSpPr>
        <p:spPr>
          <a:xfrm>
            <a:off x="10512000" y="0"/>
            <a:ext cx="1680000" cy="900000"/>
          </a:xfrm>
          <a:prstGeom prst="rect">
            <a:avLst/>
          </a:prstGeom>
        </p:spPr>
        <p:txBody>
          <a:bodyPr vert="horz" wrap="none" lIns="180000" tIns="0" rIns="180000" bIns="0" rtlCol="0" anchor="ctr"/>
          <a:lstStyle>
            <a:defPPr>
              <a:defRPr lang="en-US"/>
            </a:defPPr>
            <a:lvl1pPr marL="0" algn="r" defTabSz="457200" rtl="0" eaLnBrk="1" latinLnBrk="0" hangingPunct="1">
              <a:lnSpc>
                <a:spcPct val="100000"/>
              </a:lnSpc>
              <a:defRPr sz="3200" b="1" kern="1200">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BA7EBE-6FD4-4B50-83C6-C925E775C4BE}" type="slidenum">
              <a:rPr kumimoji="1" lang="ja-JP" altLang="en-US" smtClean="0">
                <a:solidFill>
                  <a:schemeClr val="tx1"/>
                </a:solidFill>
              </a:rPr>
              <a:pPr/>
              <a:t>‹#›</a:t>
            </a:fld>
            <a:r>
              <a:rPr kumimoji="1" lang="en-US" altLang="ja-JP" dirty="0">
                <a:solidFill>
                  <a:schemeClr val="tx1"/>
                </a:solidFill>
              </a:rPr>
              <a:t> /28</a:t>
            </a:r>
            <a:endParaRPr kumimoji="1" lang="ja-JP" altLang="en-US" dirty="0">
              <a:solidFill>
                <a:schemeClr val="tx1"/>
              </a:solidFill>
            </a:endParaRPr>
          </a:p>
        </p:txBody>
      </p:sp>
    </p:spTree>
    <p:extLst>
      <p:ext uri="{BB962C8B-B14F-4D97-AF65-F5344CB8AC3E}">
        <p14:creationId xmlns:p14="http://schemas.microsoft.com/office/powerpoint/2010/main" val="359490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7EE7B4D-511F-8C73-7A82-CF62CD942428}"/>
              </a:ext>
            </a:extLst>
          </p:cNvPr>
          <p:cNvSpPr txBox="1"/>
          <p:nvPr userDrawn="1"/>
        </p:nvSpPr>
        <p:spPr>
          <a:xfrm>
            <a:off x="1871776" y="3018952"/>
            <a:ext cx="8448448" cy="820096"/>
          </a:xfrm>
          <a:prstGeom prst="rect">
            <a:avLst/>
          </a:prstGeom>
          <a:noFill/>
        </p:spPr>
        <p:txBody>
          <a:bodyPr wrap="square" rtlCol="0" anchor="ctr">
            <a:spAutoFit/>
          </a:bodyPr>
          <a:lstStyle/>
          <a:p>
            <a:pPr algn="ctr">
              <a:lnSpc>
                <a:spcPct val="150000"/>
              </a:lnSpc>
            </a:pPr>
            <a:r>
              <a:rPr kumimoji="1" lang="en-US" altLang="ja-JP" sz="3600" b="1" dirty="0">
                <a:solidFill>
                  <a:srgbClr val="4DC4FF"/>
                </a:solidFill>
                <a:effectLst>
                  <a:reflection blurRad="6350" stA="55000" endA="300" endPos="45500" dir="5400000" sy="-100000" algn="bl" rotWithShape="0"/>
                </a:effectLst>
              </a:rPr>
              <a:t>Thank you for your attention!</a:t>
            </a:r>
            <a:endParaRPr kumimoji="1" lang="ja-JP" altLang="en-US" sz="3600" b="1" dirty="0">
              <a:solidFill>
                <a:srgbClr val="4DC4FF"/>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331897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2014/9/24</a:t>
            </a:r>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lang="ja-JP" altLang="en-US" smtClean="0"/>
              <a:pPr/>
              <a:t>‹#›</a:t>
            </a:fld>
            <a:endParaRPr lang="ja-JP" altLang="en-US"/>
          </a:p>
        </p:txBody>
      </p:sp>
    </p:spTree>
    <p:extLst>
      <p:ext uri="{BB962C8B-B14F-4D97-AF65-F5344CB8AC3E}">
        <p14:creationId xmlns:p14="http://schemas.microsoft.com/office/powerpoint/2010/main" val="3367825448"/>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680" r:id="rId4"/>
    <p:sldLayoutId id="2147483703"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1.png"/><Relationship Id="rId7"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6.jpeg"/><Relationship Id="rId7"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oleObject" Target="../embeddings/oleObject4.bin"/><Relationship Id="rId5" Type="http://schemas.openxmlformats.org/officeDocument/2006/relationships/image" Target="../media/image43.png"/><Relationship Id="rId10" Type="http://schemas.openxmlformats.org/officeDocument/2006/relationships/image" Target="../media/image47.emf"/><Relationship Id="rId4" Type="http://schemas.openxmlformats.org/officeDocument/2006/relationships/image" Target="../media/image42.png"/><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55.wmf"/><Relationship Id="rId7" Type="http://schemas.openxmlformats.org/officeDocument/2006/relationships/image" Target="../media/image57.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56.emf"/><Relationship Id="rId4" Type="http://schemas.openxmlformats.org/officeDocument/2006/relationships/oleObject" Target="../embeddings/oleObject7.bin"/><Relationship Id="rId9" Type="http://schemas.openxmlformats.org/officeDocument/2006/relationships/image" Target="../media/image58.emf"/></Relationships>
</file>

<file path=ppt/slides/_rels/slide1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1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9.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68.jpe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1879C91-7F8E-65A2-167D-D175A4E40C1D}"/>
              </a:ext>
            </a:extLst>
          </p:cNvPr>
          <p:cNvSpPr txBox="1"/>
          <p:nvPr/>
        </p:nvSpPr>
        <p:spPr>
          <a:xfrm>
            <a:off x="2946741" y="5702235"/>
            <a:ext cx="6298519" cy="400110"/>
          </a:xfrm>
          <a:prstGeom prst="rect">
            <a:avLst/>
          </a:prstGeom>
          <a:noFill/>
        </p:spPr>
        <p:txBody>
          <a:bodyPr wrap="none" rtlCol="0">
            <a:spAutoFit/>
          </a:bodyPr>
          <a:lstStyle/>
          <a:p>
            <a:pPr algn="ctr"/>
            <a:r>
              <a:rPr kumimoji="1" lang="en-US" altLang="ja-JP" sz="2000" dirty="0"/>
              <a:t>2024</a:t>
            </a:r>
            <a:r>
              <a:rPr kumimoji="1" lang="ja-JP" altLang="en-US" sz="2000" dirty="0"/>
              <a:t>年</a:t>
            </a:r>
            <a:r>
              <a:rPr kumimoji="1" lang="en-US" altLang="ja-JP" sz="2000" dirty="0"/>
              <a:t>9</a:t>
            </a:r>
            <a:r>
              <a:rPr kumimoji="1" lang="ja-JP" altLang="en-US" sz="2000" dirty="0"/>
              <a:t>月</a:t>
            </a:r>
            <a:r>
              <a:rPr kumimoji="1" lang="en-US" altLang="ja-JP" sz="2000" dirty="0"/>
              <a:t>18</a:t>
            </a:r>
            <a:r>
              <a:rPr kumimoji="1" lang="ja-JP" altLang="en-US" sz="2000" dirty="0"/>
              <a:t>日　第</a:t>
            </a:r>
            <a:r>
              <a:rPr kumimoji="1" lang="en-US" altLang="ja-JP" sz="2000" dirty="0"/>
              <a:t>85</a:t>
            </a:r>
            <a:r>
              <a:rPr kumimoji="1" lang="ja-JP" altLang="en-US" sz="2000" dirty="0"/>
              <a:t>回応用物理学会秋季学術講演会</a:t>
            </a:r>
          </a:p>
        </p:txBody>
      </p:sp>
      <p:sp>
        <p:nvSpPr>
          <p:cNvPr id="5" name="タイトル 4">
            <a:extLst>
              <a:ext uri="{FF2B5EF4-FFF2-40B4-BE49-F238E27FC236}">
                <a16:creationId xmlns:a16="http://schemas.microsoft.com/office/drawing/2014/main" id="{FF945F11-2CF1-6152-93F8-542220FD3B4C}"/>
              </a:ext>
            </a:extLst>
          </p:cNvPr>
          <p:cNvSpPr>
            <a:spLocks noGrp="1"/>
          </p:cNvSpPr>
          <p:nvPr>
            <p:ph type="ctrTitle"/>
          </p:nvPr>
        </p:nvSpPr>
        <p:spPr>
          <a:xfrm>
            <a:off x="876164" y="1453803"/>
            <a:ext cx="10439672" cy="2387600"/>
          </a:xfrm>
        </p:spPr>
        <p:txBody>
          <a:bodyPr anchor="ctr">
            <a:normAutofit/>
          </a:bodyPr>
          <a:lstStyle/>
          <a:p>
            <a:pPr>
              <a:lnSpc>
                <a:spcPct val="150000"/>
              </a:lnSpc>
            </a:pPr>
            <a:r>
              <a:rPr kumimoji="1" lang="ja-JP" altLang="en-US" sz="4000" b="1" dirty="0"/>
              <a:t>非化学量論組成制御による</a:t>
            </a:r>
            <a:r>
              <a:rPr kumimoji="1" lang="en-US" altLang="ja-JP" sz="4000" b="1" dirty="0"/>
              <a:t>Co</a:t>
            </a:r>
            <a:r>
              <a:rPr kumimoji="1" lang="ja-JP" altLang="en-US" sz="4000" b="1" dirty="0"/>
              <a:t>添加ハーフ・ホイスラー合金</a:t>
            </a:r>
            <a:r>
              <a:rPr kumimoji="1" lang="en-US" altLang="ja-JP" sz="4000" b="1" dirty="0"/>
              <a:t>TiNiSn</a:t>
            </a:r>
            <a:r>
              <a:rPr kumimoji="1" lang="ja-JP" altLang="en-US" sz="4000" b="1" dirty="0"/>
              <a:t>の熱電性能向上</a:t>
            </a:r>
            <a:endParaRPr lang="ja-JP" altLang="en-US" sz="4000" dirty="0"/>
          </a:p>
        </p:txBody>
      </p:sp>
      <p:sp>
        <p:nvSpPr>
          <p:cNvPr id="8" name="字幕 7">
            <a:extLst>
              <a:ext uri="{FF2B5EF4-FFF2-40B4-BE49-F238E27FC236}">
                <a16:creationId xmlns:a16="http://schemas.microsoft.com/office/drawing/2014/main" id="{1EB0B01B-A2D8-18B8-37F6-A720C64AB979}"/>
              </a:ext>
            </a:extLst>
          </p:cNvPr>
          <p:cNvSpPr>
            <a:spLocks noGrp="1"/>
          </p:cNvSpPr>
          <p:nvPr>
            <p:ph type="subTitle" idx="1"/>
          </p:nvPr>
        </p:nvSpPr>
        <p:spPr/>
        <p:txBody>
          <a:bodyPr/>
          <a:lstStyle/>
          <a:p>
            <a:pPr algn="l"/>
            <a:r>
              <a:rPr kumimoji="1" lang="ja-JP" altLang="en-US" sz="2400" dirty="0"/>
              <a:t>講演番号：</a:t>
            </a:r>
            <a:r>
              <a:rPr lang="en-US" altLang="ja-JP" sz="2400" dirty="0"/>
              <a:t>18</a:t>
            </a:r>
            <a:r>
              <a:rPr kumimoji="1" lang="en-US" altLang="ja-JP" sz="2400" dirty="0"/>
              <a:t>a-C301-8</a:t>
            </a:r>
          </a:p>
          <a:p>
            <a:pPr algn="l"/>
            <a:r>
              <a:rPr lang="ja-JP" altLang="en-US" sz="2400" dirty="0"/>
              <a:t>氏名：</a:t>
            </a:r>
            <a:r>
              <a:rPr lang="zh-TW" altLang="en-US" sz="2400" baseline="30000" dirty="0"/>
              <a:t>○</a:t>
            </a:r>
            <a:r>
              <a:rPr lang="zh-TW" altLang="en-US" sz="2400" dirty="0"/>
              <a:t>山﨑 航佑</a:t>
            </a:r>
            <a:r>
              <a:rPr lang="en-US" altLang="zh-TW" sz="2400" baseline="30000" dirty="0"/>
              <a:t>1</a:t>
            </a:r>
            <a:r>
              <a:rPr lang="en-US" altLang="zh-TW" sz="2400" dirty="0"/>
              <a:t>, </a:t>
            </a:r>
            <a:r>
              <a:rPr lang="ja-JP" altLang="en-US" sz="2400" dirty="0"/>
              <a:t>金</a:t>
            </a:r>
            <a:r>
              <a:rPr lang="zh-TW" altLang="en-US" sz="2400" dirty="0"/>
              <a:t> </a:t>
            </a:r>
            <a:r>
              <a:rPr lang="ja-JP" altLang="en-US" sz="2400" dirty="0"/>
              <a:t>泰均</a:t>
            </a:r>
            <a:r>
              <a:rPr lang="en-US" altLang="zh-TW" sz="2400" baseline="30000" dirty="0"/>
              <a:t>1</a:t>
            </a:r>
            <a:r>
              <a:rPr lang="en-US" altLang="zh-TW" sz="2400" dirty="0"/>
              <a:t>, </a:t>
            </a:r>
            <a:r>
              <a:rPr lang="zh-TW" altLang="en-US" sz="2400" dirty="0"/>
              <a:t>中津川 博</a:t>
            </a:r>
            <a:r>
              <a:rPr lang="en-US" altLang="zh-TW" sz="2400" baseline="30000" dirty="0"/>
              <a:t>1</a:t>
            </a:r>
            <a:r>
              <a:rPr lang="zh-TW" altLang="en-US" sz="2400" baseline="30000" dirty="0"/>
              <a:t>＊</a:t>
            </a:r>
            <a:endParaRPr lang="en-US" altLang="ja-JP" sz="2400" baseline="30000" dirty="0"/>
          </a:p>
          <a:p>
            <a:pPr algn="l"/>
            <a:r>
              <a:rPr kumimoji="1" lang="ja-JP" altLang="en-US" sz="2400" dirty="0"/>
              <a:t>所属：</a:t>
            </a:r>
            <a:r>
              <a:rPr kumimoji="1" lang="zh-CN" altLang="en-US" sz="2400" dirty="0"/>
              <a:t>横国大理工</a:t>
            </a:r>
            <a:r>
              <a:rPr kumimoji="1" lang="en-US" altLang="zh-CN" sz="2400" baseline="30000" dirty="0"/>
              <a:t>1</a:t>
            </a:r>
            <a:endParaRPr kumimoji="1" lang="ja-JP" altLang="en-US" sz="2400" baseline="30000" dirty="0"/>
          </a:p>
          <a:p>
            <a:endParaRPr lang="ja-JP" altLang="en-US" dirty="0"/>
          </a:p>
        </p:txBody>
      </p:sp>
    </p:spTree>
    <p:extLst>
      <p:ext uri="{BB962C8B-B14F-4D97-AF65-F5344CB8AC3E}">
        <p14:creationId xmlns:p14="http://schemas.microsoft.com/office/powerpoint/2010/main" val="333720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p>
          <a:p>
            <a:r>
              <a:rPr lang="ja-JP" altLang="en-US" dirty="0"/>
              <a:t>電気抵抗率</a:t>
            </a:r>
            <a:r>
              <a:rPr lang="en-US" altLang="ja-JP" dirty="0"/>
              <a:t>, </a:t>
            </a:r>
            <a:r>
              <a:rPr lang="en-US" altLang="ja-JP" i="1" dirty="0"/>
              <a:t>ρ</a:t>
            </a:r>
            <a:endParaRPr lang="en-US" altLang="ja-JP" dirty="0"/>
          </a:p>
        </p:txBody>
      </p:sp>
      <p:sp>
        <p:nvSpPr>
          <p:cNvPr id="15" name="テキスト ボックス 14">
            <a:extLst>
              <a:ext uri="{FF2B5EF4-FFF2-40B4-BE49-F238E27FC236}">
                <a16:creationId xmlns:a16="http://schemas.microsoft.com/office/drawing/2014/main" id="{A3386834-10EA-9D06-ADD6-CE74C453A84A}"/>
              </a:ext>
            </a:extLst>
          </p:cNvPr>
          <p:cNvSpPr txBox="1"/>
          <p:nvPr/>
        </p:nvSpPr>
        <p:spPr>
          <a:xfrm>
            <a:off x="4556366" y="5852573"/>
            <a:ext cx="4464496" cy="88870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Ni</a:t>
            </a:r>
            <a:r>
              <a:rPr kumimoji="1" lang="ja-JP" altLang="en-US" dirty="0"/>
              <a:t>組成比減少、</a:t>
            </a:r>
            <a:r>
              <a:rPr kumimoji="1" lang="en-US" altLang="ja-JP" dirty="0"/>
              <a:t> Co</a:t>
            </a:r>
            <a:r>
              <a:rPr kumimoji="1" lang="ja-JP" altLang="en-US" dirty="0"/>
              <a:t>置換量の増大に伴い</a:t>
            </a:r>
            <a:r>
              <a:rPr kumimoji="1" lang="en-US" altLang="ja-JP" b="1" i="1" dirty="0"/>
              <a:t>ρ</a:t>
            </a:r>
            <a:r>
              <a:rPr kumimoji="1" lang="ja-JP" altLang="en-US" b="1" dirty="0"/>
              <a:t>減少</a:t>
            </a:r>
            <a:r>
              <a:rPr kumimoji="1" lang="ja-JP" altLang="en-US" dirty="0"/>
              <a:t> </a:t>
            </a:r>
            <a:r>
              <a:rPr kumimoji="1" lang="en-US" altLang="ja-JP" dirty="0"/>
              <a:t>(</a:t>
            </a:r>
            <a:r>
              <a:rPr kumimoji="1" lang="en-US" altLang="ja-JP" b="1" i="1" dirty="0" err="1"/>
              <a:t>n</a:t>
            </a:r>
            <a:r>
              <a:rPr kumimoji="1" lang="en-US" altLang="ja-JP" b="1" baseline="-25000" dirty="0" err="1"/>
              <a:t>H</a:t>
            </a:r>
            <a:r>
              <a:rPr kumimoji="1" lang="ja-JP" altLang="en-US" b="1" dirty="0"/>
              <a:t>増大に起因</a:t>
            </a:r>
            <a:r>
              <a:rPr kumimoji="1" lang="en-US" altLang="ja-JP" dirty="0"/>
              <a:t>)</a:t>
            </a:r>
          </a:p>
        </p:txBody>
      </p:sp>
      <p:pic>
        <p:nvPicPr>
          <p:cNvPr id="5" name="図 4">
            <a:extLst>
              <a:ext uri="{FF2B5EF4-FFF2-40B4-BE49-F238E27FC236}">
                <a16:creationId xmlns:a16="http://schemas.microsoft.com/office/drawing/2014/main" id="{7496F37A-4134-AD6F-BB8F-CDECEDC308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99856" y="1315333"/>
            <a:ext cx="5977858" cy="4319999"/>
          </a:xfrm>
          <a:prstGeom prst="rect">
            <a:avLst/>
          </a:prstGeom>
        </p:spPr>
      </p:pic>
      <p:grpSp>
        <p:nvGrpSpPr>
          <p:cNvPr id="21" name="グループ化 20">
            <a:extLst>
              <a:ext uri="{FF2B5EF4-FFF2-40B4-BE49-F238E27FC236}">
                <a16:creationId xmlns:a16="http://schemas.microsoft.com/office/drawing/2014/main" id="{0E36613E-EFF6-54B8-823B-06F42864A416}"/>
              </a:ext>
            </a:extLst>
          </p:cNvPr>
          <p:cNvGrpSpPr/>
          <p:nvPr/>
        </p:nvGrpSpPr>
        <p:grpSpPr>
          <a:xfrm>
            <a:off x="1042073" y="1276550"/>
            <a:ext cx="2604954" cy="5546456"/>
            <a:chOff x="8708167" y="1027184"/>
            <a:chExt cx="2604954" cy="5546456"/>
          </a:xfrm>
        </p:grpSpPr>
        <p:pic>
          <p:nvPicPr>
            <p:cNvPr id="17" name="図 16">
              <a:extLst>
                <a:ext uri="{FF2B5EF4-FFF2-40B4-BE49-F238E27FC236}">
                  <a16:creationId xmlns:a16="http://schemas.microsoft.com/office/drawing/2014/main" id="{BEBE996E-D5D9-7217-F094-A4ADAFA5A7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08167" y="1027184"/>
              <a:ext cx="2598626" cy="1908000"/>
            </a:xfrm>
            <a:prstGeom prst="rect">
              <a:avLst/>
            </a:prstGeom>
          </p:spPr>
        </p:pic>
        <p:pic>
          <p:nvPicPr>
            <p:cNvPr id="16" name="図 15">
              <a:extLst>
                <a:ext uri="{FF2B5EF4-FFF2-40B4-BE49-F238E27FC236}">
                  <a16:creationId xmlns:a16="http://schemas.microsoft.com/office/drawing/2014/main" id="{EB08B5D3-C7EC-4633-BA71-A5F741A42D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712806" y="2845109"/>
              <a:ext cx="2598626" cy="1908000"/>
            </a:xfrm>
            <a:prstGeom prst="rect">
              <a:avLst/>
            </a:prstGeom>
          </p:spPr>
        </p:pic>
        <p:pic>
          <p:nvPicPr>
            <p:cNvPr id="14" name="図 13">
              <a:extLst>
                <a:ext uri="{FF2B5EF4-FFF2-40B4-BE49-F238E27FC236}">
                  <a16:creationId xmlns:a16="http://schemas.microsoft.com/office/drawing/2014/main" id="{32149F65-175A-7A76-71E6-9493F52385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14495" y="4665640"/>
              <a:ext cx="2598626" cy="1908000"/>
            </a:xfrm>
            <a:prstGeom prst="rect">
              <a:avLst/>
            </a:prstGeom>
          </p:spPr>
        </p:pic>
      </p:grpSp>
      <p:sp>
        <p:nvSpPr>
          <p:cNvPr id="22" name="矢印: 左 21">
            <a:extLst>
              <a:ext uri="{FF2B5EF4-FFF2-40B4-BE49-F238E27FC236}">
                <a16:creationId xmlns:a16="http://schemas.microsoft.com/office/drawing/2014/main" id="{D89FB0A8-9AFD-58E7-2DE5-6F963EF19655}"/>
              </a:ext>
            </a:extLst>
          </p:cNvPr>
          <p:cNvSpPr/>
          <p:nvPr/>
        </p:nvSpPr>
        <p:spPr>
          <a:xfrm rot="20854218" flipV="1">
            <a:off x="8668790" y="4329678"/>
            <a:ext cx="1723252" cy="414727"/>
          </a:xfrm>
          <a:prstGeom prst="leftArrow">
            <a:avLst/>
          </a:prstGeom>
          <a:no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オブジェクト 22">
            <a:extLst>
              <a:ext uri="{FF2B5EF4-FFF2-40B4-BE49-F238E27FC236}">
                <a16:creationId xmlns:a16="http://schemas.microsoft.com/office/drawing/2014/main" id="{3F9FDB4E-17BE-0B69-E0BB-536FA915CE5B}"/>
              </a:ext>
            </a:extLst>
          </p:cNvPr>
          <p:cNvGraphicFramePr>
            <a:graphicFrameLocks noChangeAspect="1"/>
          </p:cNvGraphicFramePr>
          <p:nvPr>
            <p:extLst>
              <p:ext uri="{D42A27DB-BD31-4B8C-83A1-F6EECF244321}">
                <p14:modId xmlns:p14="http://schemas.microsoft.com/office/powerpoint/2010/main" val="1362973551"/>
              </p:ext>
            </p:extLst>
          </p:nvPr>
        </p:nvGraphicFramePr>
        <p:xfrm>
          <a:off x="9419800" y="5716652"/>
          <a:ext cx="1092200" cy="1092200"/>
        </p:xfrm>
        <a:graphic>
          <a:graphicData uri="http://schemas.openxmlformats.org/presentationml/2006/ole">
            <mc:AlternateContent xmlns:mc="http://schemas.openxmlformats.org/markup-compatibility/2006">
              <mc:Choice xmlns:v="urn:schemas-microsoft-com:vml" Requires="v">
                <p:oleObj name="Equation" r:id="rId7" imgW="1091880" imgH="1091880" progId="Equation.DSMT4">
                  <p:embed/>
                </p:oleObj>
              </mc:Choice>
              <mc:Fallback>
                <p:oleObj name="Equation" r:id="rId7" imgW="1091880" imgH="1091880" progId="Equation.DSMT4">
                  <p:embed/>
                  <p:pic>
                    <p:nvPicPr>
                      <p:cNvPr id="23" name="オブジェクト 22">
                        <a:extLst>
                          <a:ext uri="{FF2B5EF4-FFF2-40B4-BE49-F238E27FC236}">
                            <a16:creationId xmlns:a16="http://schemas.microsoft.com/office/drawing/2014/main" id="{3F9FDB4E-17BE-0B69-E0BB-536FA915CE5B}"/>
                          </a:ext>
                        </a:extLst>
                      </p:cNvPr>
                      <p:cNvPicPr/>
                      <p:nvPr/>
                    </p:nvPicPr>
                    <p:blipFill>
                      <a:blip r:embed="rId8"/>
                      <a:stretch>
                        <a:fillRect/>
                      </a:stretch>
                    </p:blipFill>
                    <p:spPr>
                      <a:xfrm>
                        <a:off x="9419800" y="5716652"/>
                        <a:ext cx="1092200" cy="1092200"/>
                      </a:xfrm>
                      <a:prstGeom prst="rect">
                        <a:avLst/>
                      </a:prstGeom>
                    </p:spPr>
                  </p:pic>
                </p:oleObj>
              </mc:Fallback>
            </mc:AlternateContent>
          </a:graphicData>
        </a:graphic>
      </p:graphicFrame>
      <p:sp>
        <p:nvSpPr>
          <p:cNvPr id="25" name="スライド番号プレースホルダー 24">
            <a:extLst>
              <a:ext uri="{FF2B5EF4-FFF2-40B4-BE49-F238E27FC236}">
                <a16:creationId xmlns:a16="http://schemas.microsoft.com/office/drawing/2014/main" id="{1430A0AD-9846-E182-FFB3-D9085DC2FC5D}"/>
              </a:ext>
            </a:extLst>
          </p:cNvPr>
          <p:cNvSpPr>
            <a:spLocks noGrp="1"/>
          </p:cNvSpPr>
          <p:nvPr>
            <p:ph type="sldNum" sz="quarter" idx="12"/>
          </p:nvPr>
        </p:nvSpPr>
        <p:spPr/>
        <p:txBody>
          <a:bodyPr/>
          <a:lstStyle/>
          <a:p>
            <a:fld id="{90BA7EBE-6FD4-4B50-83C6-C925E775C4BE}" type="slidenum">
              <a:rPr kumimoji="1" lang="ja-JP" altLang="en-US" smtClean="0"/>
              <a:pPr/>
              <a:t>10</a:t>
            </a:fld>
            <a:r>
              <a:rPr kumimoji="1" lang="ja-JP" altLang="en-US"/>
              <a:t> </a:t>
            </a:r>
            <a:r>
              <a:rPr kumimoji="1" lang="en-US" altLang="ja-JP"/>
              <a:t>/15</a:t>
            </a:r>
            <a:endParaRPr kumimoji="1" lang="ja-JP" altLang="en-US" dirty="0"/>
          </a:p>
        </p:txBody>
      </p:sp>
      <p:sp>
        <p:nvSpPr>
          <p:cNvPr id="2" name="テキスト ボックス 1">
            <a:extLst>
              <a:ext uri="{FF2B5EF4-FFF2-40B4-BE49-F238E27FC236}">
                <a16:creationId xmlns:a16="http://schemas.microsoft.com/office/drawing/2014/main" id="{C11FAB76-3533-C18B-4BFF-4FA1BF5837E5}"/>
              </a:ext>
            </a:extLst>
          </p:cNvPr>
          <p:cNvSpPr txBox="1"/>
          <p:nvPr/>
        </p:nvSpPr>
        <p:spPr>
          <a:xfrm>
            <a:off x="1649361" y="970748"/>
            <a:ext cx="1991544" cy="376419"/>
          </a:xfrm>
          <a:prstGeom prst="rect">
            <a:avLst/>
          </a:prstGeom>
          <a:noFill/>
        </p:spPr>
        <p:txBody>
          <a:bodyPr wrap="square" rtlCol="0">
            <a:spAutoFit/>
          </a:bodyPr>
          <a:lstStyle/>
          <a:p>
            <a:r>
              <a:rPr kumimoji="1" lang="en-US" altLang="ja-JP" i="1" dirty="0"/>
              <a:t>ρ</a:t>
            </a:r>
            <a:r>
              <a:rPr kumimoji="1" lang="ja-JP" altLang="en-US" dirty="0"/>
              <a:t>の温度依存性</a:t>
            </a:r>
            <a:endParaRPr kumimoji="1" lang="en-US" altLang="ja-JP" dirty="0"/>
          </a:p>
        </p:txBody>
      </p:sp>
      <p:sp>
        <p:nvSpPr>
          <p:cNvPr id="6" name="正方形/長方形 5">
            <a:extLst>
              <a:ext uri="{FF2B5EF4-FFF2-40B4-BE49-F238E27FC236}">
                <a16:creationId xmlns:a16="http://schemas.microsoft.com/office/drawing/2014/main" id="{A4632B33-D33D-2666-45B5-23783C88741B}"/>
              </a:ext>
            </a:extLst>
          </p:cNvPr>
          <p:cNvSpPr/>
          <p:nvPr/>
        </p:nvSpPr>
        <p:spPr>
          <a:xfrm>
            <a:off x="4455934" y="1182722"/>
            <a:ext cx="6896066" cy="453393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A646761-F691-5C9A-D669-D13AAA4B3713}"/>
              </a:ext>
            </a:extLst>
          </p:cNvPr>
          <p:cNvSpPr txBox="1"/>
          <p:nvPr/>
        </p:nvSpPr>
        <p:spPr>
          <a:xfrm>
            <a:off x="6648798" y="998056"/>
            <a:ext cx="2279973" cy="369332"/>
          </a:xfrm>
          <a:prstGeom prst="rect">
            <a:avLst/>
          </a:prstGeom>
          <a:solidFill>
            <a:schemeClr val="bg1"/>
          </a:solidFill>
        </p:spPr>
        <p:txBody>
          <a:bodyPr wrap="square" rtlCol="0">
            <a:spAutoFit/>
          </a:bodyPr>
          <a:lstStyle/>
          <a:p>
            <a:pPr algn="ctr"/>
            <a:r>
              <a:rPr kumimoji="1" lang="en-US" altLang="ja-JP" i="1" dirty="0"/>
              <a:t>ρ</a:t>
            </a:r>
            <a:r>
              <a:rPr kumimoji="1" lang="ja-JP" altLang="en-US" dirty="0"/>
              <a:t>の</a:t>
            </a:r>
            <a:r>
              <a:rPr kumimoji="1" lang="en-US" altLang="ja-JP" dirty="0"/>
              <a:t>Ni</a:t>
            </a:r>
            <a:r>
              <a:rPr kumimoji="1" lang="ja-JP" altLang="en-US" dirty="0"/>
              <a:t>組成比依存性</a:t>
            </a:r>
            <a:endParaRPr kumimoji="1" lang="en-US" altLang="ja-JP" dirty="0"/>
          </a:p>
        </p:txBody>
      </p:sp>
      <p:sp>
        <p:nvSpPr>
          <p:cNvPr id="7" name="テキスト ボックス 6">
            <a:extLst>
              <a:ext uri="{FF2B5EF4-FFF2-40B4-BE49-F238E27FC236}">
                <a16:creationId xmlns:a16="http://schemas.microsoft.com/office/drawing/2014/main" id="{453218EA-0A6B-BF41-4380-0ED45C680918}"/>
              </a:ext>
            </a:extLst>
          </p:cNvPr>
          <p:cNvSpPr txBox="1"/>
          <p:nvPr/>
        </p:nvSpPr>
        <p:spPr>
          <a:xfrm>
            <a:off x="5260515" y="5284402"/>
            <a:ext cx="835485" cy="369332"/>
          </a:xfrm>
          <a:prstGeom prst="rect">
            <a:avLst/>
          </a:prstGeom>
          <a:noFill/>
        </p:spPr>
        <p:txBody>
          <a:bodyPr wrap="none" rtlCol="0">
            <a:spAutoFit/>
          </a:bodyPr>
          <a:lstStyle/>
          <a:p>
            <a:pPr algn="l"/>
            <a:r>
              <a:rPr kumimoji="1" lang="en-US" altLang="ja-JP" dirty="0"/>
              <a:t>Ni-def</a:t>
            </a:r>
            <a:endParaRPr kumimoji="1" lang="ja-JP" altLang="en-US" dirty="0"/>
          </a:p>
        </p:txBody>
      </p:sp>
      <p:sp>
        <p:nvSpPr>
          <p:cNvPr id="8" name="テキスト ボックス 7">
            <a:extLst>
              <a:ext uri="{FF2B5EF4-FFF2-40B4-BE49-F238E27FC236}">
                <a16:creationId xmlns:a16="http://schemas.microsoft.com/office/drawing/2014/main" id="{3A241A9A-F3F3-5833-2D41-48710F4599EF}"/>
              </a:ext>
            </a:extLst>
          </p:cNvPr>
          <p:cNvSpPr txBox="1"/>
          <p:nvPr/>
        </p:nvSpPr>
        <p:spPr>
          <a:xfrm>
            <a:off x="10108684" y="5284402"/>
            <a:ext cx="806631" cy="369332"/>
          </a:xfrm>
          <a:prstGeom prst="rect">
            <a:avLst/>
          </a:prstGeom>
          <a:noFill/>
        </p:spPr>
        <p:txBody>
          <a:bodyPr wrap="none" rtlCol="0">
            <a:spAutoFit/>
          </a:bodyPr>
          <a:lstStyle/>
          <a:p>
            <a:pPr algn="l"/>
            <a:r>
              <a:rPr kumimoji="1" lang="en-US" altLang="ja-JP" dirty="0"/>
              <a:t>Ni-</a:t>
            </a:r>
            <a:r>
              <a:rPr kumimoji="1" lang="en-US" altLang="ja-JP" dirty="0" err="1"/>
              <a:t>suf</a:t>
            </a:r>
            <a:endParaRPr kumimoji="1" lang="ja-JP" altLang="en-US" dirty="0"/>
          </a:p>
        </p:txBody>
      </p:sp>
    </p:spTree>
    <p:extLst>
      <p:ext uri="{BB962C8B-B14F-4D97-AF65-F5344CB8AC3E}">
        <p14:creationId xmlns:p14="http://schemas.microsoft.com/office/powerpoint/2010/main" val="341126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lang="ja-JP" altLang="en-US" dirty="0"/>
              <a:t>ゼーベック係数</a:t>
            </a:r>
            <a:r>
              <a:rPr lang="en-US" altLang="ja-JP" dirty="0"/>
              <a:t>, </a:t>
            </a:r>
            <a:r>
              <a:rPr lang="en-US" altLang="ja-JP" i="1" dirty="0"/>
              <a:t>S</a:t>
            </a:r>
          </a:p>
        </p:txBody>
      </p:sp>
      <p:grpSp>
        <p:nvGrpSpPr>
          <p:cNvPr id="8" name="グループ化 7">
            <a:extLst>
              <a:ext uri="{FF2B5EF4-FFF2-40B4-BE49-F238E27FC236}">
                <a16:creationId xmlns:a16="http://schemas.microsoft.com/office/drawing/2014/main" id="{115E05F0-DBB7-7196-BAF5-7F259F9FED8D}"/>
              </a:ext>
            </a:extLst>
          </p:cNvPr>
          <p:cNvGrpSpPr>
            <a:grpSpLocks noChangeAspect="1"/>
          </p:cNvGrpSpPr>
          <p:nvPr/>
        </p:nvGrpSpPr>
        <p:grpSpPr>
          <a:xfrm>
            <a:off x="1195126" y="1394434"/>
            <a:ext cx="2077885" cy="5364000"/>
            <a:chOff x="558184" y="1124744"/>
            <a:chExt cx="2201910" cy="5684158"/>
          </a:xfrm>
        </p:grpSpPr>
        <p:pic>
          <p:nvPicPr>
            <p:cNvPr id="2" name="図 1" descr="グラフ, 折れ線グラフ&#10;&#10;自動的に生成された説明">
              <a:extLst>
                <a:ext uri="{FF2B5EF4-FFF2-40B4-BE49-F238E27FC236}">
                  <a16:creationId xmlns:a16="http://schemas.microsoft.com/office/drawing/2014/main" id="{CB7ECC8A-7357-54EE-D38A-1B58F3042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184" y="1124744"/>
              <a:ext cx="2162103" cy="1980000"/>
            </a:xfrm>
            <a:prstGeom prst="rect">
              <a:avLst/>
            </a:prstGeom>
          </p:spPr>
        </p:pic>
        <p:pic>
          <p:nvPicPr>
            <p:cNvPr id="4" name="図 3" descr="グラフ, 折れ線グラフ&#10;&#10;自動的に生成された説明">
              <a:extLst>
                <a:ext uri="{FF2B5EF4-FFF2-40B4-BE49-F238E27FC236}">
                  <a16:creationId xmlns:a16="http://schemas.microsoft.com/office/drawing/2014/main" id="{CCA56111-E1B7-0631-7670-2979F0756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92" y="2973868"/>
              <a:ext cx="2162102" cy="1980000"/>
            </a:xfrm>
            <a:prstGeom prst="rect">
              <a:avLst/>
            </a:prstGeom>
          </p:spPr>
        </p:pic>
        <p:pic>
          <p:nvPicPr>
            <p:cNvPr id="6" name="図 5" descr="グラフ, 折れ線グラフ&#10;&#10;自動的に生成された説明">
              <a:extLst>
                <a:ext uri="{FF2B5EF4-FFF2-40B4-BE49-F238E27FC236}">
                  <a16:creationId xmlns:a16="http://schemas.microsoft.com/office/drawing/2014/main" id="{49751D4E-49D1-B59E-DDB9-C60084143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970" y="4828902"/>
              <a:ext cx="2162102" cy="1980000"/>
            </a:xfrm>
            <a:prstGeom prst="rect">
              <a:avLst/>
            </a:prstGeom>
          </p:spPr>
        </p:pic>
      </p:grpSp>
      <p:pic>
        <p:nvPicPr>
          <p:cNvPr id="13" name="図 12">
            <a:extLst>
              <a:ext uri="{FF2B5EF4-FFF2-40B4-BE49-F238E27FC236}">
                <a16:creationId xmlns:a16="http://schemas.microsoft.com/office/drawing/2014/main" id="{68CAC54F-6572-36D6-3B9D-1669E21815A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49992" y="1225562"/>
            <a:ext cx="6014767" cy="4319794"/>
          </a:xfrm>
          <a:prstGeom prst="rect">
            <a:avLst/>
          </a:prstGeom>
        </p:spPr>
      </p:pic>
      <p:sp>
        <p:nvSpPr>
          <p:cNvPr id="14" name="テキスト ボックス 13">
            <a:extLst>
              <a:ext uri="{FF2B5EF4-FFF2-40B4-BE49-F238E27FC236}">
                <a16:creationId xmlns:a16="http://schemas.microsoft.com/office/drawing/2014/main" id="{C8AD2DE6-21AD-20AF-3BF7-E496A4B60227}"/>
              </a:ext>
            </a:extLst>
          </p:cNvPr>
          <p:cNvSpPr txBox="1"/>
          <p:nvPr/>
        </p:nvSpPr>
        <p:spPr>
          <a:xfrm>
            <a:off x="4540783" y="5824195"/>
            <a:ext cx="3816424" cy="88870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x=0.90</a:t>
            </a:r>
            <a:r>
              <a:rPr kumimoji="1" lang="ja-JP" altLang="en-US" dirty="0"/>
              <a:t>の時、</a:t>
            </a:r>
            <a:r>
              <a:rPr kumimoji="1" lang="en-US" altLang="ja-JP" b="1" i="1" dirty="0"/>
              <a:t>|S|</a:t>
            </a:r>
            <a:r>
              <a:rPr kumimoji="1" lang="ja-JP" altLang="en-US" b="1" dirty="0"/>
              <a:t>が大きく減少</a:t>
            </a:r>
            <a:r>
              <a:rPr kumimoji="1" lang="ja-JP" altLang="en-US" dirty="0"/>
              <a:t> </a:t>
            </a:r>
            <a:r>
              <a:rPr kumimoji="1" lang="en-US" altLang="ja-JP" dirty="0"/>
              <a:t>(</a:t>
            </a:r>
            <a:r>
              <a:rPr kumimoji="1" lang="en-US" altLang="ja-JP" b="1" i="1" dirty="0" err="1"/>
              <a:t>n</a:t>
            </a:r>
            <a:r>
              <a:rPr kumimoji="1" lang="en-US" altLang="ja-JP" b="1" baseline="-25000" dirty="0" err="1"/>
              <a:t>H</a:t>
            </a:r>
            <a:r>
              <a:rPr kumimoji="1" lang="ja-JP" altLang="en-US" b="1" dirty="0"/>
              <a:t>増大</a:t>
            </a:r>
            <a:r>
              <a:rPr kumimoji="1" lang="en-US" altLang="ja-JP" b="1" dirty="0"/>
              <a:t>, </a:t>
            </a:r>
            <a:r>
              <a:rPr kumimoji="1" lang="ja-JP" altLang="en-US" b="1" dirty="0"/>
              <a:t>第二相に起因</a:t>
            </a:r>
            <a:r>
              <a:rPr kumimoji="1" lang="en-US" altLang="ja-JP" dirty="0"/>
              <a:t>)</a:t>
            </a:r>
          </a:p>
        </p:txBody>
      </p:sp>
      <p:sp>
        <p:nvSpPr>
          <p:cNvPr id="16" name="矢印: 左 15">
            <a:extLst>
              <a:ext uri="{FF2B5EF4-FFF2-40B4-BE49-F238E27FC236}">
                <a16:creationId xmlns:a16="http://schemas.microsoft.com/office/drawing/2014/main" id="{EF2DA54A-8F9A-EFF2-0B75-0C2544EEACC8}"/>
              </a:ext>
            </a:extLst>
          </p:cNvPr>
          <p:cNvSpPr/>
          <p:nvPr/>
        </p:nvSpPr>
        <p:spPr>
          <a:xfrm rot="20747194">
            <a:off x="6264406" y="2410287"/>
            <a:ext cx="1034291" cy="327622"/>
          </a:xfrm>
          <a:prstGeom prst="leftArrow">
            <a:avLst/>
          </a:prstGeom>
          <a:noFill/>
          <a:ln w="38100">
            <a:solidFill>
              <a:srgbClr val="4DC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9538ACC1-06ED-01F1-E1BE-FE48B67D3152}"/>
              </a:ext>
            </a:extLst>
          </p:cNvPr>
          <p:cNvSpPr>
            <a:spLocks noGrp="1"/>
          </p:cNvSpPr>
          <p:nvPr>
            <p:ph type="sldNum" sz="quarter" idx="12"/>
          </p:nvPr>
        </p:nvSpPr>
        <p:spPr/>
        <p:txBody>
          <a:bodyPr/>
          <a:lstStyle/>
          <a:p>
            <a:fld id="{90BA7EBE-6FD4-4B50-83C6-C925E775C4BE}" type="slidenum">
              <a:rPr kumimoji="1" lang="ja-JP" altLang="en-US" smtClean="0"/>
              <a:pPr/>
              <a:t>11</a:t>
            </a:fld>
            <a:r>
              <a:rPr kumimoji="1" lang="ja-JP" altLang="en-US"/>
              <a:t> </a:t>
            </a:r>
            <a:r>
              <a:rPr kumimoji="1" lang="en-US" altLang="ja-JP"/>
              <a:t>/15</a:t>
            </a:r>
            <a:endParaRPr kumimoji="1" lang="ja-JP" altLang="en-US" dirty="0"/>
          </a:p>
        </p:txBody>
      </p:sp>
      <p:sp>
        <p:nvSpPr>
          <p:cNvPr id="5" name="テキスト ボックス 4">
            <a:extLst>
              <a:ext uri="{FF2B5EF4-FFF2-40B4-BE49-F238E27FC236}">
                <a16:creationId xmlns:a16="http://schemas.microsoft.com/office/drawing/2014/main" id="{D8F5709F-A695-B38E-7A5C-F4CE3D952E80}"/>
              </a:ext>
            </a:extLst>
          </p:cNvPr>
          <p:cNvSpPr txBox="1"/>
          <p:nvPr/>
        </p:nvSpPr>
        <p:spPr>
          <a:xfrm>
            <a:off x="874174" y="962607"/>
            <a:ext cx="2682224" cy="369332"/>
          </a:xfrm>
          <a:prstGeom prst="rect">
            <a:avLst/>
          </a:prstGeom>
          <a:noFill/>
        </p:spPr>
        <p:txBody>
          <a:bodyPr wrap="square" rtlCol="0">
            <a:spAutoFit/>
          </a:bodyPr>
          <a:lstStyle/>
          <a:p>
            <a:pPr algn="ctr"/>
            <a:r>
              <a:rPr kumimoji="1" lang="en-US" altLang="ja-JP" i="1" dirty="0"/>
              <a:t>S</a:t>
            </a:r>
            <a:r>
              <a:rPr kumimoji="1" lang="ja-JP" altLang="en-US" dirty="0"/>
              <a:t>の温度依存性</a:t>
            </a:r>
            <a:endParaRPr kumimoji="1" lang="en-US" altLang="ja-JP" dirty="0"/>
          </a:p>
        </p:txBody>
      </p:sp>
      <p:sp>
        <p:nvSpPr>
          <p:cNvPr id="9" name="正方形/長方形 8">
            <a:extLst>
              <a:ext uri="{FF2B5EF4-FFF2-40B4-BE49-F238E27FC236}">
                <a16:creationId xmlns:a16="http://schemas.microsoft.com/office/drawing/2014/main" id="{424C94E6-A6E7-1820-D049-15FA23D508C8}"/>
              </a:ext>
            </a:extLst>
          </p:cNvPr>
          <p:cNvSpPr/>
          <p:nvPr/>
        </p:nvSpPr>
        <p:spPr>
          <a:xfrm>
            <a:off x="4455934" y="1182722"/>
            <a:ext cx="6896066" cy="453393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A88FCF1-6600-7180-A0BC-C64E6E75665C}"/>
              </a:ext>
            </a:extLst>
          </p:cNvPr>
          <p:cNvSpPr txBox="1"/>
          <p:nvPr/>
        </p:nvSpPr>
        <p:spPr>
          <a:xfrm>
            <a:off x="6643967" y="989680"/>
            <a:ext cx="2520000" cy="369332"/>
          </a:xfrm>
          <a:prstGeom prst="rect">
            <a:avLst/>
          </a:prstGeom>
          <a:solidFill>
            <a:schemeClr val="bg1"/>
          </a:solidFill>
        </p:spPr>
        <p:txBody>
          <a:bodyPr wrap="square" rtlCol="0">
            <a:spAutoFit/>
          </a:bodyPr>
          <a:lstStyle/>
          <a:p>
            <a:pPr algn="ctr"/>
            <a:r>
              <a:rPr kumimoji="1" lang="en-US" altLang="ja-JP" i="1" dirty="0"/>
              <a:t>S</a:t>
            </a:r>
            <a:r>
              <a:rPr kumimoji="1" lang="ja-JP" altLang="en-US" dirty="0"/>
              <a:t>の</a:t>
            </a:r>
            <a:r>
              <a:rPr kumimoji="1" lang="en-US" altLang="ja-JP" dirty="0"/>
              <a:t>Ni</a:t>
            </a:r>
            <a:r>
              <a:rPr kumimoji="1" lang="ja-JP" altLang="en-US" dirty="0"/>
              <a:t>組成比依存性</a:t>
            </a:r>
            <a:endParaRPr kumimoji="1" lang="en-US" altLang="ja-JP" dirty="0"/>
          </a:p>
        </p:txBody>
      </p:sp>
      <p:graphicFrame>
        <p:nvGraphicFramePr>
          <p:cNvPr id="15" name="オブジェクト 14">
            <a:extLst>
              <a:ext uri="{FF2B5EF4-FFF2-40B4-BE49-F238E27FC236}">
                <a16:creationId xmlns:a16="http://schemas.microsoft.com/office/drawing/2014/main" id="{C5492814-6508-AA23-EEE5-70AA3E1790DE}"/>
              </a:ext>
            </a:extLst>
          </p:cNvPr>
          <p:cNvGraphicFramePr>
            <a:graphicFrameLocks noChangeAspect="1"/>
          </p:cNvGraphicFramePr>
          <p:nvPr>
            <p:extLst>
              <p:ext uri="{D42A27DB-BD31-4B8C-83A1-F6EECF244321}">
                <p14:modId xmlns:p14="http://schemas.microsoft.com/office/powerpoint/2010/main" val="3990124653"/>
              </p:ext>
            </p:extLst>
          </p:nvPr>
        </p:nvGraphicFramePr>
        <p:xfrm>
          <a:off x="8139798" y="5523693"/>
          <a:ext cx="2204673" cy="1341975"/>
        </p:xfrm>
        <a:graphic>
          <a:graphicData uri="http://schemas.openxmlformats.org/presentationml/2006/ole">
            <mc:AlternateContent xmlns:mc="http://schemas.openxmlformats.org/markup-compatibility/2006">
              <mc:Choice xmlns:v="urn:schemas-microsoft-com:vml" Requires="v">
                <p:oleObj name="Equation" r:id="rId7" imgW="2336760" imgH="1422360" progId="Equation.DSMT4">
                  <p:embed/>
                </p:oleObj>
              </mc:Choice>
              <mc:Fallback>
                <p:oleObj name="Equation" r:id="rId7" imgW="2336760" imgH="1422360" progId="Equation.DSMT4">
                  <p:embed/>
                  <p:pic>
                    <p:nvPicPr>
                      <p:cNvPr id="15" name="オブジェクト 14">
                        <a:extLst>
                          <a:ext uri="{FF2B5EF4-FFF2-40B4-BE49-F238E27FC236}">
                            <a16:creationId xmlns:a16="http://schemas.microsoft.com/office/drawing/2014/main" id="{C5492814-6508-AA23-EEE5-70AA3E1790DE}"/>
                          </a:ext>
                        </a:extLst>
                      </p:cNvPr>
                      <p:cNvPicPr/>
                      <p:nvPr/>
                    </p:nvPicPr>
                    <p:blipFill>
                      <a:blip r:embed="rId8"/>
                      <a:stretch>
                        <a:fillRect/>
                      </a:stretch>
                    </p:blipFill>
                    <p:spPr>
                      <a:xfrm>
                        <a:off x="8139798" y="5523693"/>
                        <a:ext cx="2204673" cy="1341975"/>
                      </a:xfrm>
                      <a:prstGeom prst="rect">
                        <a:avLst/>
                      </a:prstGeom>
                      <a:solidFill>
                        <a:schemeClr val="bg1"/>
                      </a:solidFill>
                    </p:spPr>
                  </p:pic>
                </p:oleObj>
              </mc:Fallback>
            </mc:AlternateContent>
          </a:graphicData>
        </a:graphic>
      </p:graphicFrame>
      <p:sp>
        <p:nvSpPr>
          <p:cNvPr id="10" name="テキスト ボックス 9">
            <a:extLst>
              <a:ext uri="{FF2B5EF4-FFF2-40B4-BE49-F238E27FC236}">
                <a16:creationId xmlns:a16="http://schemas.microsoft.com/office/drawing/2014/main" id="{A445CC4B-53D6-E67C-641B-050ED963C35B}"/>
              </a:ext>
            </a:extLst>
          </p:cNvPr>
          <p:cNvSpPr txBox="1"/>
          <p:nvPr/>
        </p:nvSpPr>
        <p:spPr>
          <a:xfrm>
            <a:off x="5260515" y="5157192"/>
            <a:ext cx="835485" cy="369332"/>
          </a:xfrm>
          <a:prstGeom prst="rect">
            <a:avLst/>
          </a:prstGeom>
          <a:noFill/>
        </p:spPr>
        <p:txBody>
          <a:bodyPr wrap="none" rtlCol="0">
            <a:spAutoFit/>
          </a:bodyPr>
          <a:lstStyle/>
          <a:p>
            <a:pPr algn="l"/>
            <a:r>
              <a:rPr kumimoji="1" lang="en-US" altLang="ja-JP" dirty="0"/>
              <a:t>Ni-def</a:t>
            </a:r>
            <a:endParaRPr kumimoji="1" lang="ja-JP" altLang="en-US" dirty="0"/>
          </a:p>
        </p:txBody>
      </p:sp>
      <p:sp>
        <p:nvSpPr>
          <p:cNvPr id="11" name="テキスト ボックス 10">
            <a:extLst>
              <a:ext uri="{FF2B5EF4-FFF2-40B4-BE49-F238E27FC236}">
                <a16:creationId xmlns:a16="http://schemas.microsoft.com/office/drawing/2014/main" id="{C643552C-ABA4-AF7B-5328-219696DA383E}"/>
              </a:ext>
            </a:extLst>
          </p:cNvPr>
          <p:cNvSpPr txBox="1"/>
          <p:nvPr/>
        </p:nvSpPr>
        <p:spPr>
          <a:xfrm>
            <a:off x="10108684" y="5157192"/>
            <a:ext cx="806631" cy="369332"/>
          </a:xfrm>
          <a:prstGeom prst="rect">
            <a:avLst/>
          </a:prstGeom>
          <a:noFill/>
        </p:spPr>
        <p:txBody>
          <a:bodyPr wrap="none" rtlCol="0">
            <a:spAutoFit/>
          </a:bodyPr>
          <a:lstStyle/>
          <a:p>
            <a:pPr algn="l"/>
            <a:r>
              <a:rPr kumimoji="1" lang="en-US" altLang="ja-JP" dirty="0"/>
              <a:t>Ni-</a:t>
            </a:r>
            <a:r>
              <a:rPr kumimoji="1" lang="en-US" altLang="ja-JP" dirty="0" err="1"/>
              <a:t>suf</a:t>
            </a:r>
            <a:endParaRPr kumimoji="1" lang="ja-JP" altLang="en-US" dirty="0"/>
          </a:p>
        </p:txBody>
      </p:sp>
    </p:spTree>
    <p:extLst>
      <p:ext uri="{BB962C8B-B14F-4D97-AF65-F5344CB8AC3E}">
        <p14:creationId xmlns:p14="http://schemas.microsoft.com/office/powerpoint/2010/main" val="199185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吹き出し: 角を丸めた四角形 28">
            <a:extLst>
              <a:ext uri="{FF2B5EF4-FFF2-40B4-BE49-F238E27FC236}">
                <a16:creationId xmlns:a16="http://schemas.microsoft.com/office/drawing/2014/main" id="{A5151648-CF05-7B81-ED14-E6FC168BDE00}"/>
              </a:ext>
            </a:extLst>
          </p:cNvPr>
          <p:cNvSpPr/>
          <p:nvPr/>
        </p:nvSpPr>
        <p:spPr>
          <a:xfrm>
            <a:off x="4473589" y="978770"/>
            <a:ext cx="4419635" cy="756000"/>
          </a:xfrm>
          <a:prstGeom prst="wedgeRoundRectCallout">
            <a:avLst>
              <a:gd name="adj1" fmla="val -56005"/>
              <a:gd name="adj2" fmla="val -17126"/>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U ターン 26">
            <a:extLst>
              <a:ext uri="{FF2B5EF4-FFF2-40B4-BE49-F238E27FC236}">
                <a16:creationId xmlns:a16="http://schemas.microsoft.com/office/drawing/2014/main" id="{2C2949FE-B2B2-5B39-9C86-2EDEAF703869}"/>
              </a:ext>
            </a:extLst>
          </p:cNvPr>
          <p:cNvSpPr/>
          <p:nvPr/>
        </p:nvSpPr>
        <p:spPr>
          <a:xfrm>
            <a:off x="2658021" y="999371"/>
            <a:ext cx="1605793" cy="1037334"/>
          </a:xfrm>
          <a:prstGeom prst="uturnArrow">
            <a:avLst>
              <a:gd name="adj1" fmla="val 25000"/>
              <a:gd name="adj2" fmla="val 25000"/>
              <a:gd name="adj3" fmla="val 25000"/>
              <a:gd name="adj4" fmla="val 16456"/>
              <a:gd name="adj5" fmla="val 75000"/>
            </a:avLst>
          </a:prstGeom>
          <a:solidFill>
            <a:srgbClr val="75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C03AA5C-1042-53E4-DF4F-FB34D3CF2EA8}"/>
              </a:ext>
            </a:extLst>
          </p:cNvPr>
          <p:cNvSpPr/>
          <p:nvPr/>
        </p:nvSpPr>
        <p:spPr>
          <a:xfrm>
            <a:off x="2084579" y="933956"/>
            <a:ext cx="843069" cy="1209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lang="ja-JP" altLang="en-US" dirty="0"/>
              <a:t>熱伝導率</a:t>
            </a:r>
            <a:r>
              <a:rPr lang="en-US" altLang="ja-JP" dirty="0"/>
              <a:t>, </a:t>
            </a:r>
            <a:r>
              <a:rPr lang="en-US" altLang="ja-JP" i="1" dirty="0"/>
              <a:t>κ</a:t>
            </a:r>
          </a:p>
        </p:txBody>
      </p:sp>
      <p:pic>
        <p:nvPicPr>
          <p:cNvPr id="5" name="図 4">
            <a:extLst>
              <a:ext uri="{FF2B5EF4-FFF2-40B4-BE49-F238E27FC236}">
                <a16:creationId xmlns:a16="http://schemas.microsoft.com/office/drawing/2014/main" id="{F5F683A5-569B-A7C1-BD7A-9858C64F47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336" y="1185704"/>
            <a:ext cx="2510161" cy="1908000"/>
          </a:xfrm>
          <a:prstGeom prst="rect">
            <a:avLst/>
          </a:prstGeom>
        </p:spPr>
      </p:pic>
      <p:sp>
        <p:nvSpPr>
          <p:cNvPr id="6" name="テキスト ボックス 5">
            <a:extLst>
              <a:ext uri="{FF2B5EF4-FFF2-40B4-BE49-F238E27FC236}">
                <a16:creationId xmlns:a16="http://schemas.microsoft.com/office/drawing/2014/main" id="{CF5B7990-7EE8-F578-F281-ED8886B05547}"/>
              </a:ext>
            </a:extLst>
          </p:cNvPr>
          <p:cNvSpPr txBox="1"/>
          <p:nvPr/>
        </p:nvSpPr>
        <p:spPr>
          <a:xfrm>
            <a:off x="3254371" y="5733256"/>
            <a:ext cx="8511629" cy="88870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Ni</a:t>
            </a:r>
            <a:r>
              <a:rPr kumimoji="1" lang="ja-JP" altLang="en-US" dirty="0"/>
              <a:t>組成比減少に伴い</a:t>
            </a:r>
            <a:r>
              <a:rPr kumimoji="1" lang="en-US" altLang="ja-JP" b="1" i="1" dirty="0"/>
              <a:t>κ</a:t>
            </a:r>
            <a:r>
              <a:rPr kumimoji="1" lang="ja-JP" altLang="en-US" b="1" dirty="0"/>
              <a:t>増大</a:t>
            </a:r>
            <a:endParaRPr kumimoji="1" lang="en-US" altLang="ja-JP" b="1" dirty="0"/>
          </a:p>
          <a:p>
            <a:pPr>
              <a:lnSpc>
                <a:spcPct val="150000"/>
              </a:lnSpc>
            </a:pPr>
            <a:r>
              <a:rPr kumimoji="1" lang="ja-JP" altLang="en-US" dirty="0"/>
              <a:t>⇒</a:t>
            </a:r>
            <a:r>
              <a:rPr kumimoji="1" lang="en-US" altLang="ja-JP" b="1" i="1" dirty="0" err="1"/>
              <a:t>κ</a:t>
            </a:r>
            <a:r>
              <a:rPr kumimoji="1" lang="en-US" altLang="ja-JP" b="1" baseline="-25000" dirty="0" err="1"/>
              <a:t>el</a:t>
            </a:r>
            <a:r>
              <a:rPr kumimoji="1" lang="ja-JP" altLang="en-US" b="1" dirty="0"/>
              <a:t>増大</a:t>
            </a:r>
            <a:r>
              <a:rPr kumimoji="1" lang="ja-JP" altLang="en-US" dirty="0"/>
              <a:t> </a:t>
            </a:r>
            <a:r>
              <a:rPr kumimoji="1" lang="en-US" altLang="ja-JP" dirty="0"/>
              <a:t>(</a:t>
            </a:r>
            <a:r>
              <a:rPr kumimoji="1" lang="en-US" altLang="ja-JP" i="1" dirty="0"/>
              <a:t>ρ</a:t>
            </a:r>
            <a:r>
              <a:rPr kumimoji="1" lang="ja-JP" altLang="en-US" dirty="0"/>
              <a:t>減少</a:t>
            </a:r>
            <a:r>
              <a:rPr kumimoji="1" lang="en-US" altLang="ja-JP" dirty="0"/>
              <a:t>),</a:t>
            </a:r>
            <a:r>
              <a:rPr kumimoji="1" lang="ja-JP" altLang="en-US" dirty="0"/>
              <a:t> </a:t>
            </a:r>
            <a:r>
              <a:rPr kumimoji="1" lang="en-US" altLang="ja-JP" b="1" i="1" dirty="0" err="1"/>
              <a:t>κ</a:t>
            </a:r>
            <a:r>
              <a:rPr kumimoji="1" lang="en-US" altLang="ja-JP" b="1" baseline="-25000" dirty="0" err="1"/>
              <a:t>L</a:t>
            </a:r>
            <a:r>
              <a:rPr kumimoji="1" lang="ja-JP" altLang="en-US" b="1" dirty="0"/>
              <a:t>の増大に起因</a:t>
            </a:r>
            <a:r>
              <a:rPr kumimoji="1" lang="ja-JP" altLang="en-US" dirty="0"/>
              <a:t> </a:t>
            </a:r>
            <a:r>
              <a:rPr kumimoji="1" lang="en-US" altLang="ja-JP" dirty="0"/>
              <a:t>(</a:t>
            </a:r>
            <a:r>
              <a:rPr kumimoji="1" lang="ja-JP" altLang="en-US" dirty="0"/>
              <a:t>フォノン散乱源であった格子間</a:t>
            </a:r>
            <a:r>
              <a:rPr kumimoji="1" lang="en-US" altLang="ja-JP" dirty="0"/>
              <a:t>Ni</a:t>
            </a:r>
            <a:r>
              <a:rPr kumimoji="1" lang="ja-JP" altLang="en-US" dirty="0"/>
              <a:t>原子の減少</a:t>
            </a:r>
            <a:r>
              <a:rPr kumimoji="1" lang="en-US" altLang="ja-JP" dirty="0"/>
              <a:t>)</a:t>
            </a:r>
          </a:p>
        </p:txBody>
      </p:sp>
      <p:sp>
        <p:nvSpPr>
          <p:cNvPr id="8" name="スライド番号プレースホルダー 7">
            <a:extLst>
              <a:ext uri="{FF2B5EF4-FFF2-40B4-BE49-F238E27FC236}">
                <a16:creationId xmlns:a16="http://schemas.microsoft.com/office/drawing/2014/main" id="{6FF637A8-14F2-3938-9893-6417BCCD28C7}"/>
              </a:ext>
            </a:extLst>
          </p:cNvPr>
          <p:cNvSpPr>
            <a:spLocks noGrp="1"/>
          </p:cNvSpPr>
          <p:nvPr>
            <p:ph type="sldNum" sz="quarter" idx="12"/>
          </p:nvPr>
        </p:nvSpPr>
        <p:spPr/>
        <p:txBody>
          <a:bodyPr/>
          <a:lstStyle/>
          <a:p>
            <a:fld id="{90BA7EBE-6FD4-4B50-83C6-C925E775C4BE}" type="slidenum">
              <a:rPr kumimoji="1" lang="ja-JP" altLang="en-US" smtClean="0"/>
              <a:pPr/>
              <a:t>12</a:t>
            </a:fld>
            <a:r>
              <a:rPr kumimoji="1" lang="ja-JP" altLang="en-US"/>
              <a:t> </a:t>
            </a:r>
            <a:r>
              <a:rPr kumimoji="1" lang="en-US" altLang="ja-JP"/>
              <a:t>/15</a:t>
            </a:r>
            <a:endParaRPr kumimoji="1" lang="ja-JP" altLang="en-US" dirty="0"/>
          </a:p>
        </p:txBody>
      </p:sp>
      <p:pic>
        <p:nvPicPr>
          <p:cNvPr id="11" name="図 10">
            <a:extLst>
              <a:ext uri="{FF2B5EF4-FFF2-40B4-BE49-F238E27FC236}">
                <a16:creationId xmlns:a16="http://schemas.microsoft.com/office/drawing/2014/main" id="{FBA2C2AC-3D60-A55F-8702-19D8BE2422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98057" y="2597243"/>
            <a:ext cx="2991712" cy="2880000"/>
          </a:xfrm>
          <a:prstGeom prst="rect">
            <a:avLst/>
          </a:prstGeom>
        </p:spPr>
      </p:pic>
      <p:pic>
        <p:nvPicPr>
          <p:cNvPr id="13" name="図 12">
            <a:extLst>
              <a:ext uri="{FF2B5EF4-FFF2-40B4-BE49-F238E27FC236}">
                <a16:creationId xmlns:a16="http://schemas.microsoft.com/office/drawing/2014/main" id="{2FBE4928-C0CD-9632-BBCD-3B8DE172F9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13377" y="2597617"/>
            <a:ext cx="2990935" cy="2879251"/>
          </a:xfrm>
          <a:prstGeom prst="rect">
            <a:avLst/>
          </a:prstGeom>
        </p:spPr>
      </p:pic>
      <p:pic>
        <p:nvPicPr>
          <p:cNvPr id="15" name="図 14">
            <a:extLst>
              <a:ext uri="{FF2B5EF4-FFF2-40B4-BE49-F238E27FC236}">
                <a16:creationId xmlns:a16="http://schemas.microsoft.com/office/drawing/2014/main" id="{36F3977D-929C-A30F-C8A9-9A435B1B898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009721" y="2597617"/>
            <a:ext cx="2990935" cy="2879251"/>
          </a:xfrm>
          <a:prstGeom prst="rect">
            <a:avLst/>
          </a:prstGeom>
        </p:spPr>
      </p:pic>
      <p:pic>
        <p:nvPicPr>
          <p:cNvPr id="2" name="図 1">
            <a:extLst>
              <a:ext uri="{FF2B5EF4-FFF2-40B4-BE49-F238E27FC236}">
                <a16:creationId xmlns:a16="http://schemas.microsoft.com/office/drawing/2014/main" id="{9F9C484B-EDDF-F5D9-ACFA-D5F7B362A3B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38585" y="3036152"/>
            <a:ext cx="2510161" cy="1908000"/>
          </a:xfrm>
          <a:prstGeom prst="rect">
            <a:avLst/>
          </a:prstGeom>
        </p:spPr>
      </p:pic>
      <p:pic>
        <p:nvPicPr>
          <p:cNvPr id="4" name="図 3">
            <a:extLst>
              <a:ext uri="{FF2B5EF4-FFF2-40B4-BE49-F238E27FC236}">
                <a16:creationId xmlns:a16="http://schemas.microsoft.com/office/drawing/2014/main" id="{E206C45B-49F7-B66E-97C6-796966EC0A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7505" y="4912552"/>
            <a:ext cx="2510161" cy="1908000"/>
          </a:xfrm>
          <a:prstGeom prst="rect">
            <a:avLst/>
          </a:prstGeom>
        </p:spPr>
      </p:pic>
      <p:sp>
        <p:nvSpPr>
          <p:cNvPr id="10" name="矢印: 左 9">
            <a:extLst>
              <a:ext uri="{FF2B5EF4-FFF2-40B4-BE49-F238E27FC236}">
                <a16:creationId xmlns:a16="http://schemas.microsoft.com/office/drawing/2014/main" id="{D25084F4-9C17-8774-2CEE-9B3ABAE7559B}"/>
              </a:ext>
            </a:extLst>
          </p:cNvPr>
          <p:cNvSpPr/>
          <p:nvPr/>
        </p:nvSpPr>
        <p:spPr>
          <a:xfrm rot="20854218" flipH="1">
            <a:off x="7229420" y="3141543"/>
            <a:ext cx="1244355" cy="320409"/>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 11">
            <a:extLst>
              <a:ext uri="{FF2B5EF4-FFF2-40B4-BE49-F238E27FC236}">
                <a16:creationId xmlns:a16="http://schemas.microsoft.com/office/drawing/2014/main" id="{FF77CFE3-0D8B-3F54-CA87-AA617B150D0C}"/>
              </a:ext>
            </a:extLst>
          </p:cNvPr>
          <p:cNvSpPr/>
          <p:nvPr/>
        </p:nvSpPr>
        <p:spPr>
          <a:xfrm rot="20854218" flipH="1">
            <a:off x="10486061" y="3096207"/>
            <a:ext cx="1244355" cy="320409"/>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 13">
            <a:extLst>
              <a:ext uri="{FF2B5EF4-FFF2-40B4-BE49-F238E27FC236}">
                <a16:creationId xmlns:a16="http://schemas.microsoft.com/office/drawing/2014/main" id="{24CD7467-FC3E-0D69-FA62-FE981A72F599}"/>
              </a:ext>
            </a:extLst>
          </p:cNvPr>
          <p:cNvSpPr/>
          <p:nvPr/>
        </p:nvSpPr>
        <p:spPr>
          <a:xfrm rot="20854218" flipH="1">
            <a:off x="4247565" y="3267479"/>
            <a:ext cx="1244355" cy="320409"/>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左 15">
            <a:extLst>
              <a:ext uri="{FF2B5EF4-FFF2-40B4-BE49-F238E27FC236}">
                <a16:creationId xmlns:a16="http://schemas.microsoft.com/office/drawing/2014/main" id="{14E146E2-1FA7-8E17-9509-88E7CC8374A3}"/>
              </a:ext>
            </a:extLst>
          </p:cNvPr>
          <p:cNvSpPr/>
          <p:nvPr/>
        </p:nvSpPr>
        <p:spPr>
          <a:xfrm rot="16200000" flipH="1">
            <a:off x="3272916" y="4260224"/>
            <a:ext cx="316146" cy="151288"/>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2E545085-C41F-5D8B-CEF3-D9500B66C239}"/>
              </a:ext>
            </a:extLst>
          </p:cNvPr>
          <p:cNvSpPr/>
          <p:nvPr/>
        </p:nvSpPr>
        <p:spPr>
          <a:xfrm rot="16200000" flipH="1">
            <a:off x="6296672" y="4311782"/>
            <a:ext cx="316146" cy="151288"/>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左 17">
            <a:extLst>
              <a:ext uri="{FF2B5EF4-FFF2-40B4-BE49-F238E27FC236}">
                <a16:creationId xmlns:a16="http://schemas.microsoft.com/office/drawing/2014/main" id="{03478074-D7B3-E913-8FF0-53B66FD05A34}"/>
              </a:ext>
            </a:extLst>
          </p:cNvPr>
          <p:cNvSpPr/>
          <p:nvPr/>
        </p:nvSpPr>
        <p:spPr>
          <a:xfrm rot="16200000" flipH="1">
            <a:off x="9397947" y="4228050"/>
            <a:ext cx="316146" cy="151288"/>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左 19">
            <a:extLst>
              <a:ext uri="{FF2B5EF4-FFF2-40B4-BE49-F238E27FC236}">
                <a16:creationId xmlns:a16="http://schemas.microsoft.com/office/drawing/2014/main" id="{BF061290-8E20-AE28-7C4A-E38838A635C7}"/>
              </a:ext>
            </a:extLst>
          </p:cNvPr>
          <p:cNvSpPr/>
          <p:nvPr/>
        </p:nvSpPr>
        <p:spPr>
          <a:xfrm rot="16200000" flipH="1">
            <a:off x="529475" y="3660329"/>
            <a:ext cx="712490" cy="576064"/>
          </a:xfrm>
          <a:prstGeom prst="leftArrow">
            <a:avLst/>
          </a:prstGeom>
          <a:solidFill>
            <a:srgbClr val="75DB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左 20">
            <a:extLst>
              <a:ext uri="{FF2B5EF4-FFF2-40B4-BE49-F238E27FC236}">
                <a16:creationId xmlns:a16="http://schemas.microsoft.com/office/drawing/2014/main" id="{32AE6437-5949-D161-72E1-75B7D7EF2696}"/>
              </a:ext>
            </a:extLst>
          </p:cNvPr>
          <p:cNvSpPr/>
          <p:nvPr/>
        </p:nvSpPr>
        <p:spPr>
          <a:xfrm rot="16200000" flipH="1">
            <a:off x="529475" y="1650811"/>
            <a:ext cx="712490" cy="576064"/>
          </a:xfrm>
          <a:prstGeom prst="leftArrow">
            <a:avLst/>
          </a:prstGeom>
          <a:solidFill>
            <a:srgbClr val="75DB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左 21">
            <a:extLst>
              <a:ext uri="{FF2B5EF4-FFF2-40B4-BE49-F238E27FC236}">
                <a16:creationId xmlns:a16="http://schemas.microsoft.com/office/drawing/2014/main" id="{44233A7B-D005-F839-795C-B6117FD8BE2F}"/>
              </a:ext>
            </a:extLst>
          </p:cNvPr>
          <p:cNvSpPr/>
          <p:nvPr/>
        </p:nvSpPr>
        <p:spPr>
          <a:xfrm rot="16200000" flipH="1">
            <a:off x="529475" y="5311109"/>
            <a:ext cx="712490" cy="576064"/>
          </a:xfrm>
          <a:prstGeom prst="leftArrow">
            <a:avLst/>
          </a:prstGeom>
          <a:solidFill>
            <a:srgbClr val="75DB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BD694A8-B766-BB4A-3083-71AFFCCAC418}"/>
              </a:ext>
            </a:extLst>
          </p:cNvPr>
          <p:cNvSpPr txBox="1"/>
          <p:nvPr/>
        </p:nvSpPr>
        <p:spPr>
          <a:xfrm>
            <a:off x="479616" y="923960"/>
            <a:ext cx="2160000" cy="369332"/>
          </a:xfrm>
          <a:prstGeom prst="rect">
            <a:avLst/>
          </a:prstGeom>
          <a:noFill/>
        </p:spPr>
        <p:txBody>
          <a:bodyPr wrap="square" rtlCol="0">
            <a:spAutoFit/>
          </a:bodyPr>
          <a:lstStyle/>
          <a:p>
            <a:pPr algn="ctr"/>
            <a:r>
              <a:rPr kumimoji="1" lang="en-US" altLang="ja-JP" i="1" dirty="0"/>
              <a:t>κ</a:t>
            </a:r>
            <a:r>
              <a:rPr kumimoji="1" lang="ja-JP" altLang="en-US" dirty="0"/>
              <a:t>の温度依存性</a:t>
            </a:r>
            <a:endParaRPr kumimoji="1" lang="en-US" altLang="ja-JP" dirty="0"/>
          </a:p>
        </p:txBody>
      </p:sp>
      <p:sp>
        <p:nvSpPr>
          <p:cNvPr id="24" name="正方形/長方形 23">
            <a:extLst>
              <a:ext uri="{FF2B5EF4-FFF2-40B4-BE49-F238E27FC236}">
                <a16:creationId xmlns:a16="http://schemas.microsoft.com/office/drawing/2014/main" id="{7F28B50D-30AA-364B-20B5-E25A8ED16DF9}"/>
              </a:ext>
            </a:extLst>
          </p:cNvPr>
          <p:cNvSpPr/>
          <p:nvPr/>
        </p:nvSpPr>
        <p:spPr>
          <a:xfrm>
            <a:off x="2774762" y="2159957"/>
            <a:ext cx="9324000" cy="3501291"/>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51F4E86-A776-2039-70C6-7D4C0645B5A7}"/>
              </a:ext>
            </a:extLst>
          </p:cNvPr>
          <p:cNvSpPr txBox="1"/>
          <p:nvPr/>
        </p:nvSpPr>
        <p:spPr>
          <a:xfrm>
            <a:off x="3264410" y="1788536"/>
            <a:ext cx="2412000" cy="646331"/>
          </a:xfrm>
          <a:prstGeom prst="rect">
            <a:avLst/>
          </a:prstGeom>
          <a:solidFill>
            <a:schemeClr val="bg1"/>
          </a:solidFill>
        </p:spPr>
        <p:txBody>
          <a:bodyPr wrap="square" rtlCol="0">
            <a:spAutoFit/>
          </a:bodyPr>
          <a:lstStyle/>
          <a:p>
            <a:pPr algn="ctr"/>
            <a:r>
              <a:rPr kumimoji="1" lang="en-US" altLang="ja-JP" dirty="0"/>
              <a:t>TiNi</a:t>
            </a:r>
            <a:r>
              <a:rPr kumimoji="1" lang="en-US" altLang="ja-JP" baseline="-25000" dirty="0"/>
              <a:t>x-0.01</a:t>
            </a:r>
            <a:r>
              <a:rPr kumimoji="1" lang="en-US" altLang="ja-JP" dirty="0"/>
              <a:t>Co</a:t>
            </a:r>
            <a:r>
              <a:rPr kumimoji="1" lang="en-US" altLang="ja-JP" baseline="-25000" dirty="0"/>
              <a:t>0.01</a:t>
            </a:r>
            <a:r>
              <a:rPr kumimoji="1" lang="en-US" altLang="ja-JP" dirty="0"/>
              <a:t>Sn</a:t>
            </a:r>
            <a:r>
              <a:rPr kumimoji="1" lang="ja-JP" altLang="en-US" dirty="0"/>
              <a:t>の</a:t>
            </a:r>
            <a:r>
              <a:rPr kumimoji="1" lang="en-US" altLang="ja-JP" i="1" dirty="0" err="1"/>
              <a:t>κ</a:t>
            </a:r>
            <a:r>
              <a:rPr kumimoji="1" lang="en-US" altLang="ja-JP" baseline="-25000" dirty="0" err="1"/>
              <a:t>el</a:t>
            </a:r>
            <a:r>
              <a:rPr kumimoji="1" lang="en-US" altLang="ja-JP" dirty="0"/>
              <a:t>,</a:t>
            </a:r>
            <a:r>
              <a:rPr kumimoji="1" lang="en-US" altLang="ja-JP" i="1" dirty="0"/>
              <a:t> </a:t>
            </a:r>
            <a:r>
              <a:rPr kumimoji="1" lang="en-US" altLang="ja-JP" i="1" dirty="0" err="1"/>
              <a:t>κ</a:t>
            </a:r>
            <a:r>
              <a:rPr kumimoji="1" lang="en-US" altLang="ja-JP" baseline="-25000" dirty="0" err="1"/>
              <a:t>lat</a:t>
            </a:r>
            <a:r>
              <a:rPr kumimoji="1" lang="en-US" altLang="ja-JP" dirty="0" err="1"/>
              <a:t>+</a:t>
            </a:r>
            <a:r>
              <a:rPr kumimoji="1" lang="en-US" altLang="ja-JP" i="1" dirty="0" err="1"/>
              <a:t>κ</a:t>
            </a:r>
            <a:r>
              <a:rPr kumimoji="1" lang="en-US" altLang="ja-JP" baseline="-25000" dirty="0" err="1"/>
              <a:t>bi</a:t>
            </a:r>
            <a:r>
              <a:rPr kumimoji="1" lang="ja-JP" altLang="en-US" dirty="0"/>
              <a:t>温度依存性</a:t>
            </a:r>
            <a:endParaRPr kumimoji="1" lang="en-US" altLang="ja-JP" dirty="0"/>
          </a:p>
        </p:txBody>
      </p:sp>
      <p:sp>
        <p:nvSpPr>
          <p:cNvPr id="19" name="テキスト ボックス 18">
            <a:extLst>
              <a:ext uri="{FF2B5EF4-FFF2-40B4-BE49-F238E27FC236}">
                <a16:creationId xmlns:a16="http://schemas.microsoft.com/office/drawing/2014/main" id="{ED9A7AB8-6473-D5E9-2D11-CC6D26023804}"/>
              </a:ext>
            </a:extLst>
          </p:cNvPr>
          <p:cNvSpPr txBox="1"/>
          <p:nvPr/>
        </p:nvSpPr>
        <p:spPr>
          <a:xfrm>
            <a:off x="6230645" y="1788536"/>
            <a:ext cx="2412000" cy="646331"/>
          </a:xfrm>
          <a:prstGeom prst="rect">
            <a:avLst/>
          </a:prstGeom>
          <a:solidFill>
            <a:schemeClr val="bg1"/>
          </a:solidFill>
        </p:spPr>
        <p:txBody>
          <a:bodyPr wrap="square" rtlCol="0">
            <a:spAutoFit/>
          </a:bodyPr>
          <a:lstStyle/>
          <a:p>
            <a:pPr algn="ctr"/>
            <a:r>
              <a:rPr kumimoji="1" lang="en-US" altLang="ja-JP" dirty="0"/>
              <a:t>TiNi</a:t>
            </a:r>
            <a:r>
              <a:rPr kumimoji="1" lang="en-US" altLang="ja-JP" baseline="-25000" dirty="0"/>
              <a:t>x-0.03</a:t>
            </a:r>
            <a:r>
              <a:rPr kumimoji="1" lang="en-US" altLang="ja-JP" dirty="0"/>
              <a:t>Co</a:t>
            </a:r>
            <a:r>
              <a:rPr kumimoji="1" lang="en-US" altLang="ja-JP" baseline="-25000" dirty="0"/>
              <a:t>0.03</a:t>
            </a:r>
            <a:r>
              <a:rPr kumimoji="1" lang="en-US" altLang="ja-JP" dirty="0"/>
              <a:t>Sn</a:t>
            </a:r>
            <a:r>
              <a:rPr kumimoji="1" lang="ja-JP" altLang="en-US" dirty="0"/>
              <a:t>の</a:t>
            </a:r>
            <a:r>
              <a:rPr kumimoji="1" lang="en-US" altLang="ja-JP" i="1" dirty="0" err="1"/>
              <a:t>κ</a:t>
            </a:r>
            <a:r>
              <a:rPr kumimoji="1" lang="en-US" altLang="ja-JP" baseline="-25000" dirty="0" err="1"/>
              <a:t>el</a:t>
            </a:r>
            <a:r>
              <a:rPr kumimoji="1" lang="en-US" altLang="ja-JP" dirty="0"/>
              <a:t>,</a:t>
            </a:r>
            <a:r>
              <a:rPr kumimoji="1" lang="en-US" altLang="ja-JP" i="1" dirty="0"/>
              <a:t> </a:t>
            </a:r>
            <a:r>
              <a:rPr kumimoji="1" lang="en-US" altLang="ja-JP" i="1" dirty="0" err="1"/>
              <a:t>κ</a:t>
            </a:r>
            <a:r>
              <a:rPr kumimoji="1" lang="en-US" altLang="ja-JP" baseline="-25000" dirty="0" err="1"/>
              <a:t>lat</a:t>
            </a:r>
            <a:r>
              <a:rPr kumimoji="1" lang="en-US" altLang="ja-JP" dirty="0" err="1"/>
              <a:t>+</a:t>
            </a:r>
            <a:r>
              <a:rPr kumimoji="1" lang="en-US" altLang="ja-JP" i="1" dirty="0" err="1"/>
              <a:t>κ</a:t>
            </a:r>
            <a:r>
              <a:rPr kumimoji="1" lang="en-US" altLang="ja-JP" baseline="-25000" dirty="0" err="1"/>
              <a:t>bi</a:t>
            </a:r>
            <a:r>
              <a:rPr kumimoji="1" lang="ja-JP" altLang="en-US" dirty="0"/>
              <a:t>温度依存性</a:t>
            </a:r>
            <a:endParaRPr kumimoji="1" lang="en-US" altLang="ja-JP" dirty="0"/>
          </a:p>
        </p:txBody>
      </p:sp>
      <p:sp>
        <p:nvSpPr>
          <p:cNvPr id="23" name="テキスト ボックス 22">
            <a:extLst>
              <a:ext uri="{FF2B5EF4-FFF2-40B4-BE49-F238E27FC236}">
                <a16:creationId xmlns:a16="http://schemas.microsoft.com/office/drawing/2014/main" id="{98DB41BD-4961-563F-AC92-FDBCB915D19B}"/>
              </a:ext>
            </a:extLst>
          </p:cNvPr>
          <p:cNvSpPr txBox="1"/>
          <p:nvPr/>
        </p:nvSpPr>
        <p:spPr>
          <a:xfrm>
            <a:off x="9354000" y="1788536"/>
            <a:ext cx="2412000" cy="646331"/>
          </a:xfrm>
          <a:prstGeom prst="rect">
            <a:avLst/>
          </a:prstGeom>
          <a:solidFill>
            <a:schemeClr val="bg1"/>
          </a:solidFill>
        </p:spPr>
        <p:txBody>
          <a:bodyPr wrap="square" rtlCol="0">
            <a:spAutoFit/>
          </a:bodyPr>
          <a:lstStyle/>
          <a:p>
            <a:pPr algn="ctr"/>
            <a:r>
              <a:rPr kumimoji="1" lang="en-US" altLang="ja-JP" dirty="0"/>
              <a:t>TiNi</a:t>
            </a:r>
            <a:r>
              <a:rPr kumimoji="1" lang="en-US" altLang="ja-JP" baseline="-25000" dirty="0"/>
              <a:t>x-0.05</a:t>
            </a:r>
            <a:r>
              <a:rPr kumimoji="1" lang="en-US" altLang="ja-JP" dirty="0"/>
              <a:t>Co</a:t>
            </a:r>
            <a:r>
              <a:rPr kumimoji="1" lang="en-US" altLang="ja-JP" baseline="-25000" dirty="0"/>
              <a:t>0.05</a:t>
            </a:r>
            <a:r>
              <a:rPr kumimoji="1" lang="en-US" altLang="ja-JP" dirty="0"/>
              <a:t>Sn</a:t>
            </a:r>
            <a:r>
              <a:rPr kumimoji="1" lang="ja-JP" altLang="en-US" dirty="0"/>
              <a:t>の</a:t>
            </a:r>
            <a:r>
              <a:rPr kumimoji="1" lang="en-US" altLang="ja-JP" i="1" dirty="0" err="1"/>
              <a:t>κ</a:t>
            </a:r>
            <a:r>
              <a:rPr kumimoji="1" lang="en-US" altLang="ja-JP" baseline="-25000" dirty="0" err="1"/>
              <a:t>el</a:t>
            </a:r>
            <a:r>
              <a:rPr kumimoji="1" lang="en-US" altLang="ja-JP" dirty="0"/>
              <a:t>,</a:t>
            </a:r>
            <a:r>
              <a:rPr kumimoji="1" lang="en-US" altLang="ja-JP" i="1" dirty="0"/>
              <a:t> </a:t>
            </a:r>
            <a:r>
              <a:rPr kumimoji="1" lang="en-US" altLang="ja-JP" i="1" dirty="0" err="1"/>
              <a:t>κ</a:t>
            </a:r>
            <a:r>
              <a:rPr kumimoji="1" lang="en-US" altLang="ja-JP" baseline="-25000" dirty="0" err="1"/>
              <a:t>lat</a:t>
            </a:r>
            <a:r>
              <a:rPr kumimoji="1" lang="en-US" altLang="ja-JP" dirty="0" err="1"/>
              <a:t>+</a:t>
            </a:r>
            <a:r>
              <a:rPr kumimoji="1" lang="en-US" altLang="ja-JP" i="1" dirty="0" err="1"/>
              <a:t>κ</a:t>
            </a:r>
            <a:r>
              <a:rPr kumimoji="1" lang="en-US" altLang="ja-JP" baseline="-25000" dirty="0" err="1"/>
              <a:t>bi</a:t>
            </a:r>
            <a:r>
              <a:rPr kumimoji="1" lang="ja-JP" altLang="en-US" dirty="0"/>
              <a:t>温度依存性</a:t>
            </a:r>
            <a:endParaRPr kumimoji="1" lang="en-US" altLang="ja-JP" dirty="0"/>
          </a:p>
        </p:txBody>
      </p:sp>
      <p:graphicFrame>
        <p:nvGraphicFramePr>
          <p:cNvPr id="25" name="オブジェクト 24">
            <a:extLst>
              <a:ext uri="{FF2B5EF4-FFF2-40B4-BE49-F238E27FC236}">
                <a16:creationId xmlns:a16="http://schemas.microsoft.com/office/drawing/2014/main" id="{93E9A885-A438-416F-3BE5-1997383C23EF}"/>
              </a:ext>
            </a:extLst>
          </p:cNvPr>
          <p:cNvGraphicFramePr>
            <a:graphicFrameLocks noChangeAspect="1"/>
          </p:cNvGraphicFramePr>
          <p:nvPr>
            <p:extLst>
              <p:ext uri="{D42A27DB-BD31-4B8C-83A1-F6EECF244321}">
                <p14:modId xmlns:p14="http://schemas.microsoft.com/office/powerpoint/2010/main" val="1314330926"/>
              </p:ext>
            </p:extLst>
          </p:nvPr>
        </p:nvGraphicFramePr>
        <p:xfrm>
          <a:off x="4955401" y="968004"/>
          <a:ext cx="1112837" cy="736600"/>
        </p:xfrm>
        <a:graphic>
          <a:graphicData uri="http://schemas.openxmlformats.org/presentationml/2006/ole">
            <mc:AlternateContent xmlns:mc="http://schemas.openxmlformats.org/markup-compatibility/2006">
              <mc:Choice xmlns:v="urn:schemas-microsoft-com:vml" Requires="v">
                <p:oleObj name="Equation" r:id="rId9" imgW="1113457" imgH="736644" progId="Equation.DSMT4">
                  <p:embed/>
                </p:oleObj>
              </mc:Choice>
              <mc:Fallback>
                <p:oleObj name="Equation" r:id="rId9" imgW="1113457" imgH="736644" progId="Equation.DSMT4">
                  <p:embed/>
                  <p:pic>
                    <p:nvPicPr>
                      <p:cNvPr id="25" name="オブジェクト 24">
                        <a:extLst>
                          <a:ext uri="{FF2B5EF4-FFF2-40B4-BE49-F238E27FC236}">
                            <a16:creationId xmlns:a16="http://schemas.microsoft.com/office/drawing/2014/main" id="{93E9A885-A438-416F-3BE5-1997383C23EF}"/>
                          </a:ext>
                        </a:extLst>
                      </p:cNvPr>
                      <p:cNvPicPr/>
                      <p:nvPr/>
                    </p:nvPicPr>
                    <p:blipFill>
                      <a:blip r:embed="rId10"/>
                      <a:stretch>
                        <a:fillRect/>
                      </a:stretch>
                    </p:blipFill>
                    <p:spPr>
                      <a:xfrm>
                        <a:off x="4955401" y="968004"/>
                        <a:ext cx="1112837" cy="736600"/>
                      </a:xfrm>
                      <a:prstGeom prst="rect">
                        <a:avLst/>
                      </a:prstGeom>
                    </p:spPr>
                  </p:pic>
                </p:oleObj>
              </mc:Fallback>
            </mc:AlternateContent>
          </a:graphicData>
        </a:graphic>
      </p:graphicFrame>
      <p:graphicFrame>
        <p:nvGraphicFramePr>
          <p:cNvPr id="26" name="オブジェクト 25">
            <a:extLst>
              <a:ext uri="{FF2B5EF4-FFF2-40B4-BE49-F238E27FC236}">
                <a16:creationId xmlns:a16="http://schemas.microsoft.com/office/drawing/2014/main" id="{0338851E-23F4-6AFD-51C9-E80E57AE03FD}"/>
              </a:ext>
            </a:extLst>
          </p:cNvPr>
          <p:cNvGraphicFramePr>
            <a:graphicFrameLocks noChangeAspect="1"/>
          </p:cNvGraphicFramePr>
          <p:nvPr>
            <p:extLst>
              <p:ext uri="{D42A27DB-BD31-4B8C-83A1-F6EECF244321}">
                <p14:modId xmlns:p14="http://schemas.microsoft.com/office/powerpoint/2010/main" val="409085630"/>
              </p:ext>
            </p:extLst>
          </p:nvPr>
        </p:nvGraphicFramePr>
        <p:xfrm>
          <a:off x="6468631" y="1144620"/>
          <a:ext cx="1778000" cy="330200"/>
        </p:xfrm>
        <a:graphic>
          <a:graphicData uri="http://schemas.openxmlformats.org/presentationml/2006/ole">
            <mc:AlternateContent xmlns:mc="http://schemas.openxmlformats.org/markup-compatibility/2006">
              <mc:Choice xmlns:v="urn:schemas-microsoft-com:vml" Requires="v">
                <p:oleObj name="Equation" r:id="rId11" imgW="1777680" imgH="330120" progId="Equation.DSMT4">
                  <p:embed/>
                </p:oleObj>
              </mc:Choice>
              <mc:Fallback>
                <p:oleObj name="Equation" r:id="rId11" imgW="1777680" imgH="330120" progId="Equation.DSMT4">
                  <p:embed/>
                  <p:pic>
                    <p:nvPicPr>
                      <p:cNvPr id="26" name="オブジェクト 25">
                        <a:extLst>
                          <a:ext uri="{FF2B5EF4-FFF2-40B4-BE49-F238E27FC236}">
                            <a16:creationId xmlns:a16="http://schemas.microsoft.com/office/drawing/2014/main" id="{0338851E-23F4-6AFD-51C9-E80E57AE03FD}"/>
                          </a:ext>
                        </a:extLst>
                      </p:cNvPr>
                      <p:cNvPicPr/>
                      <p:nvPr/>
                    </p:nvPicPr>
                    <p:blipFill>
                      <a:blip r:embed="rId12"/>
                      <a:stretch>
                        <a:fillRect/>
                      </a:stretch>
                    </p:blipFill>
                    <p:spPr>
                      <a:xfrm>
                        <a:off x="6468631" y="1144620"/>
                        <a:ext cx="1778000" cy="330200"/>
                      </a:xfrm>
                      <a:prstGeom prst="rect">
                        <a:avLst/>
                      </a:prstGeom>
                    </p:spPr>
                  </p:pic>
                </p:oleObj>
              </mc:Fallback>
            </mc:AlternateContent>
          </a:graphicData>
        </a:graphic>
      </p:graphicFrame>
    </p:spTree>
    <p:extLst>
      <p:ext uri="{BB962C8B-B14F-4D97-AF65-F5344CB8AC3E}">
        <p14:creationId xmlns:p14="http://schemas.microsoft.com/office/powerpoint/2010/main" val="225489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i="1" dirty="0"/>
          </a:p>
          <a:p>
            <a:r>
              <a:rPr lang="ja-JP" altLang="en-US" dirty="0"/>
              <a:t>無次元性能指数</a:t>
            </a:r>
            <a:r>
              <a:rPr lang="en-US" altLang="ja-JP" dirty="0"/>
              <a:t>, </a:t>
            </a:r>
            <a:r>
              <a:rPr lang="en-US" altLang="ja-JP" i="1" dirty="0"/>
              <a:t>ZT</a:t>
            </a:r>
          </a:p>
        </p:txBody>
      </p:sp>
      <p:pic>
        <p:nvPicPr>
          <p:cNvPr id="5" name="図 4">
            <a:extLst>
              <a:ext uri="{FF2B5EF4-FFF2-40B4-BE49-F238E27FC236}">
                <a16:creationId xmlns:a16="http://schemas.microsoft.com/office/drawing/2014/main" id="{BF75EC69-5880-7591-9773-77419665AF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07820" y="1571172"/>
            <a:ext cx="3830713" cy="2880000"/>
          </a:xfrm>
          <a:prstGeom prst="rect">
            <a:avLst/>
          </a:prstGeom>
        </p:spPr>
      </p:pic>
      <p:pic>
        <p:nvPicPr>
          <p:cNvPr id="6" name="図 5">
            <a:extLst>
              <a:ext uri="{FF2B5EF4-FFF2-40B4-BE49-F238E27FC236}">
                <a16:creationId xmlns:a16="http://schemas.microsoft.com/office/drawing/2014/main" id="{9764420C-5407-11D0-E6F1-207E3D2EFE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95800" y="1571782"/>
            <a:ext cx="3829091" cy="2878780"/>
          </a:xfrm>
          <a:prstGeom prst="rect">
            <a:avLst/>
          </a:prstGeom>
        </p:spPr>
      </p:pic>
      <p:pic>
        <p:nvPicPr>
          <p:cNvPr id="7" name="図 6">
            <a:extLst>
              <a:ext uri="{FF2B5EF4-FFF2-40B4-BE49-F238E27FC236}">
                <a16:creationId xmlns:a16="http://schemas.microsoft.com/office/drawing/2014/main" id="{58C58451-6B9B-66A8-AFC1-520AF0AABA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0895" y="1571172"/>
            <a:ext cx="3830713" cy="2880000"/>
          </a:xfrm>
          <a:prstGeom prst="rect">
            <a:avLst/>
          </a:prstGeom>
        </p:spPr>
      </p:pic>
      <p:sp>
        <p:nvSpPr>
          <p:cNvPr id="8" name="テキスト ボックス 7">
            <a:extLst>
              <a:ext uri="{FF2B5EF4-FFF2-40B4-BE49-F238E27FC236}">
                <a16:creationId xmlns:a16="http://schemas.microsoft.com/office/drawing/2014/main" id="{0031F982-CDA7-BA54-CC3F-8F34407AA0E0}"/>
              </a:ext>
            </a:extLst>
          </p:cNvPr>
          <p:cNvSpPr txBox="1"/>
          <p:nvPr/>
        </p:nvSpPr>
        <p:spPr>
          <a:xfrm>
            <a:off x="323894" y="4706207"/>
            <a:ext cx="9007761" cy="473206"/>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x=0.95</a:t>
            </a:r>
            <a:r>
              <a:rPr kumimoji="1" lang="ja-JP" altLang="en-US" dirty="0"/>
              <a:t>、</a:t>
            </a:r>
            <a:r>
              <a:rPr kumimoji="1" lang="en-US" altLang="ja-JP" dirty="0"/>
              <a:t>y=0.05</a:t>
            </a:r>
            <a:r>
              <a:rPr kumimoji="1" lang="ja-JP" altLang="en-US" dirty="0"/>
              <a:t>の時、</a:t>
            </a:r>
            <a:r>
              <a:rPr kumimoji="1" lang="en-US" altLang="ja-JP" i="1" dirty="0"/>
              <a:t>T</a:t>
            </a:r>
            <a:r>
              <a:rPr kumimoji="1" lang="en-US" altLang="ja-JP" dirty="0"/>
              <a:t>=700 K</a:t>
            </a:r>
            <a:r>
              <a:rPr kumimoji="1" lang="ja-JP" altLang="en-US" dirty="0"/>
              <a:t>で</a:t>
            </a:r>
            <a:r>
              <a:rPr kumimoji="1" lang="en-US" altLang="ja-JP" b="1" i="1" dirty="0" err="1"/>
              <a:t>ZT</a:t>
            </a:r>
            <a:r>
              <a:rPr kumimoji="1" lang="en-US" altLang="ja-JP" b="1" baseline="-25000" dirty="0" err="1"/>
              <a:t>max</a:t>
            </a:r>
            <a:r>
              <a:rPr kumimoji="1" lang="en-US" altLang="ja-JP" b="1" dirty="0"/>
              <a:t>=0.18</a:t>
            </a:r>
            <a:r>
              <a:rPr kumimoji="1" lang="en-US" altLang="ja-JP" dirty="0"/>
              <a:t> …x=1.0</a:t>
            </a:r>
            <a:r>
              <a:rPr kumimoji="1" lang="ja-JP" altLang="en-US" dirty="0"/>
              <a:t>より</a:t>
            </a:r>
            <a:r>
              <a:rPr kumimoji="1" lang="en-US" altLang="ja-JP" b="1" dirty="0"/>
              <a:t>50%</a:t>
            </a:r>
            <a:r>
              <a:rPr kumimoji="1" lang="ja-JP" altLang="en-US" b="1" dirty="0"/>
              <a:t>向上 </a:t>
            </a:r>
            <a:r>
              <a:rPr kumimoji="1" lang="en-US" altLang="ja-JP" dirty="0"/>
              <a:t>(</a:t>
            </a:r>
            <a:r>
              <a:rPr kumimoji="1" lang="en-US" altLang="ja-JP" b="1" i="1" dirty="0"/>
              <a:t>ρ</a:t>
            </a:r>
            <a:r>
              <a:rPr kumimoji="1" lang="ja-JP" altLang="en-US" b="1" dirty="0"/>
              <a:t>減少に起因</a:t>
            </a:r>
            <a:r>
              <a:rPr kumimoji="1" lang="en-US" altLang="ja-JP" dirty="0"/>
              <a:t>)</a:t>
            </a:r>
          </a:p>
        </p:txBody>
      </p:sp>
      <p:graphicFrame>
        <p:nvGraphicFramePr>
          <p:cNvPr id="9" name="表 8">
            <a:extLst>
              <a:ext uri="{FF2B5EF4-FFF2-40B4-BE49-F238E27FC236}">
                <a16:creationId xmlns:a16="http://schemas.microsoft.com/office/drawing/2014/main" id="{0678BD84-3817-F27C-C933-EC1E9A5D0959}"/>
              </a:ext>
            </a:extLst>
          </p:cNvPr>
          <p:cNvGraphicFramePr>
            <a:graphicFrameLocks noGrp="1"/>
          </p:cNvGraphicFramePr>
          <p:nvPr>
            <p:extLst>
              <p:ext uri="{D42A27DB-BD31-4B8C-83A1-F6EECF244321}">
                <p14:modId xmlns:p14="http://schemas.microsoft.com/office/powerpoint/2010/main" val="2986198823"/>
              </p:ext>
            </p:extLst>
          </p:nvPr>
        </p:nvGraphicFramePr>
        <p:xfrm>
          <a:off x="1127448" y="5265359"/>
          <a:ext cx="4205612" cy="1404001"/>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624166410"/>
                    </a:ext>
                  </a:extLst>
                </a:gridCol>
                <a:gridCol w="792000">
                  <a:extLst>
                    <a:ext uri="{9D8B030D-6E8A-4147-A177-3AD203B41FA5}">
                      <a16:colId xmlns:a16="http://schemas.microsoft.com/office/drawing/2014/main" val="1181432433"/>
                    </a:ext>
                  </a:extLst>
                </a:gridCol>
                <a:gridCol w="893612">
                  <a:extLst>
                    <a:ext uri="{9D8B030D-6E8A-4147-A177-3AD203B41FA5}">
                      <a16:colId xmlns:a16="http://schemas.microsoft.com/office/drawing/2014/main" val="1124859162"/>
                    </a:ext>
                  </a:extLst>
                </a:gridCol>
              </a:tblGrid>
              <a:tr h="425185">
                <a:tc>
                  <a:txBody>
                    <a:bodyPr/>
                    <a:lstStyle/>
                    <a:p>
                      <a:pPr algn="ctr">
                        <a:lnSpc>
                          <a:spcPct val="100000"/>
                        </a:lnSpc>
                      </a:pPr>
                      <a:r>
                        <a:rPr kumimoji="1" lang="en-US" altLang="ja-JP" sz="1800" b="0" dirty="0">
                          <a:solidFill>
                            <a:schemeClr val="tx1"/>
                          </a:solidFill>
                          <a:latin typeface="+mn-lt"/>
                          <a:ea typeface="+mn-ea"/>
                        </a:rPr>
                        <a:t>Sample composition</a:t>
                      </a:r>
                      <a:endParaRPr kumimoji="1" lang="ja-JP" altLang="en-US" sz="1800" b="0" dirty="0">
                        <a:solidFill>
                          <a:schemeClr val="tx1"/>
                        </a:solidFill>
                        <a:latin typeface="+mn-lt"/>
                        <a:ea typeface="+mn-ea"/>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kumimoji="1" lang="en-US" altLang="ja-JP" sz="1800" b="0" i="1" dirty="0">
                          <a:solidFill>
                            <a:schemeClr val="tx1"/>
                          </a:solidFill>
                          <a:latin typeface="+mn-lt"/>
                          <a:ea typeface="+mn-ea"/>
                        </a:rPr>
                        <a:t>ZT</a:t>
                      </a:r>
                      <a:endParaRPr kumimoji="1" lang="ja-JP" altLang="en-US" sz="1800" b="0" i="1" dirty="0">
                        <a:solidFill>
                          <a:schemeClr val="tx1"/>
                        </a:solidFill>
                        <a:latin typeface="+mn-lt"/>
                        <a:ea typeface="+mn-e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kumimoji="1" lang="en-US" altLang="ja-JP" sz="1800" b="0" i="1" dirty="0">
                          <a:solidFill>
                            <a:schemeClr val="tx1"/>
                          </a:solidFill>
                          <a:latin typeface="+mn-lt"/>
                          <a:ea typeface="+mn-ea"/>
                        </a:rPr>
                        <a:t>T</a:t>
                      </a:r>
                      <a:r>
                        <a:rPr kumimoji="1" lang="en-US" altLang="ja-JP" sz="1800" b="0" i="0" dirty="0">
                          <a:solidFill>
                            <a:schemeClr val="tx1"/>
                          </a:solidFill>
                          <a:latin typeface="+mn-lt"/>
                          <a:ea typeface="+mn-ea"/>
                        </a:rPr>
                        <a:t> </a:t>
                      </a:r>
                      <a:r>
                        <a:rPr kumimoji="1" lang="en-US" altLang="ja-JP" sz="1800" b="0" dirty="0">
                          <a:solidFill>
                            <a:schemeClr val="tx1"/>
                          </a:solidFill>
                          <a:latin typeface="+mn-lt"/>
                          <a:ea typeface="+mn-ea"/>
                        </a:rPr>
                        <a:t>[K]</a:t>
                      </a:r>
                      <a:endParaRPr kumimoji="1" lang="ja-JP" altLang="en-US" sz="1800" b="0" dirty="0">
                        <a:solidFill>
                          <a:schemeClr val="tx1"/>
                        </a:solidFill>
                        <a:latin typeface="+mn-lt"/>
                        <a:ea typeface="+mn-e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2589303"/>
                  </a:ext>
                </a:extLst>
              </a:tr>
              <a:tr h="326272">
                <a:tc>
                  <a:txBody>
                    <a:bodyPr/>
                    <a:lstStyle/>
                    <a:p>
                      <a:pPr algn="ctr" fontAlgn="ctr">
                        <a:lnSpc>
                          <a:spcPct val="100000"/>
                        </a:lnSpc>
                      </a:pPr>
                      <a:r>
                        <a:rPr lang="en-US" altLang="ja-JP" sz="1800" b="0" i="0" u="none" strike="noStrike" dirty="0">
                          <a:solidFill>
                            <a:schemeClr val="tx1"/>
                          </a:solidFill>
                          <a:effectLst/>
                          <a:latin typeface="+mn-lt"/>
                          <a:ea typeface="+mn-ea"/>
                        </a:rPr>
                        <a:t>HfNi</a:t>
                      </a:r>
                      <a:r>
                        <a:rPr lang="en-US" altLang="ja-JP" sz="1800" b="0" i="0" u="none" strike="noStrike" baseline="-25000" dirty="0">
                          <a:solidFill>
                            <a:schemeClr val="tx1"/>
                          </a:solidFill>
                          <a:effectLst/>
                          <a:latin typeface="+mn-lt"/>
                          <a:ea typeface="+mn-ea"/>
                        </a:rPr>
                        <a:t>0.85</a:t>
                      </a:r>
                      <a:r>
                        <a:rPr lang="en-US" altLang="ja-JP" sz="1800" b="0" i="0" u="none" strike="noStrike" dirty="0">
                          <a:solidFill>
                            <a:schemeClr val="tx1"/>
                          </a:solidFill>
                          <a:effectLst/>
                          <a:latin typeface="+mn-lt"/>
                          <a:ea typeface="+mn-ea"/>
                        </a:rPr>
                        <a:t>Co</a:t>
                      </a:r>
                      <a:r>
                        <a:rPr lang="en-US" altLang="ja-JP" sz="1800" b="0" i="0" u="none" strike="noStrike" baseline="-25000" dirty="0">
                          <a:solidFill>
                            <a:schemeClr val="tx1"/>
                          </a:solidFill>
                          <a:effectLst/>
                          <a:latin typeface="+mn-lt"/>
                          <a:ea typeface="+mn-ea"/>
                        </a:rPr>
                        <a:t>0.15</a:t>
                      </a:r>
                      <a:r>
                        <a:rPr lang="en-US" altLang="ja-JP" sz="1800" b="0" i="0" u="none" strike="noStrike" dirty="0">
                          <a:solidFill>
                            <a:schemeClr val="tx1"/>
                          </a:solidFill>
                          <a:effectLst/>
                          <a:latin typeface="+mn-lt"/>
                          <a:ea typeface="+mn-ea"/>
                        </a:rPr>
                        <a:t>Sn</a:t>
                      </a:r>
                      <a:r>
                        <a:rPr lang="en-US" altLang="ja-JP" sz="1800" b="0" i="0" u="none" strike="noStrike" baseline="30000" dirty="0">
                          <a:solidFill>
                            <a:schemeClr val="tx1"/>
                          </a:solidFill>
                          <a:effectLst/>
                          <a:latin typeface="+mn-lt"/>
                          <a:ea typeface="+mn-ea"/>
                        </a:rPr>
                        <a:t>*)</a:t>
                      </a: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~0.3</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8715591"/>
                  </a:ext>
                </a:extLst>
              </a:tr>
              <a:tr h="326272">
                <a:tc>
                  <a:txBody>
                    <a:bodyPr/>
                    <a:lstStyle/>
                    <a:p>
                      <a:pPr marL="0" marR="0" lvl="0" indent="0" algn="ctr" defTabSz="3028036" rtl="0" eaLnBrk="1" fontAlgn="ctr"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lt"/>
                        </a:rPr>
                        <a:t>TiNi</a:t>
                      </a:r>
                      <a:r>
                        <a:rPr kumimoji="1" lang="en-US" altLang="ja-JP" sz="1800" b="1" baseline="-25000" dirty="0">
                          <a:solidFill>
                            <a:schemeClr val="tx1"/>
                          </a:solidFill>
                          <a:latin typeface="+mn-lt"/>
                        </a:rPr>
                        <a:t>0.90</a:t>
                      </a:r>
                      <a:r>
                        <a:rPr kumimoji="1" lang="en-US" altLang="ja-JP" sz="1800" b="1" dirty="0">
                          <a:solidFill>
                            <a:schemeClr val="tx1"/>
                          </a:solidFill>
                          <a:latin typeface="+mn-lt"/>
                        </a:rPr>
                        <a:t>Co</a:t>
                      </a:r>
                      <a:r>
                        <a:rPr kumimoji="1" lang="en-US" altLang="ja-JP" sz="1800" b="1" baseline="-25000" dirty="0">
                          <a:solidFill>
                            <a:schemeClr val="tx1"/>
                          </a:solidFill>
                          <a:latin typeface="+mn-lt"/>
                        </a:rPr>
                        <a:t>0.05</a:t>
                      </a:r>
                      <a:r>
                        <a:rPr kumimoji="1" lang="en-US" altLang="ja-JP" sz="1800" b="1" dirty="0">
                          <a:solidFill>
                            <a:schemeClr val="tx1"/>
                          </a:solidFill>
                          <a:latin typeface="+mn-lt"/>
                        </a:rPr>
                        <a:t>Sn</a:t>
                      </a:r>
                      <a:endParaRPr lang="en-US" altLang="ja-JP" sz="1800" b="1" i="0" u="none" strike="noStrike" baseline="30000" dirty="0">
                        <a:solidFill>
                          <a:schemeClr val="tx1"/>
                        </a:solidFill>
                        <a:effectLst/>
                        <a:latin typeface="+mn-lt"/>
                        <a:ea typeface="+mn-ea"/>
                      </a:endParaRP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pPr>
                      <a:r>
                        <a:rPr lang="en-US" altLang="ja-JP" sz="1800" b="1" i="0" u="none" strike="noStrike" dirty="0">
                          <a:solidFill>
                            <a:schemeClr val="tx1"/>
                          </a:solidFill>
                          <a:effectLst/>
                          <a:latin typeface="+mn-lt"/>
                          <a:ea typeface="+mn-ea"/>
                        </a:rPr>
                        <a:t>0.18</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pPr>
                      <a:r>
                        <a:rPr lang="en-US" altLang="ja-JP" sz="1800" b="1"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6596950"/>
                  </a:ext>
                </a:extLst>
              </a:tr>
              <a:tr h="326272">
                <a:tc>
                  <a:txBody>
                    <a:bodyPr/>
                    <a:lstStyle/>
                    <a:p>
                      <a:pPr algn="ctr" fontAlgn="ctr">
                        <a:lnSpc>
                          <a:spcPct val="100000"/>
                        </a:lnSpc>
                      </a:pPr>
                      <a:r>
                        <a:rPr lang="en-US" altLang="ja-JP" sz="1800" b="0" i="0" u="none" strike="noStrike" dirty="0">
                          <a:solidFill>
                            <a:schemeClr val="tx1"/>
                          </a:solidFill>
                          <a:effectLst/>
                          <a:latin typeface="+mn-lt"/>
                          <a:ea typeface="+mn-ea"/>
                        </a:rPr>
                        <a:t>ZrNi</a:t>
                      </a:r>
                      <a:r>
                        <a:rPr lang="en-US" altLang="ja-JP" sz="1800" b="0" i="0" u="none" strike="noStrike" baseline="-25000" dirty="0">
                          <a:solidFill>
                            <a:schemeClr val="tx1"/>
                          </a:solidFill>
                          <a:effectLst/>
                          <a:latin typeface="+mn-lt"/>
                          <a:ea typeface="+mn-ea"/>
                        </a:rPr>
                        <a:t>0.98</a:t>
                      </a:r>
                      <a:r>
                        <a:rPr lang="en-US" altLang="ja-JP" sz="1800" b="0" i="0" u="none" strike="noStrike" dirty="0">
                          <a:solidFill>
                            <a:schemeClr val="tx1"/>
                          </a:solidFill>
                          <a:effectLst/>
                          <a:latin typeface="+mn-lt"/>
                          <a:ea typeface="+mn-ea"/>
                        </a:rPr>
                        <a:t>Co</a:t>
                      </a:r>
                      <a:r>
                        <a:rPr lang="en-US" altLang="ja-JP" sz="1800" b="0" i="0" u="none" strike="noStrike" baseline="-25000" dirty="0">
                          <a:solidFill>
                            <a:schemeClr val="tx1"/>
                          </a:solidFill>
                          <a:effectLst/>
                          <a:latin typeface="+mn-lt"/>
                          <a:ea typeface="+mn-ea"/>
                        </a:rPr>
                        <a:t>0.02</a:t>
                      </a:r>
                      <a:r>
                        <a:rPr lang="en-US" altLang="ja-JP" sz="1800" b="0" i="0" u="none" strike="noStrike" dirty="0">
                          <a:solidFill>
                            <a:schemeClr val="tx1"/>
                          </a:solidFill>
                          <a:effectLst/>
                          <a:latin typeface="+mn-lt"/>
                          <a:ea typeface="+mn-ea"/>
                        </a:rPr>
                        <a:t>Sn</a:t>
                      </a:r>
                      <a:r>
                        <a:rPr lang="en-US" altLang="ja-JP" sz="1800" b="0" i="0" u="none" strike="noStrike" baseline="30000" dirty="0">
                          <a:solidFill>
                            <a:schemeClr val="tx1"/>
                          </a:solidFill>
                          <a:effectLst/>
                          <a:latin typeface="+mn-lt"/>
                          <a:ea typeface="+mn-ea"/>
                        </a:rPr>
                        <a:t>**)</a:t>
                      </a:r>
                    </a:p>
                  </a:txBody>
                  <a:tcPr marL="6350" marR="6350" marT="635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~0.08</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pPr>
                      <a:r>
                        <a:rPr lang="en-US" altLang="ja-JP" sz="1800" b="0" i="0" u="none" strike="noStrike" dirty="0">
                          <a:solidFill>
                            <a:schemeClr val="tx1"/>
                          </a:solidFill>
                          <a:effectLst/>
                          <a:latin typeface="+mn-lt"/>
                          <a:ea typeface="+mn-ea"/>
                        </a:rPr>
                        <a:t>700</a:t>
                      </a:r>
                    </a:p>
                  </a:txBody>
                  <a:tcPr marL="6350" marR="6350" marT="635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00170"/>
                  </a:ext>
                </a:extLst>
              </a:tr>
            </a:tbl>
          </a:graphicData>
        </a:graphic>
      </p:graphicFrame>
      <p:sp>
        <p:nvSpPr>
          <p:cNvPr id="11" name="テキスト ボックス 10">
            <a:extLst>
              <a:ext uri="{FF2B5EF4-FFF2-40B4-BE49-F238E27FC236}">
                <a16:creationId xmlns:a16="http://schemas.microsoft.com/office/drawing/2014/main" id="{15D67DAF-089E-4444-C201-E31A9510F648}"/>
              </a:ext>
            </a:extLst>
          </p:cNvPr>
          <p:cNvSpPr txBox="1"/>
          <p:nvPr/>
        </p:nvSpPr>
        <p:spPr>
          <a:xfrm>
            <a:off x="5333060" y="6063089"/>
            <a:ext cx="2594886" cy="523220"/>
          </a:xfrm>
          <a:prstGeom prst="rect">
            <a:avLst/>
          </a:prstGeom>
          <a:noFill/>
        </p:spPr>
        <p:txBody>
          <a:bodyPr wrap="square">
            <a:spAutoFit/>
          </a:bodyPr>
          <a:lstStyle/>
          <a:p>
            <a:r>
              <a:rPr lang="fr-FR" altLang="ja-JP" sz="1400" dirty="0"/>
              <a:t>**)Xie, H.-H. </a:t>
            </a:r>
            <a:r>
              <a:rPr lang="fr-FR" altLang="ja-JP" sz="1400" i="1" dirty="0"/>
              <a:t>et al.</a:t>
            </a:r>
            <a:r>
              <a:rPr lang="fr-FR" altLang="ja-JP" sz="1400" dirty="0"/>
              <a:t> </a:t>
            </a:r>
            <a:r>
              <a:rPr lang="fr-FR" altLang="ja-JP" sz="1400" i="1" dirty="0"/>
              <a:t>J. Electron. Mater</a:t>
            </a:r>
            <a:r>
              <a:rPr lang="fr-FR" altLang="ja-JP" sz="1400" dirty="0"/>
              <a:t>. </a:t>
            </a:r>
            <a:r>
              <a:rPr lang="fr-FR" altLang="ja-JP" sz="1400" b="1" dirty="0"/>
              <a:t>41</a:t>
            </a:r>
            <a:r>
              <a:rPr lang="fr-FR" altLang="ja-JP" sz="1400" dirty="0"/>
              <a:t>, 1826 (2012).</a:t>
            </a:r>
            <a:endParaRPr lang="ja-JP" altLang="en-US" sz="1400" dirty="0"/>
          </a:p>
        </p:txBody>
      </p:sp>
      <p:sp>
        <p:nvSpPr>
          <p:cNvPr id="12" name="テキスト ボックス 11">
            <a:extLst>
              <a:ext uri="{FF2B5EF4-FFF2-40B4-BE49-F238E27FC236}">
                <a16:creationId xmlns:a16="http://schemas.microsoft.com/office/drawing/2014/main" id="{65980B93-9A71-C18F-0556-C14D2B114100}"/>
              </a:ext>
            </a:extLst>
          </p:cNvPr>
          <p:cNvSpPr txBox="1"/>
          <p:nvPr/>
        </p:nvSpPr>
        <p:spPr>
          <a:xfrm>
            <a:off x="5333060" y="5444139"/>
            <a:ext cx="2734849" cy="523220"/>
          </a:xfrm>
          <a:prstGeom prst="rect">
            <a:avLst/>
          </a:prstGeom>
          <a:noFill/>
        </p:spPr>
        <p:txBody>
          <a:bodyPr wrap="square">
            <a:spAutoFit/>
          </a:bodyPr>
          <a:lstStyle/>
          <a:p>
            <a:r>
              <a:rPr lang="en-US" altLang="ja-JP" sz="1400" dirty="0"/>
              <a:t>*)Ai, X. </a:t>
            </a:r>
            <a:r>
              <a:rPr lang="en-US" altLang="ja-JP" sz="1400" i="1" dirty="0"/>
              <a:t>et</a:t>
            </a:r>
            <a:r>
              <a:rPr lang="en-US" altLang="ja-JP" sz="1400" dirty="0"/>
              <a:t> </a:t>
            </a:r>
            <a:r>
              <a:rPr lang="en-US" altLang="ja-JP" sz="1400" i="1" dirty="0"/>
              <a:t>al</a:t>
            </a:r>
            <a:r>
              <a:rPr lang="en-US" altLang="ja-JP" sz="1400" dirty="0"/>
              <a:t>. </a:t>
            </a:r>
            <a:r>
              <a:rPr lang="en-US" altLang="ja-JP" sz="1400" i="1" dirty="0"/>
              <a:t>Adv. </a:t>
            </a:r>
            <a:r>
              <a:rPr lang="en-US" altLang="ja-JP" sz="1400" i="1" dirty="0" err="1"/>
              <a:t>Funct</a:t>
            </a:r>
            <a:r>
              <a:rPr lang="en-US" altLang="ja-JP" sz="1400" i="1" dirty="0"/>
              <a:t>. Mater.</a:t>
            </a:r>
            <a:r>
              <a:rPr lang="en-US" altLang="ja-JP" sz="1400" dirty="0"/>
              <a:t> </a:t>
            </a:r>
            <a:r>
              <a:rPr lang="en-US" altLang="ja-JP" sz="1400" b="1" dirty="0"/>
              <a:t>33</a:t>
            </a:r>
            <a:r>
              <a:rPr lang="en-US" altLang="ja-JP" sz="1400" dirty="0"/>
              <a:t>, 2305582(2023) .</a:t>
            </a:r>
            <a:endParaRPr lang="ja-JP" altLang="en-US" sz="1400" b="1" dirty="0"/>
          </a:p>
        </p:txBody>
      </p:sp>
      <p:sp>
        <p:nvSpPr>
          <p:cNvPr id="14" name="スライド番号プレースホルダー 13">
            <a:extLst>
              <a:ext uri="{FF2B5EF4-FFF2-40B4-BE49-F238E27FC236}">
                <a16:creationId xmlns:a16="http://schemas.microsoft.com/office/drawing/2014/main" id="{16C8B755-7BD3-F67B-6D68-6B5994B73F3A}"/>
              </a:ext>
            </a:extLst>
          </p:cNvPr>
          <p:cNvSpPr>
            <a:spLocks noGrp="1"/>
          </p:cNvSpPr>
          <p:nvPr>
            <p:ph type="sldNum" sz="quarter" idx="12"/>
          </p:nvPr>
        </p:nvSpPr>
        <p:spPr/>
        <p:txBody>
          <a:bodyPr/>
          <a:lstStyle/>
          <a:p>
            <a:fld id="{90BA7EBE-6FD4-4B50-83C6-C925E775C4BE}" type="slidenum">
              <a:rPr kumimoji="1" lang="ja-JP" altLang="en-US" smtClean="0"/>
              <a:pPr/>
              <a:t>13</a:t>
            </a:fld>
            <a:r>
              <a:rPr kumimoji="1" lang="ja-JP" altLang="en-US"/>
              <a:t> </a:t>
            </a:r>
            <a:r>
              <a:rPr kumimoji="1" lang="en-US" altLang="ja-JP"/>
              <a:t>/15</a:t>
            </a:r>
            <a:endParaRPr kumimoji="1" lang="ja-JP" altLang="en-US" dirty="0"/>
          </a:p>
        </p:txBody>
      </p:sp>
      <p:sp>
        <p:nvSpPr>
          <p:cNvPr id="18" name="矢印: 左 17">
            <a:extLst>
              <a:ext uri="{FF2B5EF4-FFF2-40B4-BE49-F238E27FC236}">
                <a16:creationId xmlns:a16="http://schemas.microsoft.com/office/drawing/2014/main" id="{B908EEC9-F12F-7CAE-2F78-248EEC8955DC}"/>
              </a:ext>
            </a:extLst>
          </p:cNvPr>
          <p:cNvSpPr/>
          <p:nvPr/>
        </p:nvSpPr>
        <p:spPr>
          <a:xfrm rot="16200000" flipH="1">
            <a:off x="7235230" y="2684592"/>
            <a:ext cx="712490" cy="576064"/>
          </a:xfrm>
          <a:prstGeom prst="leftArrow">
            <a:avLst/>
          </a:prstGeom>
          <a:solidFill>
            <a:srgbClr val="FFCC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 18">
            <a:extLst>
              <a:ext uri="{FF2B5EF4-FFF2-40B4-BE49-F238E27FC236}">
                <a16:creationId xmlns:a16="http://schemas.microsoft.com/office/drawing/2014/main" id="{B65EEDB2-6A58-D978-2234-4463D57BBE7F}"/>
              </a:ext>
            </a:extLst>
          </p:cNvPr>
          <p:cNvSpPr/>
          <p:nvPr/>
        </p:nvSpPr>
        <p:spPr>
          <a:xfrm rot="16200000" flipH="1">
            <a:off x="11277169" y="2006307"/>
            <a:ext cx="442888" cy="580090"/>
          </a:xfrm>
          <a:prstGeom prst="leftArrow">
            <a:avLst/>
          </a:prstGeom>
          <a:solidFill>
            <a:srgbClr val="FFCC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7CC3C8C-AA22-AE5C-A483-0DF3E60FB62E}"/>
              </a:ext>
            </a:extLst>
          </p:cNvPr>
          <p:cNvSpPr/>
          <p:nvPr/>
        </p:nvSpPr>
        <p:spPr>
          <a:xfrm>
            <a:off x="127248" y="1309411"/>
            <a:ext cx="11934757" cy="3285778"/>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00253D0-1505-CAA7-78CD-32B87BA1F94D}"/>
              </a:ext>
            </a:extLst>
          </p:cNvPr>
          <p:cNvSpPr txBox="1"/>
          <p:nvPr/>
        </p:nvSpPr>
        <p:spPr>
          <a:xfrm>
            <a:off x="510252" y="1124744"/>
            <a:ext cx="3492000" cy="369332"/>
          </a:xfrm>
          <a:prstGeom prst="rect">
            <a:avLst/>
          </a:prstGeom>
          <a:solidFill>
            <a:schemeClr val="bg1"/>
          </a:solidFill>
        </p:spPr>
        <p:txBody>
          <a:bodyPr wrap="square" rtlCol="0">
            <a:spAutoFit/>
          </a:bodyPr>
          <a:lstStyle/>
          <a:p>
            <a:pPr algn="ctr"/>
            <a:r>
              <a:rPr kumimoji="1" lang="en-US" altLang="ja-JP" dirty="0"/>
              <a:t>TiNi</a:t>
            </a:r>
            <a:r>
              <a:rPr kumimoji="1" lang="en-US" altLang="ja-JP" baseline="-25000" dirty="0"/>
              <a:t>x-0.01</a:t>
            </a:r>
            <a:r>
              <a:rPr kumimoji="1" lang="en-US" altLang="ja-JP" dirty="0"/>
              <a:t>Co</a:t>
            </a:r>
            <a:r>
              <a:rPr kumimoji="1" lang="en-US" altLang="ja-JP" baseline="-25000" dirty="0"/>
              <a:t>0.01</a:t>
            </a:r>
            <a:r>
              <a:rPr kumimoji="1" lang="en-US" altLang="ja-JP" dirty="0"/>
              <a:t>Sn</a:t>
            </a:r>
            <a:r>
              <a:rPr kumimoji="1" lang="ja-JP" altLang="en-US" dirty="0"/>
              <a:t>の</a:t>
            </a:r>
            <a:r>
              <a:rPr kumimoji="1" lang="en-US" altLang="ja-JP" i="1" dirty="0"/>
              <a:t>ZT</a:t>
            </a:r>
            <a:r>
              <a:rPr kumimoji="1" lang="ja-JP" altLang="en-US" dirty="0"/>
              <a:t>温度依存性</a:t>
            </a:r>
            <a:endParaRPr kumimoji="1" lang="en-US" altLang="ja-JP" dirty="0"/>
          </a:p>
        </p:txBody>
      </p:sp>
      <p:sp>
        <p:nvSpPr>
          <p:cNvPr id="16" name="テキスト ボックス 15">
            <a:extLst>
              <a:ext uri="{FF2B5EF4-FFF2-40B4-BE49-F238E27FC236}">
                <a16:creationId xmlns:a16="http://schemas.microsoft.com/office/drawing/2014/main" id="{7D12AE62-12D0-CAD9-31A8-28BD706CF7E3}"/>
              </a:ext>
            </a:extLst>
          </p:cNvPr>
          <p:cNvSpPr txBox="1"/>
          <p:nvPr/>
        </p:nvSpPr>
        <p:spPr>
          <a:xfrm>
            <a:off x="4492928" y="1124744"/>
            <a:ext cx="3492000" cy="369332"/>
          </a:xfrm>
          <a:prstGeom prst="rect">
            <a:avLst/>
          </a:prstGeom>
          <a:solidFill>
            <a:schemeClr val="bg1"/>
          </a:solidFill>
        </p:spPr>
        <p:txBody>
          <a:bodyPr wrap="square" rtlCol="0">
            <a:spAutoFit/>
          </a:bodyPr>
          <a:lstStyle/>
          <a:p>
            <a:pPr algn="ctr"/>
            <a:r>
              <a:rPr kumimoji="1" lang="en-US" altLang="ja-JP" dirty="0"/>
              <a:t>TiNi</a:t>
            </a:r>
            <a:r>
              <a:rPr kumimoji="1" lang="en-US" altLang="ja-JP" baseline="-25000" dirty="0"/>
              <a:t>x-0.03</a:t>
            </a:r>
            <a:r>
              <a:rPr kumimoji="1" lang="en-US" altLang="ja-JP" dirty="0"/>
              <a:t>Co</a:t>
            </a:r>
            <a:r>
              <a:rPr kumimoji="1" lang="en-US" altLang="ja-JP" baseline="-25000" dirty="0"/>
              <a:t>0.03</a:t>
            </a:r>
            <a:r>
              <a:rPr kumimoji="1" lang="en-US" altLang="ja-JP" dirty="0"/>
              <a:t>Sn</a:t>
            </a:r>
            <a:r>
              <a:rPr kumimoji="1" lang="ja-JP" altLang="en-US" dirty="0"/>
              <a:t>の</a:t>
            </a:r>
            <a:r>
              <a:rPr kumimoji="1" lang="en-US" altLang="ja-JP" i="1" dirty="0"/>
              <a:t>ZT</a:t>
            </a:r>
            <a:r>
              <a:rPr kumimoji="1" lang="ja-JP" altLang="en-US" dirty="0"/>
              <a:t>温度依存性</a:t>
            </a:r>
            <a:endParaRPr kumimoji="1" lang="en-US" altLang="ja-JP" dirty="0"/>
          </a:p>
        </p:txBody>
      </p:sp>
      <p:sp>
        <p:nvSpPr>
          <p:cNvPr id="17" name="テキスト ボックス 16">
            <a:extLst>
              <a:ext uri="{FF2B5EF4-FFF2-40B4-BE49-F238E27FC236}">
                <a16:creationId xmlns:a16="http://schemas.microsoft.com/office/drawing/2014/main" id="{D96D027E-753C-48D2-720A-FDCB517B6F5F}"/>
              </a:ext>
            </a:extLst>
          </p:cNvPr>
          <p:cNvSpPr txBox="1"/>
          <p:nvPr/>
        </p:nvSpPr>
        <p:spPr>
          <a:xfrm>
            <a:off x="8436648" y="1124744"/>
            <a:ext cx="3492000" cy="369332"/>
          </a:xfrm>
          <a:prstGeom prst="rect">
            <a:avLst/>
          </a:prstGeom>
          <a:solidFill>
            <a:schemeClr val="bg1"/>
          </a:solidFill>
        </p:spPr>
        <p:txBody>
          <a:bodyPr wrap="square" rtlCol="0">
            <a:spAutoFit/>
          </a:bodyPr>
          <a:lstStyle/>
          <a:p>
            <a:pPr algn="ctr"/>
            <a:r>
              <a:rPr kumimoji="1" lang="en-US" altLang="ja-JP" dirty="0"/>
              <a:t>TiNi</a:t>
            </a:r>
            <a:r>
              <a:rPr kumimoji="1" lang="en-US" altLang="ja-JP" baseline="-25000" dirty="0"/>
              <a:t>x-0.05</a:t>
            </a:r>
            <a:r>
              <a:rPr kumimoji="1" lang="en-US" altLang="ja-JP" dirty="0"/>
              <a:t>Co</a:t>
            </a:r>
            <a:r>
              <a:rPr kumimoji="1" lang="en-US" altLang="ja-JP" baseline="-25000" dirty="0"/>
              <a:t>0.05</a:t>
            </a:r>
            <a:r>
              <a:rPr kumimoji="1" lang="en-US" altLang="ja-JP" dirty="0"/>
              <a:t>Sn</a:t>
            </a:r>
            <a:r>
              <a:rPr kumimoji="1" lang="ja-JP" altLang="en-US" dirty="0"/>
              <a:t>の</a:t>
            </a:r>
            <a:r>
              <a:rPr kumimoji="1" lang="en-US" altLang="ja-JP" i="1" dirty="0"/>
              <a:t>ZT</a:t>
            </a:r>
            <a:r>
              <a:rPr kumimoji="1" lang="ja-JP" altLang="en-US" dirty="0"/>
              <a:t>温度依存性</a:t>
            </a:r>
            <a:endParaRPr kumimoji="1" lang="en-US" altLang="ja-JP" dirty="0"/>
          </a:p>
        </p:txBody>
      </p:sp>
      <p:pic>
        <p:nvPicPr>
          <p:cNvPr id="15" name="図 14">
            <a:extLst>
              <a:ext uri="{FF2B5EF4-FFF2-40B4-BE49-F238E27FC236}">
                <a16:creationId xmlns:a16="http://schemas.microsoft.com/office/drawing/2014/main" id="{27BFBF61-CCD2-7AB8-8026-29E7D8FC3D5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49969" y="4644167"/>
            <a:ext cx="2969209" cy="1881177"/>
          </a:xfrm>
          <a:prstGeom prst="rect">
            <a:avLst/>
          </a:prstGeom>
        </p:spPr>
      </p:pic>
      <p:sp>
        <p:nvSpPr>
          <p:cNvPr id="21" name="テキスト ボックス 20">
            <a:extLst>
              <a:ext uri="{FF2B5EF4-FFF2-40B4-BE49-F238E27FC236}">
                <a16:creationId xmlns:a16="http://schemas.microsoft.com/office/drawing/2014/main" id="{10E6DC55-D894-883A-BC65-0DD77DAF407D}"/>
              </a:ext>
            </a:extLst>
          </p:cNvPr>
          <p:cNvSpPr txBox="1"/>
          <p:nvPr/>
        </p:nvSpPr>
        <p:spPr>
          <a:xfrm>
            <a:off x="9118136" y="6488465"/>
            <a:ext cx="2882520" cy="338554"/>
          </a:xfrm>
          <a:prstGeom prst="rect">
            <a:avLst/>
          </a:prstGeom>
          <a:noFill/>
        </p:spPr>
        <p:txBody>
          <a:bodyPr wrap="none" rtlCol="0">
            <a:spAutoFit/>
          </a:bodyPr>
          <a:lstStyle/>
          <a:p>
            <a:pPr algn="l"/>
            <a:r>
              <a:rPr kumimoji="1" lang="en-US" altLang="ja-JP" sz="1600" dirty="0"/>
              <a:t>TiNi</a:t>
            </a:r>
            <a:r>
              <a:rPr kumimoji="1" lang="en-US" altLang="ja-JP" sz="1600" baseline="-25000" dirty="0"/>
              <a:t>x-0.05</a:t>
            </a:r>
            <a:r>
              <a:rPr kumimoji="1" lang="en-US" altLang="ja-JP" sz="1600" dirty="0"/>
              <a:t>Co</a:t>
            </a:r>
            <a:r>
              <a:rPr kumimoji="1" lang="en-US" altLang="ja-JP" sz="1600" baseline="-25000" dirty="0"/>
              <a:t>0.05</a:t>
            </a:r>
            <a:r>
              <a:rPr kumimoji="1" lang="en-US" altLang="ja-JP" sz="1600" dirty="0"/>
              <a:t>Sn</a:t>
            </a:r>
            <a:r>
              <a:rPr kumimoji="1" lang="ja-JP" altLang="en-US" sz="1600" dirty="0"/>
              <a:t>の</a:t>
            </a:r>
            <a:r>
              <a:rPr kumimoji="1" lang="en-US" altLang="ja-JP" sz="1600" i="1" dirty="0"/>
              <a:t>S</a:t>
            </a:r>
            <a:r>
              <a:rPr kumimoji="1" lang="en-US" altLang="ja-JP" sz="1600" dirty="0"/>
              <a:t>, </a:t>
            </a:r>
            <a:r>
              <a:rPr kumimoji="1" lang="en-US" altLang="ja-JP" sz="1600" i="1" dirty="0"/>
              <a:t>ρ</a:t>
            </a:r>
            <a:r>
              <a:rPr kumimoji="1" lang="en-US" altLang="ja-JP" sz="1600" dirty="0"/>
              <a:t> (700 K)</a:t>
            </a:r>
            <a:endParaRPr kumimoji="1" lang="ja-JP" altLang="en-US" sz="1600" dirty="0"/>
          </a:p>
        </p:txBody>
      </p:sp>
    </p:spTree>
    <p:extLst>
      <p:ext uri="{BB962C8B-B14F-4D97-AF65-F5344CB8AC3E}">
        <p14:creationId xmlns:p14="http://schemas.microsoft.com/office/powerpoint/2010/main" val="296651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B111401-22A5-E0FB-4A2D-8E8C6E2322F8}"/>
              </a:ext>
            </a:extLst>
          </p:cNvPr>
          <p:cNvSpPr>
            <a:spLocks noGrp="1"/>
          </p:cNvSpPr>
          <p:nvPr>
            <p:ph type="body" sz="quarter" idx="13"/>
          </p:nvPr>
        </p:nvSpPr>
        <p:spPr/>
        <p:txBody>
          <a:bodyPr/>
          <a:lstStyle/>
          <a:p>
            <a:r>
              <a:rPr kumimoji="1" lang="ja-JP" altLang="en-US" dirty="0"/>
              <a:t>結 論</a:t>
            </a:r>
          </a:p>
        </p:txBody>
      </p:sp>
      <p:sp>
        <p:nvSpPr>
          <p:cNvPr id="10" name="テキスト ボックス 9">
            <a:extLst>
              <a:ext uri="{FF2B5EF4-FFF2-40B4-BE49-F238E27FC236}">
                <a16:creationId xmlns:a16="http://schemas.microsoft.com/office/drawing/2014/main" id="{30749AB6-3D85-EEA4-498E-6D13EC4696A3}"/>
              </a:ext>
            </a:extLst>
          </p:cNvPr>
          <p:cNvSpPr txBox="1"/>
          <p:nvPr/>
        </p:nvSpPr>
        <p:spPr>
          <a:xfrm>
            <a:off x="686788" y="991396"/>
            <a:ext cx="10818424" cy="1573508"/>
          </a:xfrm>
          <a:prstGeom prst="rect">
            <a:avLst/>
          </a:prstGeom>
          <a:noFill/>
        </p:spPr>
        <p:txBody>
          <a:bodyPr wrap="square">
            <a:spAutoFit/>
          </a:bodyPr>
          <a:lstStyle/>
          <a:p>
            <a:pPr marL="0" indent="0">
              <a:lnSpc>
                <a:spcPct val="150000"/>
              </a:lnSpc>
              <a:buFont typeface="Arial" panose="020B0604020202020204" pitchFamily="34" charset="0"/>
              <a:buNone/>
            </a:pPr>
            <a:r>
              <a:rPr lang="en-US" altLang="ja-JP" sz="2200" dirty="0"/>
              <a:t>【</a:t>
            </a:r>
            <a:r>
              <a:rPr lang="ja-JP" altLang="en-US" sz="2200" dirty="0"/>
              <a:t>研究目的</a:t>
            </a:r>
            <a:r>
              <a:rPr lang="en-US" altLang="ja-JP" sz="2200" dirty="0"/>
              <a:t>】</a:t>
            </a:r>
          </a:p>
          <a:p>
            <a:pPr marL="0" indent="0">
              <a:lnSpc>
                <a:spcPct val="150000"/>
              </a:lnSpc>
              <a:buFont typeface="Arial" panose="020B0604020202020204" pitchFamily="34" charset="0"/>
              <a:buNone/>
            </a:pPr>
            <a:r>
              <a:rPr lang="ja-JP" altLang="en-US" sz="2200" dirty="0"/>
              <a:t>非化学量論的な組成にすることで</a:t>
            </a:r>
            <a:r>
              <a:rPr lang="en-US" altLang="ja-JP" sz="2200" i="1" dirty="0"/>
              <a:t>ρ</a:t>
            </a:r>
            <a:r>
              <a:rPr lang="ja-JP" altLang="en-US" sz="2200" dirty="0"/>
              <a:t>を減少させ、</a:t>
            </a:r>
            <a:r>
              <a:rPr lang="en-US" altLang="ja-JP" sz="2200" dirty="0"/>
              <a:t>P</a:t>
            </a:r>
            <a:r>
              <a:rPr lang="ja-JP" altLang="en-US" sz="2200" dirty="0"/>
              <a:t>型熱電材料</a:t>
            </a:r>
            <a:r>
              <a:rPr lang="en-US" altLang="ja-JP" sz="2200" dirty="0"/>
              <a:t>TiNi</a:t>
            </a:r>
            <a:r>
              <a:rPr lang="en-US" altLang="ja-JP" sz="2200" baseline="-25000" dirty="0"/>
              <a:t>1-x</a:t>
            </a:r>
            <a:r>
              <a:rPr lang="en-US" altLang="ja-JP" sz="2200" dirty="0"/>
              <a:t>Co</a:t>
            </a:r>
            <a:r>
              <a:rPr lang="en-US" altLang="ja-JP" sz="2200" baseline="-25000" dirty="0"/>
              <a:t>x</a:t>
            </a:r>
            <a:r>
              <a:rPr lang="en-US" altLang="ja-JP" sz="2200" dirty="0"/>
              <a:t>Sn (0</a:t>
            </a:r>
            <a:r>
              <a:rPr lang="ja-JP" altLang="en-US" sz="2200" dirty="0"/>
              <a:t>≤</a:t>
            </a:r>
            <a:r>
              <a:rPr lang="en-US" altLang="ja-JP" sz="2200" dirty="0"/>
              <a:t>x</a:t>
            </a:r>
            <a:r>
              <a:rPr lang="ja-JP" altLang="en-US" sz="2200" dirty="0"/>
              <a:t>≤</a:t>
            </a:r>
            <a:r>
              <a:rPr lang="en-US" altLang="ja-JP" sz="2200" dirty="0"/>
              <a:t>0.05)</a:t>
            </a:r>
            <a:r>
              <a:rPr lang="ja-JP" altLang="en-US" sz="2200" dirty="0"/>
              <a:t>の</a:t>
            </a:r>
            <a:r>
              <a:rPr lang="ja-JP" altLang="en-US" sz="2200" i="1" dirty="0"/>
              <a:t>熱電性能向上</a:t>
            </a:r>
            <a:endParaRPr lang="ja-JP" altLang="en-US" sz="2200" dirty="0"/>
          </a:p>
        </p:txBody>
      </p:sp>
      <p:grpSp>
        <p:nvGrpSpPr>
          <p:cNvPr id="5" name="グループ化 4">
            <a:extLst>
              <a:ext uri="{FF2B5EF4-FFF2-40B4-BE49-F238E27FC236}">
                <a16:creationId xmlns:a16="http://schemas.microsoft.com/office/drawing/2014/main" id="{729425EB-CD2A-C96E-80FA-19D582ECB1D0}"/>
              </a:ext>
            </a:extLst>
          </p:cNvPr>
          <p:cNvGrpSpPr/>
          <p:nvPr/>
        </p:nvGrpSpPr>
        <p:grpSpPr>
          <a:xfrm>
            <a:off x="227348" y="3347883"/>
            <a:ext cx="11737304" cy="3050418"/>
            <a:chOff x="227348" y="2867536"/>
            <a:chExt cx="11737304" cy="3050418"/>
          </a:xfrm>
        </p:grpSpPr>
        <p:sp>
          <p:nvSpPr>
            <p:cNvPr id="7" name="テキスト ボックス 6">
              <a:extLst>
                <a:ext uri="{FF2B5EF4-FFF2-40B4-BE49-F238E27FC236}">
                  <a16:creationId xmlns:a16="http://schemas.microsoft.com/office/drawing/2014/main" id="{D8D87776-7610-346A-DB60-95094D0785A7}"/>
                </a:ext>
              </a:extLst>
            </p:cNvPr>
            <p:cNvSpPr txBox="1"/>
            <p:nvPr/>
          </p:nvSpPr>
          <p:spPr>
            <a:xfrm>
              <a:off x="460530" y="3098160"/>
              <a:ext cx="11270940" cy="258917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Ø"/>
              </a:pPr>
              <a:r>
                <a:rPr kumimoji="1" lang="ja-JP" altLang="en-US" sz="2200" b="1" dirty="0"/>
                <a:t>非化学量論組成効果により</a:t>
              </a:r>
              <a:r>
                <a:rPr kumimoji="1" lang="en-US" altLang="ja-JP" sz="2200" b="1" i="1" dirty="0"/>
                <a:t>ρ</a:t>
              </a:r>
              <a:r>
                <a:rPr kumimoji="1" lang="ja-JP" altLang="en-US" sz="2200" b="1" dirty="0"/>
                <a:t>が減少し、化学量論組成の時よりも</a:t>
              </a:r>
              <a:r>
                <a:rPr kumimoji="1" lang="en-US" altLang="ja-JP" sz="2200" b="1" i="1" dirty="0"/>
                <a:t>ZT</a:t>
              </a:r>
              <a:r>
                <a:rPr kumimoji="1" lang="ja-JP" altLang="en-US" sz="2200" b="1" dirty="0"/>
                <a:t>を増大させることができた。</a:t>
              </a:r>
              <a:endParaRPr kumimoji="1" lang="en-US" altLang="ja-JP" sz="2200" b="1" dirty="0"/>
            </a:p>
            <a:p>
              <a:pPr marL="914400" lvl="1" indent="-457200">
                <a:lnSpc>
                  <a:spcPct val="150000"/>
                </a:lnSpc>
                <a:buFont typeface="Arial" panose="020B0604020202020204" pitchFamily="34" charset="0"/>
                <a:buChar char="•"/>
              </a:pPr>
              <a:r>
                <a:rPr kumimoji="1" lang="en-US" altLang="ja-JP" sz="2200" b="1" dirty="0"/>
                <a:t>Ni</a:t>
              </a:r>
              <a:r>
                <a:rPr kumimoji="1" lang="ja-JP" altLang="en-US" sz="2200" b="1" dirty="0"/>
                <a:t>組成比</a:t>
              </a:r>
              <a:r>
                <a:rPr kumimoji="1" lang="en-US" altLang="ja-JP" sz="2200" b="1" dirty="0"/>
                <a:t>10%</a:t>
              </a:r>
              <a:r>
                <a:rPr kumimoji="1" lang="ja-JP" altLang="en-US" sz="2200" b="1" dirty="0"/>
                <a:t>減少は</a:t>
              </a:r>
              <a:r>
                <a:rPr kumimoji="1" lang="en-US" altLang="ja-JP" sz="2200" b="1" dirty="0"/>
                <a:t>|</a:t>
              </a:r>
              <a:r>
                <a:rPr kumimoji="1" lang="en-US" altLang="ja-JP" sz="2200" b="1" i="1" dirty="0"/>
                <a:t>S</a:t>
              </a:r>
              <a:r>
                <a:rPr kumimoji="1" lang="en-US" altLang="ja-JP" sz="2200" b="1" dirty="0"/>
                <a:t>|</a:t>
              </a:r>
              <a:r>
                <a:rPr kumimoji="1" lang="ja-JP" altLang="en-US" sz="2200" b="1" dirty="0"/>
                <a:t>が大きく低下するため</a:t>
              </a:r>
              <a:r>
                <a:rPr kumimoji="1" lang="en-US" altLang="ja-JP" sz="2200" b="1" dirty="0"/>
                <a:t>5%</a:t>
              </a:r>
              <a:r>
                <a:rPr kumimoji="1" lang="ja-JP" altLang="en-US" sz="2200" b="1" dirty="0"/>
                <a:t>減少が好ましい</a:t>
              </a:r>
              <a:endParaRPr kumimoji="1" lang="en-US" altLang="ja-JP" sz="2200" b="1" dirty="0"/>
            </a:p>
            <a:p>
              <a:pPr marL="914400" lvl="1" indent="-457200">
                <a:lnSpc>
                  <a:spcPct val="150000"/>
                </a:lnSpc>
                <a:buFont typeface="Arial" panose="020B0604020202020204" pitchFamily="34" charset="0"/>
                <a:buChar char="•"/>
              </a:pPr>
              <a:r>
                <a:rPr kumimoji="1" lang="ja-JP" altLang="en-US" sz="2200" b="1" dirty="0"/>
                <a:t>非化学量論組成効果は</a:t>
              </a:r>
              <a:r>
                <a:rPr kumimoji="1" lang="en-US" altLang="ja-JP" sz="2200" b="1" i="1" dirty="0"/>
                <a:t>ρ</a:t>
              </a:r>
              <a:r>
                <a:rPr kumimoji="1" lang="ja-JP" altLang="en-US" sz="2200" b="1" dirty="0"/>
                <a:t>を減少させるが</a:t>
              </a:r>
              <a:r>
                <a:rPr kumimoji="1" lang="en-US" altLang="ja-JP" sz="2200" b="1" i="1" dirty="0"/>
                <a:t>κ</a:t>
              </a:r>
              <a:r>
                <a:rPr kumimoji="1" lang="ja-JP" altLang="en-US" sz="2200" b="1" dirty="0"/>
                <a:t>も増大させるため、一定量の減少が</a:t>
              </a:r>
              <a:r>
                <a:rPr kumimoji="1" lang="en-US" altLang="ja-JP" sz="2200" b="1" i="1" dirty="0"/>
                <a:t>ZT</a:t>
              </a:r>
              <a:r>
                <a:rPr kumimoji="1" lang="ja-JP" altLang="en-US" sz="2200" b="1" dirty="0"/>
                <a:t>増大に有効</a:t>
              </a:r>
              <a:endParaRPr kumimoji="1" lang="en-US" altLang="ja-JP" sz="2200" b="1" dirty="0"/>
            </a:p>
          </p:txBody>
        </p:sp>
        <p:sp>
          <p:nvSpPr>
            <p:cNvPr id="4" name="四角形: 角を丸くする 3">
              <a:extLst>
                <a:ext uri="{FF2B5EF4-FFF2-40B4-BE49-F238E27FC236}">
                  <a16:creationId xmlns:a16="http://schemas.microsoft.com/office/drawing/2014/main" id="{73A60653-F4CA-A958-16D2-80B394187106}"/>
                </a:ext>
              </a:extLst>
            </p:cNvPr>
            <p:cNvSpPr/>
            <p:nvPr/>
          </p:nvSpPr>
          <p:spPr>
            <a:xfrm>
              <a:off x="227348" y="2867536"/>
              <a:ext cx="11737304" cy="3050418"/>
            </a:xfrm>
            <a:prstGeom prst="roundRect">
              <a:avLst/>
            </a:prstGeom>
            <a:noFill/>
            <a:ln w="76200">
              <a:solidFill>
                <a:srgbClr val="4DC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二等辺三角形 5">
            <a:extLst>
              <a:ext uri="{FF2B5EF4-FFF2-40B4-BE49-F238E27FC236}">
                <a16:creationId xmlns:a16="http://schemas.microsoft.com/office/drawing/2014/main" id="{D9F74E6B-EF00-307C-03CB-E8104AA276D0}"/>
              </a:ext>
            </a:extLst>
          </p:cNvPr>
          <p:cNvSpPr/>
          <p:nvPr/>
        </p:nvSpPr>
        <p:spPr>
          <a:xfrm flipV="1">
            <a:off x="5249956" y="2691107"/>
            <a:ext cx="1692088" cy="36004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566463BC-7335-5BB5-7DA0-86B70CE42F60}"/>
              </a:ext>
            </a:extLst>
          </p:cNvPr>
          <p:cNvSpPr>
            <a:spLocks noGrp="1"/>
          </p:cNvSpPr>
          <p:nvPr>
            <p:ph type="sldNum" sz="quarter" idx="12"/>
          </p:nvPr>
        </p:nvSpPr>
        <p:spPr/>
        <p:txBody>
          <a:bodyPr/>
          <a:lstStyle/>
          <a:p>
            <a:fld id="{90BA7EBE-6FD4-4B50-83C6-C925E775C4BE}" type="slidenum">
              <a:rPr kumimoji="1" lang="ja-JP" altLang="en-US" smtClean="0"/>
              <a:pPr/>
              <a:t>14</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178611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73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kumimoji="1" lang="ja-JP" altLang="en-US" dirty="0"/>
              <a:t>ゼーベック係数のキャリア密度依存性</a:t>
            </a:r>
            <a:endParaRPr kumimoji="1" lang="en-US" altLang="ja-JP" dirty="0"/>
          </a:p>
        </p:txBody>
      </p:sp>
      <p:sp>
        <p:nvSpPr>
          <p:cNvPr id="10" name="スライド番号プレースホルダー 9">
            <a:extLst>
              <a:ext uri="{FF2B5EF4-FFF2-40B4-BE49-F238E27FC236}">
                <a16:creationId xmlns:a16="http://schemas.microsoft.com/office/drawing/2014/main" id="{30D46EE2-F401-51F4-2FD0-21F6793DE993}"/>
              </a:ext>
            </a:extLst>
          </p:cNvPr>
          <p:cNvSpPr>
            <a:spLocks noGrp="1"/>
          </p:cNvSpPr>
          <p:nvPr>
            <p:ph type="sldNum" sz="quarter" idx="12"/>
          </p:nvPr>
        </p:nvSpPr>
        <p:spPr/>
        <p:txBody>
          <a:bodyPr/>
          <a:lstStyle/>
          <a:p>
            <a:fld id="{90BA7EBE-6FD4-4B50-83C6-C925E775C4BE}" type="slidenum">
              <a:rPr kumimoji="1" lang="ja-JP" altLang="en-US" smtClean="0"/>
              <a:pPr/>
              <a:t>16</a:t>
            </a:fld>
            <a:r>
              <a:rPr kumimoji="1" lang="ja-JP" altLang="en-US"/>
              <a:t> </a:t>
            </a:r>
            <a:r>
              <a:rPr kumimoji="1" lang="en-US" altLang="ja-JP"/>
              <a:t>/15</a:t>
            </a:r>
            <a:endParaRPr kumimoji="1" lang="ja-JP" altLang="en-US" dirty="0"/>
          </a:p>
        </p:txBody>
      </p:sp>
      <p:pic>
        <p:nvPicPr>
          <p:cNvPr id="7" name="図 6">
            <a:extLst>
              <a:ext uri="{FF2B5EF4-FFF2-40B4-BE49-F238E27FC236}">
                <a16:creationId xmlns:a16="http://schemas.microsoft.com/office/drawing/2014/main" id="{9C29C1A3-49F9-F07E-868D-DDEA21650F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69872" y="1052736"/>
            <a:ext cx="6852256" cy="5000625"/>
          </a:xfrm>
          <a:prstGeom prst="rect">
            <a:avLst/>
          </a:prstGeom>
        </p:spPr>
      </p:pic>
      <p:sp>
        <p:nvSpPr>
          <p:cNvPr id="8" name="テキスト ボックス 7">
            <a:extLst>
              <a:ext uri="{FF2B5EF4-FFF2-40B4-BE49-F238E27FC236}">
                <a16:creationId xmlns:a16="http://schemas.microsoft.com/office/drawing/2014/main" id="{88D064D4-4CCB-37DB-B45B-E516000D5984}"/>
              </a:ext>
            </a:extLst>
          </p:cNvPr>
          <p:cNvSpPr txBox="1"/>
          <p:nvPr/>
        </p:nvSpPr>
        <p:spPr>
          <a:xfrm>
            <a:off x="4174838" y="4057940"/>
            <a:ext cx="1681871" cy="369332"/>
          </a:xfrm>
          <a:prstGeom prst="rect">
            <a:avLst/>
          </a:prstGeom>
          <a:noFill/>
        </p:spPr>
        <p:txBody>
          <a:bodyPr wrap="none" rtlCol="0">
            <a:spAutoFit/>
          </a:bodyPr>
          <a:lstStyle/>
          <a:p>
            <a:pPr algn="l"/>
            <a:r>
              <a:rPr kumimoji="1" lang="en-US" altLang="ja-JP" dirty="0"/>
              <a:t>x=0.90, y=0.01</a:t>
            </a:r>
            <a:endParaRPr kumimoji="1" lang="ja-JP" altLang="en-US" dirty="0"/>
          </a:p>
        </p:txBody>
      </p:sp>
      <p:sp>
        <p:nvSpPr>
          <p:cNvPr id="9" name="テキスト ボックス 8">
            <a:extLst>
              <a:ext uri="{FF2B5EF4-FFF2-40B4-BE49-F238E27FC236}">
                <a16:creationId xmlns:a16="http://schemas.microsoft.com/office/drawing/2014/main" id="{CA75B8F5-C398-DC69-15FB-9E311BF6BAF2}"/>
              </a:ext>
            </a:extLst>
          </p:cNvPr>
          <p:cNvSpPr txBox="1"/>
          <p:nvPr/>
        </p:nvSpPr>
        <p:spPr>
          <a:xfrm>
            <a:off x="4330698" y="3118988"/>
            <a:ext cx="1556836" cy="369332"/>
          </a:xfrm>
          <a:prstGeom prst="rect">
            <a:avLst/>
          </a:prstGeom>
          <a:noFill/>
        </p:spPr>
        <p:txBody>
          <a:bodyPr wrap="none" rtlCol="0">
            <a:spAutoFit/>
          </a:bodyPr>
          <a:lstStyle/>
          <a:p>
            <a:pPr algn="l"/>
            <a:r>
              <a:rPr kumimoji="1" lang="en-US" altLang="ja-JP" dirty="0"/>
              <a:t>x=1.0, y=0.03</a:t>
            </a:r>
            <a:endParaRPr kumimoji="1" lang="ja-JP" altLang="en-US" dirty="0"/>
          </a:p>
        </p:txBody>
      </p:sp>
      <p:sp>
        <p:nvSpPr>
          <p:cNvPr id="11" name="テキスト ボックス 10">
            <a:extLst>
              <a:ext uri="{FF2B5EF4-FFF2-40B4-BE49-F238E27FC236}">
                <a16:creationId xmlns:a16="http://schemas.microsoft.com/office/drawing/2014/main" id="{49B91037-6A49-8A04-EE4F-266C4CA4964A}"/>
              </a:ext>
            </a:extLst>
          </p:cNvPr>
          <p:cNvSpPr txBox="1"/>
          <p:nvPr/>
        </p:nvSpPr>
        <p:spPr>
          <a:xfrm>
            <a:off x="4079776" y="1848496"/>
            <a:ext cx="1556836" cy="369332"/>
          </a:xfrm>
          <a:prstGeom prst="rect">
            <a:avLst/>
          </a:prstGeom>
          <a:noFill/>
        </p:spPr>
        <p:txBody>
          <a:bodyPr wrap="none" rtlCol="0">
            <a:spAutoFit/>
          </a:bodyPr>
          <a:lstStyle/>
          <a:p>
            <a:pPr algn="l"/>
            <a:r>
              <a:rPr kumimoji="1" lang="en-US" altLang="ja-JP" dirty="0"/>
              <a:t>x=1.0, y=0.05</a:t>
            </a:r>
            <a:endParaRPr kumimoji="1" lang="ja-JP" altLang="en-US" dirty="0"/>
          </a:p>
        </p:txBody>
      </p:sp>
      <p:sp>
        <p:nvSpPr>
          <p:cNvPr id="12" name="テキスト ボックス 11">
            <a:extLst>
              <a:ext uri="{FF2B5EF4-FFF2-40B4-BE49-F238E27FC236}">
                <a16:creationId xmlns:a16="http://schemas.microsoft.com/office/drawing/2014/main" id="{A331FEFD-40EA-6891-6D99-A0777D465CFE}"/>
              </a:ext>
            </a:extLst>
          </p:cNvPr>
          <p:cNvSpPr txBox="1"/>
          <p:nvPr/>
        </p:nvSpPr>
        <p:spPr>
          <a:xfrm>
            <a:off x="5004658" y="2181977"/>
            <a:ext cx="1681871" cy="369332"/>
          </a:xfrm>
          <a:prstGeom prst="rect">
            <a:avLst/>
          </a:prstGeom>
          <a:noFill/>
        </p:spPr>
        <p:txBody>
          <a:bodyPr wrap="none" rtlCol="0">
            <a:spAutoFit/>
          </a:bodyPr>
          <a:lstStyle/>
          <a:p>
            <a:pPr algn="l"/>
            <a:r>
              <a:rPr kumimoji="1" lang="en-US" altLang="ja-JP" dirty="0"/>
              <a:t>x=0.95, y=0.05</a:t>
            </a:r>
            <a:endParaRPr kumimoji="1" lang="ja-JP" altLang="en-US" dirty="0"/>
          </a:p>
        </p:txBody>
      </p:sp>
      <p:sp>
        <p:nvSpPr>
          <p:cNvPr id="13" name="テキスト ボックス 12">
            <a:extLst>
              <a:ext uri="{FF2B5EF4-FFF2-40B4-BE49-F238E27FC236}">
                <a16:creationId xmlns:a16="http://schemas.microsoft.com/office/drawing/2014/main" id="{793B7128-1EF7-DC25-8C1E-2C0024ADD4E3}"/>
              </a:ext>
            </a:extLst>
          </p:cNvPr>
          <p:cNvSpPr txBox="1"/>
          <p:nvPr/>
        </p:nvSpPr>
        <p:spPr>
          <a:xfrm>
            <a:off x="6316216" y="2884790"/>
            <a:ext cx="1681871" cy="369332"/>
          </a:xfrm>
          <a:prstGeom prst="rect">
            <a:avLst/>
          </a:prstGeom>
          <a:noFill/>
        </p:spPr>
        <p:txBody>
          <a:bodyPr wrap="none" rtlCol="0">
            <a:spAutoFit/>
          </a:bodyPr>
          <a:lstStyle/>
          <a:p>
            <a:pPr algn="l"/>
            <a:r>
              <a:rPr kumimoji="1" lang="en-US" altLang="ja-JP" dirty="0"/>
              <a:t>x=0.90, y=0.03</a:t>
            </a:r>
            <a:endParaRPr kumimoji="1" lang="ja-JP" altLang="en-US" dirty="0"/>
          </a:p>
        </p:txBody>
      </p:sp>
      <p:sp>
        <p:nvSpPr>
          <p:cNvPr id="14" name="テキスト ボックス 13">
            <a:extLst>
              <a:ext uri="{FF2B5EF4-FFF2-40B4-BE49-F238E27FC236}">
                <a16:creationId xmlns:a16="http://schemas.microsoft.com/office/drawing/2014/main" id="{C500E891-B08B-0091-5B0A-56C93CC2DC65}"/>
              </a:ext>
            </a:extLst>
          </p:cNvPr>
          <p:cNvSpPr txBox="1"/>
          <p:nvPr/>
        </p:nvSpPr>
        <p:spPr>
          <a:xfrm>
            <a:off x="5475280" y="3438436"/>
            <a:ext cx="1681871" cy="369332"/>
          </a:xfrm>
          <a:prstGeom prst="rect">
            <a:avLst/>
          </a:prstGeom>
          <a:noFill/>
        </p:spPr>
        <p:txBody>
          <a:bodyPr wrap="none" rtlCol="0">
            <a:spAutoFit/>
          </a:bodyPr>
          <a:lstStyle/>
          <a:p>
            <a:pPr algn="l"/>
            <a:r>
              <a:rPr kumimoji="1" lang="en-US" altLang="ja-JP" dirty="0"/>
              <a:t>x=0.95, y=0.03</a:t>
            </a:r>
            <a:endParaRPr kumimoji="1" lang="ja-JP" altLang="en-US" dirty="0"/>
          </a:p>
        </p:txBody>
      </p:sp>
      <p:sp>
        <p:nvSpPr>
          <p:cNvPr id="15" name="テキスト ボックス 14">
            <a:extLst>
              <a:ext uri="{FF2B5EF4-FFF2-40B4-BE49-F238E27FC236}">
                <a16:creationId xmlns:a16="http://schemas.microsoft.com/office/drawing/2014/main" id="{E85A29D2-721D-C311-9CAF-BBA07AD0A44B}"/>
              </a:ext>
            </a:extLst>
          </p:cNvPr>
          <p:cNvSpPr txBox="1"/>
          <p:nvPr/>
        </p:nvSpPr>
        <p:spPr>
          <a:xfrm>
            <a:off x="8472264" y="3553048"/>
            <a:ext cx="1681871" cy="369332"/>
          </a:xfrm>
          <a:prstGeom prst="rect">
            <a:avLst/>
          </a:prstGeom>
          <a:noFill/>
        </p:spPr>
        <p:txBody>
          <a:bodyPr wrap="none" rtlCol="0">
            <a:spAutoFit/>
          </a:bodyPr>
          <a:lstStyle/>
          <a:p>
            <a:pPr algn="l"/>
            <a:r>
              <a:rPr kumimoji="1" lang="en-US" altLang="ja-JP" dirty="0"/>
              <a:t>x=0.90, y=0.05</a:t>
            </a:r>
            <a:endParaRPr kumimoji="1" lang="ja-JP" altLang="en-US" dirty="0"/>
          </a:p>
        </p:txBody>
      </p:sp>
      <p:sp>
        <p:nvSpPr>
          <p:cNvPr id="18" name="テキスト ボックス 17">
            <a:extLst>
              <a:ext uri="{FF2B5EF4-FFF2-40B4-BE49-F238E27FC236}">
                <a16:creationId xmlns:a16="http://schemas.microsoft.com/office/drawing/2014/main" id="{ADA98722-574A-F8EF-E8F8-2072E681749E}"/>
              </a:ext>
            </a:extLst>
          </p:cNvPr>
          <p:cNvSpPr txBox="1"/>
          <p:nvPr/>
        </p:nvSpPr>
        <p:spPr>
          <a:xfrm>
            <a:off x="3909872" y="3553826"/>
            <a:ext cx="1556836" cy="369332"/>
          </a:xfrm>
          <a:prstGeom prst="rect">
            <a:avLst/>
          </a:prstGeom>
          <a:noFill/>
        </p:spPr>
        <p:txBody>
          <a:bodyPr wrap="none" rtlCol="0">
            <a:spAutoFit/>
          </a:bodyPr>
          <a:lstStyle/>
          <a:p>
            <a:pPr algn="l"/>
            <a:r>
              <a:rPr kumimoji="1" lang="en-US" altLang="ja-JP" dirty="0"/>
              <a:t>x=1.0, y=0.01</a:t>
            </a:r>
            <a:endParaRPr kumimoji="1" lang="ja-JP" altLang="en-US" dirty="0"/>
          </a:p>
        </p:txBody>
      </p:sp>
      <p:sp>
        <p:nvSpPr>
          <p:cNvPr id="19" name="テキスト ボックス 18">
            <a:extLst>
              <a:ext uri="{FF2B5EF4-FFF2-40B4-BE49-F238E27FC236}">
                <a16:creationId xmlns:a16="http://schemas.microsoft.com/office/drawing/2014/main" id="{961D7F54-8A55-EC42-A27A-C76CE46F2B1B}"/>
              </a:ext>
            </a:extLst>
          </p:cNvPr>
          <p:cNvSpPr txBox="1"/>
          <p:nvPr/>
        </p:nvSpPr>
        <p:spPr>
          <a:xfrm>
            <a:off x="3784837" y="2801481"/>
            <a:ext cx="1681871" cy="369332"/>
          </a:xfrm>
          <a:prstGeom prst="rect">
            <a:avLst/>
          </a:prstGeom>
          <a:noFill/>
        </p:spPr>
        <p:txBody>
          <a:bodyPr wrap="none" rtlCol="0">
            <a:spAutoFit/>
          </a:bodyPr>
          <a:lstStyle/>
          <a:p>
            <a:pPr algn="l"/>
            <a:r>
              <a:rPr kumimoji="1" lang="en-US" altLang="ja-JP" dirty="0"/>
              <a:t>x=0.95, y=0.01</a:t>
            </a:r>
            <a:endParaRPr kumimoji="1" lang="ja-JP" altLang="en-US" dirty="0"/>
          </a:p>
        </p:txBody>
      </p:sp>
      <p:sp>
        <p:nvSpPr>
          <p:cNvPr id="27" name="テキスト ボックス 26">
            <a:extLst>
              <a:ext uri="{FF2B5EF4-FFF2-40B4-BE49-F238E27FC236}">
                <a16:creationId xmlns:a16="http://schemas.microsoft.com/office/drawing/2014/main" id="{6B8793DF-924D-9C79-A61A-7D45AC735F39}"/>
              </a:ext>
            </a:extLst>
          </p:cNvPr>
          <p:cNvSpPr txBox="1"/>
          <p:nvPr/>
        </p:nvSpPr>
        <p:spPr>
          <a:xfrm>
            <a:off x="4816643" y="6298043"/>
            <a:ext cx="2558714" cy="369332"/>
          </a:xfrm>
          <a:prstGeom prst="rect">
            <a:avLst/>
          </a:prstGeom>
          <a:noFill/>
        </p:spPr>
        <p:txBody>
          <a:bodyPr wrap="none" rtlCol="0">
            <a:spAutoFit/>
          </a:bodyPr>
          <a:lstStyle/>
          <a:p>
            <a:pPr algn="l"/>
            <a:r>
              <a:rPr kumimoji="1" lang="en-US" altLang="ja-JP" dirty="0"/>
              <a:t>※</a:t>
            </a:r>
            <a:r>
              <a:rPr kumimoji="1" lang="ja-JP" altLang="en-US" dirty="0"/>
              <a:t>緩和時間</a:t>
            </a:r>
            <a:r>
              <a:rPr kumimoji="1" lang="en-US" altLang="ja-JP" dirty="0"/>
              <a:t>τ</a:t>
            </a:r>
            <a:r>
              <a:rPr kumimoji="1" lang="ja-JP" altLang="en-US" dirty="0"/>
              <a:t>一定と仮定</a:t>
            </a:r>
          </a:p>
        </p:txBody>
      </p:sp>
      <p:graphicFrame>
        <p:nvGraphicFramePr>
          <p:cNvPr id="28" name="オブジェクト 27">
            <a:extLst>
              <a:ext uri="{FF2B5EF4-FFF2-40B4-BE49-F238E27FC236}">
                <a16:creationId xmlns:a16="http://schemas.microsoft.com/office/drawing/2014/main" id="{042A4499-FD4F-DF16-9B14-BC96BBAC6CB6}"/>
              </a:ext>
            </a:extLst>
          </p:cNvPr>
          <p:cNvGraphicFramePr>
            <a:graphicFrameLocks noChangeAspect="1"/>
          </p:cNvGraphicFramePr>
          <p:nvPr>
            <p:extLst>
              <p:ext uri="{D42A27DB-BD31-4B8C-83A1-F6EECF244321}">
                <p14:modId xmlns:p14="http://schemas.microsoft.com/office/powerpoint/2010/main" val="2575500323"/>
              </p:ext>
            </p:extLst>
          </p:nvPr>
        </p:nvGraphicFramePr>
        <p:xfrm>
          <a:off x="8256240" y="5949280"/>
          <a:ext cx="876300" cy="695325"/>
        </p:xfrm>
        <a:graphic>
          <a:graphicData uri="http://schemas.openxmlformats.org/presentationml/2006/ole">
            <mc:AlternateContent xmlns:mc="http://schemas.openxmlformats.org/markup-compatibility/2006">
              <mc:Choice xmlns:v="urn:schemas-microsoft-com:vml" Requires="v">
                <p:oleObj name="Equation" r:id="rId3" imgW="876719" imgH="694865" progId="Equation.DSMT4">
                  <p:embed/>
                </p:oleObj>
              </mc:Choice>
              <mc:Fallback>
                <p:oleObj name="Equation" r:id="rId3" imgW="876719" imgH="694865" progId="Equation.DSMT4">
                  <p:embed/>
                  <p:pic>
                    <p:nvPicPr>
                      <p:cNvPr id="28" name="オブジェクト 27">
                        <a:extLst>
                          <a:ext uri="{FF2B5EF4-FFF2-40B4-BE49-F238E27FC236}">
                            <a16:creationId xmlns:a16="http://schemas.microsoft.com/office/drawing/2014/main" id="{042A4499-FD4F-DF16-9B14-BC96BBAC6CB6}"/>
                          </a:ext>
                        </a:extLst>
                      </p:cNvPr>
                      <p:cNvPicPr/>
                      <p:nvPr/>
                    </p:nvPicPr>
                    <p:blipFill>
                      <a:blip r:embed="rId4"/>
                      <a:stretch>
                        <a:fillRect/>
                      </a:stretch>
                    </p:blipFill>
                    <p:spPr>
                      <a:xfrm>
                        <a:off x="8256240" y="5949280"/>
                        <a:ext cx="876300" cy="695325"/>
                      </a:xfrm>
                      <a:prstGeom prst="rect">
                        <a:avLst/>
                      </a:prstGeom>
                    </p:spPr>
                  </p:pic>
                </p:oleObj>
              </mc:Fallback>
            </mc:AlternateContent>
          </a:graphicData>
        </a:graphic>
      </p:graphicFrame>
    </p:spTree>
    <p:extLst>
      <p:ext uri="{BB962C8B-B14F-4D97-AF65-F5344CB8AC3E}">
        <p14:creationId xmlns:p14="http://schemas.microsoft.com/office/powerpoint/2010/main" val="13204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kumimoji="1" lang="ja-JP" altLang="en-US" dirty="0"/>
              <a:t>ローレンツ数の算出</a:t>
            </a:r>
            <a:endParaRPr kumimoji="1" lang="en-US" altLang="ja-JP" dirty="0"/>
          </a:p>
        </p:txBody>
      </p:sp>
      <p:sp>
        <p:nvSpPr>
          <p:cNvPr id="10" name="スライド番号プレースホルダー 9">
            <a:extLst>
              <a:ext uri="{FF2B5EF4-FFF2-40B4-BE49-F238E27FC236}">
                <a16:creationId xmlns:a16="http://schemas.microsoft.com/office/drawing/2014/main" id="{30D46EE2-F401-51F4-2FD0-21F6793DE993}"/>
              </a:ext>
            </a:extLst>
          </p:cNvPr>
          <p:cNvSpPr>
            <a:spLocks noGrp="1"/>
          </p:cNvSpPr>
          <p:nvPr>
            <p:ph type="sldNum" sz="quarter" idx="12"/>
          </p:nvPr>
        </p:nvSpPr>
        <p:spPr/>
        <p:txBody>
          <a:bodyPr/>
          <a:lstStyle/>
          <a:p>
            <a:fld id="{90BA7EBE-6FD4-4B50-83C6-C925E775C4BE}" type="slidenum">
              <a:rPr kumimoji="1" lang="ja-JP" altLang="en-US" smtClean="0"/>
              <a:pPr/>
              <a:t>17</a:t>
            </a:fld>
            <a:r>
              <a:rPr kumimoji="1" lang="ja-JP" altLang="en-US"/>
              <a:t> </a:t>
            </a:r>
            <a:r>
              <a:rPr kumimoji="1" lang="en-US" altLang="ja-JP"/>
              <a:t>/15</a:t>
            </a:r>
            <a:endParaRPr kumimoji="1" lang="ja-JP" altLang="en-US" dirty="0"/>
          </a:p>
        </p:txBody>
      </p:sp>
      <p:graphicFrame>
        <p:nvGraphicFramePr>
          <p:cNvPr id="4" name="オブジェクト 3">
            <a:extLst>
              <a:ext uri="{FF2B5EF4-FFF2-40B4-BE49-F238E27FC236}">
                <a16:creationId xmlns:a16="http://schemas.microsoft.com/office/drawing/2014/main" id="{CC03CB10-601E-43DC-CA89-1FEED9C60595}"/>
              </a:ext>
            </a:extLst>
          </p:cNvPr>
          <p:cNvGraphicFramePr>
            <a:graphicFrameLocks noChangeAspect="1"/>
          </p:cNvGraphicFramePr>
          <p:nvPr>
            <p:extLst>
              <p:ext uri="{D42A27DB-BD31-4B8C-83A1-F6EECF244321}">
                <p14:modId xmlns:p14="http://schemas.microsoft.com/office/powerpoint/2010/main" val="690953277"/>
              </p:ext>
            </p:extLst>
          </p:nvPr>
        </p:nvGraphicFramePr>
        <p:xfrm>
          <a:off x="1037580" y="1532183"/>
          <a:ext cx="5778500" cy="914400"/>
        </p:xfrm>
        <a:graphic>
          <a:graphicData uri="http://schemas.openxmlformats.org/presentationml/2006/ole">
            <mc:AlternateContent xmlns:mc="http://schemas.openxmlformats.org/markup-compatibility/2006">
              <mc:Choice xmlns:v="urn:schemas-microsoft-com:vml" Requires="v">
                <p:oleObj name="Equation" r:id="rId2" imgW="5778360" imgH="914400" progId="Equation.DSMT4">
                  <p:embed/>
                </p:oleObj>
              </mc:Choice>
              <mc:Fallback>
                <p:oleObj name="Equation" r:id="rId2" imgW="5778360" imgH="914400" progId="Equation.DSMT4">
                  <p:embed/>
                  <p:pic>
                    <p:nvPicPr>
                      <p:cNvPr id="4" name="オブジェクト 3">
                        <a:extLst>
                          <a:ext uri="{FF2B5EF4-FFF2-40B4-BE49-F238E27FC236}">
                            <a16:creationId xmlns:a16="http://schemas.microsoft.com/office/drawing/2014/main" id="{CC03CB10-601E-43DC-CA89-1FEED9C60595}"/>
                          </a:ext>
                        </a:extLst>
                      </p:cNvPr>
                      <p:cNvPicPr/>
                      <p:nvPr/>
                    </p:nvPicPr>
                    <p:blipFill>
                      <a:blip r:embed="rId3"/>
                      <a:stretch>
                        <a:fillRect/>
                      </a:stretch>
                    </p:blipFill>
                    <p:spPr>
                      <a:xfrm>
                        <a:off x="1037580" y="1532183"/>
                        <a:ext cx="5778500" cy="914400"/>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C6FC8243-0BA5-23B7-F315-22503B285860}"/>
              </a:ext>
            </a:extLst>
          </p:cNvPr>
          <p:cNvGraphicFramePr>
            <a:graphicFrameLocks noChangeAspect="1"/>
          </p:cNvGraphicFramePr>
          <p:nvPr>
            <p:extLst>
              <p:ext uri="{D42A27DB-BD31-4B8C-83A1-F6EECF244321}">
                <p14:modId xmlns:p14="http://schemas.microsoft.com/office/powerpoint/2010/main" val="1753749050"/>
              </p:ext>
            </p:extLst>
          </p:nvPr>
        </p:nvGraphicFramePr>
        <p:xfrm>
          <a:off x="1648512" y="2881102"/>
          <a:ext cx="2324100" cy="806450"/>
        </p:xfrm>
        <a:graphic>
          <a:graphicData uri="http://schemas.openxmlformats.org/presentationml/2006/ole">
            <mc:AlternateContent xmlns:mc="http://schemas.openxmlformats.org/markup-compatibility/2006">
              <mc:Choice xmlns:v="urn:schemas-microsoft-com:vml" Requires="v">
                <p:oleObj name="Equation" r:id="rId4" imgW="2324371" imgH="806406" progId="Equation.DSMT4">
                  <p:embed/>
                </p:oleObj>
              </mc:Choice>
              <mc:Fallback>
                <p:oleObj name="Equation" r:id="rId4" imgW="2324371" imgH="806406" progId="Equation.DSMT4">
                  <p:embed/>
                  <p:pic>
                    <p:nvPicPr>
                      <p:cNvPr id="6" name="オブジェクト 5">
                        <a:extLst>
                          <a:ext uri="{FF2B5EF4-FFF2-40B4-BE49-F238E27FC236}">
                            <a16:creationId xmlns:a16="http://schemas.microsoft.com/office/drawing/2014/main" id="{C6FC8243-0BA5-23B7-F315-22503B285860}"/>
                          </a:ext>
                        </a:extLst>
                      </p:cNvPr>
                      <p:cNvPicPr/>
                      <p:nvPr/>
                    </p:nvPicPr>
                    <p:blipFill>
                      <a:blip r:embed="rId5"/>
                      <a:stretch>
                        <a:fillRect/>
                      </a:stretch>
                    </p:blipFill>
                    <p:spPr>
                      <a:xfrm>
                        <a:off x="1648512" y="2881102"/>
                        <a:ext cx="2324100" cy="806450"/>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CBD9D021-C30D-0414-644F-3523B1613EA2}"/>
              </a:ext>
            </a:extLst>
          </p:cNvPr>
          <p:cNvGraphicFramePr>
            <a:graphicFrameLocks noChangeAspect="1"/>
          </p:cNvGraphicFramePr>
          <p:nvPr>
            <p:extLst>
              <p:ext uri="{D42A27DB-BD31-4B8C-83A1-F6EECF244321}">
                <p14:modId xmlns:p14="http://schemas.microsoft.com/office/powerpoint/2010/main" val="1824379104"/>
              </p:ext>
            </p:extLst>
          </p:nvPr>
        </p:nvGraphicFramePr>
        <p:xfrm>
          <a:off x="4563702" y="2936665"/>
          <a:ext cx="960437" cy="750887"/>
        </p:xfrm>
        <a:graphic>
          <a:graphicData uri="http://schemas.openxmlformats.org/presentationml/2006/ole">
            <mc:AlternateContent xmlns:mc="http://schemas.openxmlformats.org/markup-compatibility/2006">
              <mc:Choice xmlns:v="urn:schemas-microsoft-com:vml" Requires="v">
                <p:oleObj name="Equation" r:id="rId6" imgW="960367" imgH="750833" progId="Equation.DSMT4">
                  <p:embed/>
                </p:oleObj>
              </mc:Choice>
              <mc:Fallback>
                <p:oleObj name="Equation" r:id="rId6" imgW="960367" imgH="750833" progId="Equation.DSMT4">
                  <p:embed/>
                  <p:pic>
                    <p:nvPicPr>
                      <p:cNvPr id="7" name="オブジェクト 6">
                        <a:extLst>
                          <a:ext uri="{FF2B5EF4-FFF2-40B4-BE49-F238E27FC236}">
                            <a16:creationId xmlns:a16="http://schemas.microsoft.com/office/drawing/2014/main" id="{CBD9D021-C30D-0414-644F-3523B1613EA2}"/>
                          </a:ext>
                        </a:extLst>
                      </p:cNvPr>
                      <p:cNvPicPr/>
                      <p:nvPr/>
                    </p:nvPicPr>
                    <p:blipFill>
                      <a:blip r:embed="rId7"/>
                      <a:stretch>
                        <a:fillRect/>
                      </a:stretch>
                    </p:blipFill>
                    <p:spPr>
                      <a:xfrm>
                        <a:off x="4563702" y="2936665"/>
                        <a:ext cx="960437" cy="750887"/>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8495D927-C1D9-1593-FBB6-AC83D63FE09E}"/>
              </a:ext>
            </a:extLst>
          </p:cNvPr>
          <p:cNvGraphicFramePr>
            <a:graphicFrameLocks noChangeAspect="1"/>
          </p:cNvGraphicFramePr>
          <p:nvPr>
            <p:extLst>
              <p:ext uri="{D42A27DB-BD31-4B8C-83A1-F6EECF244321}">
                <p14:modId xmlns:p14="http://schemas.microsoft.com/office/powerpoint/2010/main" val="4172383058"/>
              </p:ext>
            </p:extLst>
          </p:nvPr>
        </p:nvGraphicFramePr>
        <p:xfrm>
          <a:off x="1037580" y="4335624"/>
          <a:ext cx="3883025" cy="833437"/>
        </p:xfrm>
        <a:graphic>
          <a:graphicData uri="http://schemas.openxmlformats.org/presentationml/2006/ole">
            <mc:AlternateContent xmlns:mc="http://schemas.openxmlformats.org/markup-compatibility/2006">
              <mc:Choice xmlns:v="urn:schemas-microsoft-com:vml" Requires="v">
                <p:oleObj name="Equation" r:id="rId8" imgW="3883290" imgH="833996" progId="Equation.DSMT4">
                  <p:embed/>
                </p:oleObj>
              </mc:Choice>
              <mc:Fallback>
                <p:oleObj name="Equation" r:id="rId8" imgW="3883290" imgH="833996" progId="Equation.DSMT4">
                  <p:embed/>
                  <p:pic>
                    <p:nvPicPr>
                      <p:cNvPr id="8" name="オブジェクト 7">
                        <a:extLst>
                          <a:ext uri="{FF2B5EF4-FFF2-40B4-BE49-F238E27FC236}">
                            <a16:creationId xmlns:a16="http://schemas.microsoft.com/office/drawing/2014/main" id="{8495D927-C1D9-1593-FBB6-AC83D63FE09E}"/>
                          </a:ext>
                        </a:extLst>
                      </p:cNvPr>
                      <p:cNvPicPr/>
                      <p:nvPr/>
                    </p:nvPicPr>
                    <p:blipFill>
                      <a:blip r:embed="rId9"/>
                      <a:stretch>
                        <a:fillRect/>
                      </a:stretch>
                    </p:blipFill>
                    <p:spPr>
                      <a:xfrm>
                        <a:off x="1037580" y="4335624"/>
                        <a:ext cx="3883025" cy="833437"/>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9A12CD3-654B-8A69-3CB4-1716BAB14260}"/>
              </a:ext>
            </a:extLst>
          </p:cNvPr>
          <p:cNvSpPr txBox="1"/>
          <p:nvPr/>
        </p:nvSpPr>
        <p:spPr>
          <a:xfrm>
            <a:off x="900093" y="5564631"/>
            <a:ext cx="5101076" cy="871713"/>
          </a:xfrm>
          <a:prstGeom prst="rect">
            <a:avLst/>
          </a:prstGeom>
          <a:noFill/>
        </p:spPr>
        <p:txBody>
          <a:bodyPr wrap="none" rtlCol="0">
            <a:spAutoFit/>
          </a:bodyPr>
          <a:lstStyle/>
          <a:p>
            <a:pPr marL="285750" indent="-285750" algn="l">
              <a:lnSpc>
                <a:spcPct val="150000"/>
              </a:lnSpc>
              <a:buFont typeface="Arial" panose="020B0604020202020204" pitchFamily="34" charset="0"/>
              <a:buChar char="•"/>
            </a:pPr>
            <a:r>
              <a:rPr kumimoji="1" lang="ja-JP" altLang="en-US" dirty="0"/>
              <a:t>実験値と一致するような</a:t>
            </a:r>
            <a:r>
              <a:rPr kumimoji="1" lang="en-US" altLang="ja-JP" i="1" dirty="0"/>
              <a:t>S</a:t>
            </a:r>
            <a:r>
              <a:rPr kumimoji="1" lang="ja-JP" altLang="en-US" dirty="0"/>
              <a:t>を求め、</a:t>
            </a:r>
            <a:r>
              <a:rPr kumimoji="1" lang="en-US" altLang="ja-JP" i="1" dirty="0"/>
              <a:t>L</a:t>
            </a:r>
            <a:r>
              <a:rPr kumimoji="1" lang="en-US" altLang="ja-JP" baseline="-25000" dirty="0"/>
              <a:t>0</a:t>
            </a:r>
            <a:r>
              <a:rPr kumimoji="1" lang="ja-JP" altLang="en-US" dirty="0"/>
              <a:t>を決定</a:t>
            </a:r>
            <a:endParaRPr kumimoji="1" lang="en-US" altLang="ja-JP" dirty="0"/>
          </a:p>
          <a:p>
            <a:pPr marL="285750" indent="-285750" algn="l">
              <a:lnSpc>
                <a:spcPct val="150000"/>
              </a:lnSpc>
              <a:buFont typeface="Arial" panose="020B0604020202020204" pitchFamily="34" charset="0"/>
              <a:buChar char="•"/>
            </a:pPr>
            <a:r>
              <a:rPr kumimoji="1" lang="en-US" altLang="ja-JP" i="1" dirty="0"/>
              <a:t>r</a:t>
            </a:r>
            <a:r>
              <a:rPr kumimoji="1" lang="en-US" altLang="ja-JP" dirty="0"/>
              <a:t>=-1/2</a:t>
            </a:r>
            <a:endParaRPr kumimoji="1" lang="ja-JP" altLang="en-US" dirty="0"/>
          </a:p>
        </p:txBody>
      </p:sp>
      <p:graphicFrame>
        <p:nvGraphicFramePr>
          <p:cNvPr id="11" name="表 10">
            <a:extLst>
              <a:ext uri="{FF2B5EF4-FFF2-40B4-BE49-F238E27FC236}">
                <a16:creationId xmlns:a16="http://schemas.microsoft.com/office/drawing/2014/main" id="{6BB487A7-F433-9C62-1CFA-6198FBC208DA}"/>
              </a:ext>
            </a:extLst>
          </p:cNvPr>
          <p:cNvGraphicFramePr>
            <a:graphicFrameLocks noGrp="1"/>
          </p:cNvGraphicFramePr>
          <p:nvPr>
            <p:extLst>
              <p:ext uri="{D42A27DB-BD31-4B8C-83A1-F6EECF244321}">
                <p14:modId xmlns:p14="http://schemas.microsoft.com/office/powerpoint/2010/main" val="3163065770"/>
              </p:ext>
            </p:extLst>
          </p:nvPr>
        </p:nvGraphicFramePr>
        <p:xfrm>
          <a:off x="7263154" y="981328"/>
          <a:ext cx="4118985" cy="5760040"/>
        </p:xfrm>
        <a:graphic>
          <a:graphicData uri="http://schemas.openxmlformats.org/drawingml/2006/table">
            <a:tbl>
              <a:tblPr firstRow="1" bandRow="1">
                <a:tableStyleId>{5C22544A-7EE6-4342-B048-85BDC9FD1C3A}</a:tableStyleId>
              </a:tblPr>
              <a:tblGrid>
                <a:gridCol w="696468">
                  <a:extLst>
                    <a:ext uri="{9D8B030D-6E8A-4147-A177-3AD203B41FA5}">
                      <a16:colId xmlns:a16="http://schemas.microsoft.com/office/drawing/2014/main" val="526285045"/>
                    </a:ext>
                  </a:extLst>
                </a:gridCol>
                <a:gridCol w="696468">
                  <a:extLst>
                    <a:ext uri="{9D8B030D-6E8A-4147-A177-3AD203B41FA5}">
                      <a16:colId xmlns:a16="http://schemas.microsoft.com/office/drawing/2014/main" val="31801582"/>
                    </a:ext>
                  </a:extLst>
                </a:gridCol>
                <a:gridCol w="2726049">
                  <a:extLst>
                    <a:ext uri="{9D8B030D-6E8A-4147-A177-3AD203B41FA5}">
                      <a16:colId xmlns:a16="http://schemas.microsoft.com/office/drawing/2014/main" val="908806443"/>
                    </a:ext>
                  </a:extLst>
                </a:gridCol>
              </a:tblGrid>
              <a:tr h="523640">
                <a:tc gridSpan="3">
                  <a:txBody>
                    <a:bodyPr/>
                    <a:lstStyle/>
                    <a:p>
                      <a:pPr algn="ctr"/>
                      <a:r>
                        <a:rPr kumimoji="1" lang="en-US" altLang="ja-JP" sz="1800" b="1" dirty="0" err="1">
                          <a:solidFill>
                            <a:schemeClr val="tx1"/>
                          </a:solidFill>
                          <a:latin typeface="+mn-lt"/>
                        </a:rPr>
                        <a:t>TiNi</a:t>
                      </a:r>
                      <a:r>
                        <a:rPr kumimoji="1" lang="en-US" altLang="ja-JP" sz="1800" b="1" baseline="-25000" dirty="0" err="1">
                          <a:solidFill>
                            <a:schemeClr val="tx1"/>
                          </a:solidFill>
                          <a:latin typeface="+mn-lt"/>
                        </a:rPr>
                        <a:t>x-y</a:t>
                      </a:r>
                      <a:r>
                        <a:rPr kumimoji="1" lang="en-US" altLang="ja-JP" sz="1800" b="1" dirty="0" err="1">
                          <a:solidFill>
                            <a:schemeClr val="tx1"/>
                          </a:solidFill>
                          <a:latin typeface="+mn-lt"/>
                        </a:rPr>
                        <a:t>Co</a:t>
                      </a:r>
                      <a:r>
                        <a:rPr kumimoji="1" lang="en-US" altLang="ja-JP" sz="1800" b="1" baseline="-25000" dirty="0" err="1">
                          <a:solidFill>
                            <a:schemeClr val="tx1"/>
                          </a:solidFill>
                          <a:latin typeface="+mn-lt"/>
                        </a:rPr>
                        <a:t>y</a:t>
                      </a:r>
                      <a:r>
                        <a:rPr kumimoji="1" lang="en-US" altLang="ja-JP" sz="1800" b="1" dirty="0" err="1">
                          <a:solidFill>
                            <a:schemeClr val="tx1"/>
                          </a:solidFill>
                          <a:latin typeface="+mn-lt"/>
                        </a:rPr>
                        <a:t>Sn</a:t>
                      </a:r>
                      <a:r>
                        <a:rPr kumimoji="1" lang="ja-JP" altLang="en-US" sz="1800" b="1" dirty="0">
                          <a:solidFill>
                            <a:schemeClr val="tx1"/>
                          </a:solidFill>
                          <a:latin typeface="+mn-lt"/>
                        </a:rPr>
                        <a:t>の</a:t>
                      </a:r>
                      <a:r>
                        <a:rPr kumimoji="1" lang="en-US" altLang="ja-JP" sz="1800" b="1" i="1" dirty="0">
                          <a:solidFill>
                            <a:schemeClr val="tx1"/>
                          </a:solidFill>
                          <a:latin typeface="+mn-lt"/>
                        </a:rPr>
                        <a:t>L</a:t>
                      </a:r>
                      <a:r>
                        <a:rPr kumimoji="1" lang="en-US" altLang="ja-JP" sz="1800" b="1" baseline="-25000" dirty="0">
                          <a:solidFill>
                            <a:schemeClr val="tx1"/>
                          </a:solidFill>
                          <a:latin typeface="+mn-lt"/>
                        </a:rPr>
                        <a:t>0</a:t>
                      </a:r>
                      <a:endParaRPr kumimoji="1" lang="ja-JP" altLang="en-US" sz="1800" b="1" baseline="-25000" dirty="0">
                        <a:solidFill>
                          <a:schemeClr val="tx1"/>
                        </a:solidFill>
                        <a:latin typeface="+mn-lt"/>
                      </a:endParaRPr>
                    </a:p>
                  </a:txBody>
                  <a:tcPr anchor="ctr">
                    <a:lnB w="1905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800" b="0" dirty="0">
                        <a:solidFill>
                          <a:schemeClr val="tx1"/>
                        </a:solidFill>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800" b="0" dirty="0">
                        <a:solidFill>
                          <a:schemeClr val="tx1"/>
                        </a:solidFill>
                        <a:latin typeface="+mn-lt"/>
                      </a:endParaRPr>
                    </a:p>
                  </a:txBody>
                  <a:tcPr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0056382"/>
                  </a:ext>
                </a:extLst>
              </a:tr>
              <a:tr h="523640">
                <a:tc>
                  <a:txBody>
                    <a:bodyPr/>
                    <a:lstStyle/>
                    <a:p>
                      <a:pPr algn="ctr"/>
                      <a:r>
                        <a:rPr kumimoji="1" lang="en-US" altLang="ja-JP" sz="1800" b="1" dirty="0">
                          <a:solidFill>
                            <a:schemeClr val="tx1"/>
                          </a:solidFill>
                          <a:latin typeface="+mn-lt"/>
                        </a:rPr>
                        <a:t>x</a:t>
                      </a:r>
                      <a:endParaRPr kumimoji="1" lang="ja-JP" altLang="en-US" sz="1800" b="1" dirty="0">
                        <a:solidFill>
                          <a:schemeClr val="tx1"/>
                        </a:solidFill>
                        <a:latin typeface="+mn-lt"/>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800" b="1" dirty="0">
                          <a:solidFill>
                            <a:schemeClr val="tx1"/>
                          </a:solidFill>
                          <a:latin typeface="+mn-lt"/>
                        </a:rPr>
                        <a:t>y</a:t>
                      </a:r>
                      <a:endParaRPr kumimoji="1" lang="ja-JP" altLang="en-US" sz="1800" b="1" dirty="0">
                        <a:solidFill>
                          <a:schemeClr val="tx1"/>
                        </a:solidFill>
                        <a:latin typeface="+mn-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800" b="1" i="1" dirty="0">
                          <a:solidFill>
                            <a:schemeClr val="tx1"/>
                          </a:solidFill>
                          <a:latin typeface="+mn-lt"/>
                        </a:rPr>
                        <a:t>L</a:t>
                      </a:r>
                      <a:r>
                        <a:rPr kumimoji="1" lang="en-US" altLang="ja-JP" sz="1800" b="1" baseline="-25000" dirty="0">
                          <a:solidFill>
                            <a:schemeClr val="tx1"/>
                          </a:solidFill>
                          <a:latin typeface="+mn-lt"/>
                        </a:rPr>
                        <a:t>0</a:t>
                      </a:r>
                      <a:r>
                        <a:rPr kumimoji="1" lang="en-US" altLang="ja-JP" sz="1800" b="1" dirty="0">
                          <a:solidFill>
                            <a:schemeClr val="tx1"/>
                          </a:solidFill>
                          <a:latin typeface="+mn-lt"/>
                        </a:rPr>
                        <a:t> [×10</a:t>
                      </a:r>
                      <a:r>
                        <a:rPr kumimoji="1" lang="en-US" altLang="ja-JP" sz="1800" b="1" baseline="30000" dirty="0">
                          <a:solidFill>
                            <a:schemeClr val="tx1"/>
                          </a:solidFill>
                          <a:latin typeface="+mn-lt"/>
                        </a:rPr>
                        <a:t>-8</a:t>
                      </a:r>
                      <a:r>
                        <a:rPr kumimoji="1" lang="en-US" altLang="ja-JP" sz="1800" b="1" dirty="0">
                          <a:solidFill>
                            <a:schemeClr val="tx1"/>
                          </a:solidFill>
                          <a:latin typeface="+mn-lt"/>
                        </a:rPr>
                        <a:t> V</a:t>
                      </a:r>
                      <a:r>
                        <a:rPr kumimoji="1" lang="en-US" altLang="ja-JP" sz="1800" b="1" baseline="30000" dirty="0">
                          <a:solidFill>
                            <a:schemeClr val="tx1"/>
                          </a:solidFill>
                          <a:latin typeface="+mn-lt"/>
                        </a:rPr>
                        <a:t>2</a:t>
                      </a:r>
                      <a:r>
                        <a:rPr kumimoji="1" lang="en-US" altLang="ja-JP" sz="1800" b="1" dirty="0">
                          <a:solidFill>
                            <a:schemeClr val="tx1"/>
                          </a:solidFill>
                          <a:latin typeface="+mn-lt"/>
                        </a:rPr>
                        <a:t>K</a:t>
                      </a:r>
                      <a:r>
                        <a:rPr kumimoji="1" lang="en-US" altLang="ja-JP" sz="1800" b="1" baseline="30000" dirty="0">
                          <a:solidFill>
                            <a:schemeClr val="tx1"/>
                          </a:solidFill>
                          <a:latin typeface="+mn-lt"/>
                        </a:rPr>
                        <a:t>-2</a:t>
                      </a:r>
                      <a:r>
                        <a:rPr kumimoji="1" lang="en-US" altLang="ja-JP" sz="1800" b="1" dirty="0">
                          <a:solidFill>
                            <a:schemeClr val="tx1"/>
                          </a:solidFill>
                          <a:latin typeface="+mn-lt"/>
                        </a:rPr>
                        <a:t>] (300 K)</a:t>
                      </a:r>
                      <a:endParaRPr kumimoji="1" lang="ja-JP" altLang="en-US" sz="1800" b="1" dirty="0">
                        <a:solidFill>
                          <a:schemeClr val="tx1"/>
                        </a:solidFill>
                        <a:latin typeface="+mn-lt"/>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7286165"/>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1.0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algn="ctr" fontAlgn="ctr"/>
                      <a:r>
                        <a:rPr lang="en-US" sz="1800" b="1" i="0" u="none" strike="noStrike" dirty="0">
                          <a:solidFill>
                            <a:srgbClr val="000000"/>
                          </a:solidFill>
                          <a:effectLst/>
                          <a:latin typeface="+mn-lt"/>
                          <a:ea typeface="游ゴシック" panose="020B0400000000000000" pitchFamily="50" charset="-128"/>
                        </a:rPr>
                        <a:t>0.01</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2.440</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56917999"/>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0.95</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2.438</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14288440"/>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0.90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1.982</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2742592"/>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1.0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algn="ctr" fontAlgn="ctr"/>
                      <a:r>
                        <a:rPr lang="en-US" sz="1800" b="1" i="0" u="none" strike="noStrike" dirty="0">
                          <a:solidFill>
                            <a:srgbClr val="000000"/>
                          </a:solidFill>
                          <a:effectLst/>
                          <a:latin typeface="+mn-lt"/>
                          <a:ea typeface="游ゴシック" panose="020B0400000000000000" pitchFamily="50" charset="-128"/>
                        </a:rPr>
                        <a:t>0.03</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1.967</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30958226"/>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0.95</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1.693</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0563153"/>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0.90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1.838</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4913367"/>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1.0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algn="ctr" fontAlgn="ctr"/>
                      <a:r>
                        <a:rPr lang="en-US" sz="1800" b="1" i="0" u="none" strike="noStrike" dirty="0">
                          <a:solidFill>
                            <a:srgbClr val="000000"/>
                          </a:solidFill>
                          <a:effectLst/>
                          <a:latin typeface="+mn-lt"/>
                          <a:ea typeface="游ゴシック" panose="020B0400000000000000" pitchFamily="50" charset="-128"/>
                        </a:rPr>
                        <a:t>0.05</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1.658</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86797608"/>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0.95</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altLang="ja-JP" sz="1800" b="1" i="0" u="none" strike="noStrike">
                          <a:solidFill>
                            <a:srgbClr val="000000"/>
                          </a:solidFill>
                          <a:effectLst/>
                          <a:latin typeface="+mn-lt"/>
                          <a:ea typeface="游ゴシック" panose="020B0400000000000000" pitchFamily="50" charset="-128"/>
                        </a:rPr>
                        <a:t>1.679</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3133645"/>
                  </a:ext>
                </a:extLst>
              </a:tr>
              <a:tr h="523640">
                <a:tc>
                  <a:txBody>
                    <a:bodyPr/>
                    <a:lstStyle/>
                    <a:p>
                      <a:pPr algn="ctr" fontAlgn="ctr"/>
                      <a:r>
                        <a:rPr lang="en-US" sz="1800" b="1" i="0" u="none" strike="noStrike" dirty="0">
                          <a:solidFill>
                            <a:srgbClr val="000000"/>
                          </a:solidFill>
                          <a:effectLst/>
                          <a:latin typeface="+mn-lt"/>
                          <a:ea typeface="游ゴシック" panose="020B0400000000000000" pitchFamily="50" charset="-128"/>
                        </a:rPr>
                        <a:t>0.90</a:t>
                      </a:r>
                    </a:p>
                  </a:txBody>
                  <a:tcPr marL="6350" marR="6350" marT="635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vMerge="1">
                  <a:txBody>
                    <a:bodyPr/>
                    <a:lstStyle/>
                    <a:p>
                      <a:pPr algn="ctr" fontAlgn="ctr"/>
                      <a:endParaRPr lang="en-US" sz="1800" b="0" i="0" u="none" strike="noStrike" dirty="0">
                        <a:solidFill>
                          <a:srgbClr val="000000"/>
                        </a:solidFill>
                        <a:effectLst/>
                        <a:latin typeface="+mn-lt"/>
                        <a:ea typeface="游ゴシック" panose="020B0400000000000000"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altLang="ja-JP" sz="1800" b="1" i="0" u="none" strike="noStrike" dirty="0">
                          <a:solidFill>
                            <a:srgbClr val="000000"/>
                          </a:solidFill>
                          <a:effectLst/>
                          <a:latin typeface="+mn-lt"/>
                          <a:ea typeface="游ゴシック" panose="020B0400000000000000" pitchFamily="50" charset="-128"/>
                        </a:rPr>
                        <a:t>2.136</a:t>
                      </a:r>
                    </a:p>
                  </a:txBody>
                  <a:tcPr marL="6350" marR="6350" marT="635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195530401"/>
                  </a:ext>
                </a:extLst>
              </a:tr>
            </a:tbl>
          </a:graphicData>
        </a:graphic>
      </p:graphicFrame>
      <p:sp>
        <p:nvSpPr>
          <p:cNvPr id="12" name="大かっこ 11">
            <a:extLst>
              <a:ext uri="{FF2B5EF4-FFF2-40B4-BE49-F238E27FC236}">
                <a16:creationId xmlns:a16="http://schemas.microsoft.com/office/drawing/2014/main" id="{46F1A256-825B-3BC7-D9ED-107968ED359B}"/>
              </a:ext>
            </a:extLst>
          </p:cNvPr>
          <p:cNvSpPr/>
          <p:nvPr/>
        </p:nvSpPr>
        <p:spPr>
          <a:xfrm>
            <a:off x="1445818" y="2808336"/>
            <a:ext cx="4248472" cy="95198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08A8F16-95EF-B454-911A-92559094EC96}"/>
              </a:ext>
            </a:extLst>
          </p:cNvPr>
          <p:cNvSpPr txBox="1"/>
          <p:nvPr/>
        </p:nvSpPr>
        <p:spPr>
          <a:xfrm>
            <a:off x="900093" y="919259"/>
            <a:ext cx="2781531" cy="473206"/>
          </a:xfrm>
          <a:prstGeom prst="rect">
            <a:avLst/>
          </a:prstGeom>
          <a:noFill/>
        </p:spPr>
        <p:txBody>
          <a:bodyPr wrap="none" rtlCol="0">
            <a:spAutoFit/>
          </a:bodyPr>
          <a:lstStyle/>
          <a:p>
            <a:pPr marL="285750" indent="-285750" algn="l">
              <a:lnSpc>
                <a:spcPct val="150000"/>
              </a:lnSpc>
              <a:buFont typeface="Wingdings" panose="05000000000000000000" pitchFamily="2" charset="2"/>
              <a:buChar char="p"/>
            </a:pPr>
            <a:r>
              <a:rPr kumimoji="1" lang="ja-JP" altLang="en-US" dirty="0"/>
              <a:t>単一バンドモデル適用</a:t>
            </a:r>
          </a:p>
        </p:txBody>
      </p:sp>
    </p:spTree>
    <p:extLst>
      <p:ext uri="{BB962C8B-B14F-4D97-AF65-F5344CB8AC3E}">
        <p14:creationId xmlns:p14="http://schemas.microsoft.com/office/powerpoint/2010/main" val="121899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lang="ja-JP" altLang="en-US" dirty="0"/>
              <a:t>キャリア密度</a:t>
            </a:r>
            <a:r>
              <a:rPr lang="en-US" altLang="ja-JP" dirty="0"/>
              <a:t>, </a:t>
            </a:r>
            <a:r>
              <a:rPr lang="en-US" altLang="ja-JP" i="1" dirty="0" err="1"/>
              <a:t>n</a:t>
            </a:r>
            <a:r>
              <a:rPr lang="en-US" altLang="ja-JP" baseline="-25000" dirty="0" err="1"/>
              <a:t>H</a:t>
            </a:r>
            <a:r>
              <a:rPr lang="en-US" altLang="ja-JP" dirty="0"/>
              <a:t> </a:t>
            </a:r>
            <a:r>
              <a:rPr lang="ja-JP" altLang="en-US" dirty="0"/>
              <a:t>＆ 移動度</a:t>
            </a:r>
            <a:r>
              <a:rPr lang="en-US" altLang="ja-JP" dirty="0"/>
              <a:t>, </a:t>
            </a:r>
            <a:r>
              <a:rPr lang="en-US" altLang="ja-JP" i="1" dirty="0"/>
              <a:t>µ</a:t>
            </a:r>
            <a:r>
              <a:rPr lang="en-US" altLang="ja-JP" baseline="-25000" dirty="0"/>
              <a:t>H</a:t>
            </a:r>
            <a:endParaRPr kumimoji="1" lang="ja-JP" altLang="en-US" baseline="-25000" dirty="0"/>
          </a:p>
        </p:txBody>
      </p:sp>
      <p:pic>
        <p:nvPicPr>
          <p:cNvPr id="4" name="図 3" descr="グラフ, 折れ線グラフ&#10;&#10;自動的に生成された説明">
            <a:extLst>
              <a:ext uri="{FF2B5EF4-FFF2-40B4-BE49-F238E27FC236}">
                <a16:creationId xmlns:a16="http://schemas.microsoft.com/office/drawing/2014/main" id="{460A9A69-3F19-032E-D623-58B235803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634" y="2061128"/>
            <a:ext cx="3736385" cy="2520000"/>
          </a:xfrm>
          <a:prstGeom prst="rect">
            <a:avLst/>
          </a:prstGeom>
        </p:spPr>
      </p:pic>
      <p:pic>
        <p:nvPicPr>
          <p:cNvPr id="5" name="図 4" descr="グラフ, 折れ線グラフ&#10;&#10;自動的に生成された説明">
            <a:extLst>
              <a:ext uri="{FF2B5EF4-FFF2-40B4-BE49-F238E27FC236}">
                <a16:creationId xmlns:a16="http://schemas.microsoft.com/office/drawing/2014/main" id="{25D8FD57-5BEC-85DF-4F34-386384469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2061128"/>
            <a:ext cx="3736385" cy="2520000"/>
          </a:xfrm>
          <a:prstGeom prst="rect">
            <a:avLst/>
          </a:prstGeom>
        </p:spPr>
      </p:pic>
      <p:pic>
        <p:nvPicPr>
          <p:cNvPr id="6" name="図 5" descr="グラフ, 折れ線グラフ&#10;&#10;自動的に生成された説明">
            <a:extLst>
              <a:ext uri="{FF2B5EF4-FFF2-40B4-BE49-F238E27FC236}">
                <a16:creationId xmlns:a16="http://schemas.microsoft.com/office/drawing/2014/main" id="{BBD3D343-F618-AEC1-421A-27249B2E9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2061128"/>
            <a:ext cx="3736385" cy="2520000"/>
          </a:xfrm>
          <a:prstGeom prst="rect">
            <a:avLst/>
          </a:prstGeom>
        </p:spPr>
      </p:pic>
      <p:sp>
        <p:nvSpPr>
          <p:cNvPr id="8" name="正方形/長方形 7">
            <a:extLst>
              <a:ext uri="{FF2B5EF4-FFF2-40B4-BE49-F238E27FC236}">
                <a16:creationId xmlns:a16="http://schemas.microsoft.com/office/drawing/2014/main" id="{2FD127D6-5844-867A-A9A4-ACF5B0DBD394}"/>
              </a:ext>
            </a:extLst>
          </p:cNvPr>
          <p:cNvSpPr/>
          <p:nvPr/>
        </p:nvSpPr>
        <p:spPr>
          <a:xfrm>
            <a:off x="2279576" y="2183978"/>
            <a:ext cx="1380851" cy="1998000"/>
          </a:xfrm>
          <a:prstGeom prst="rect">
            <a:avLst/>
          </a:prstGeom>
          <a:solidFill>
            <a:srgbClr val="75DB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en-US" altLang="ja-JP" b="1" dirty="0">
                <a:solidFill>
                  <a:schemeClr val="tx1"/>
                </a:solidFill>
              </a:rPr>
              <a:t>N</a:t>
            </a:r>
            <a:r>
              <a:rPr kumimoji="1" lang="ja-JP" altLang="en-US" b="1" dirty="0">
                <a:solidFill>
                  <a:schemeClr val="tx1"/>
                </a:solidFill>
              </a:rPr>
              <a:t>型</a:t>
            </a:r>
          </a:p>
        </p:txBody>
      </p:sp>
      <p:sp>
        <p:nvSpPr>
          <p:cNvPr id="10" name="スライド番号プレースホルダー 9">
            <a:extLst>
              <a:ext uri="{FF2B5EF4-FFF2-40B4-BE49-F238E27FC236}">
                <a16:creationId xmlns:a16="http://schemas.microsoft.com/office/drawing/2014/main" id="{30D46EE2-F401-51F4-2FD0-21F6793DE993}"/>
              </a:ext>
            </a:extLst>
          </p:cNvPr>
          <p:cNvSpPr>
            <a:spLocks noGrp="1"/>
          </p:cNvSpPr>
          <p:nvPr>
            <p:ph type="sldNum" sz="quarter" idx="12"/>
          </p:nvPr>
        </p:nvSpPr>
        <p:spPr/>
        <p:txBody>
          <a:bodyPr/>
          <a:lstStyle/>
          <a:p>
            <a:fld id="{90BA7EBE-6FD4-4B50-83C6-C925E775C4BE}" type="slidenum">
              <a:rPr kumimoji="1" lang="ja-JP" altLang="en-US" smtClean="0"/>
              <a:pPr/>
              <a:t>18</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409807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p>
          <a:p>
            <a:r>
              <a:rPr lang="ja-JP" altLang="en-US" dirty="0"/>
              <a:t>出力因子 </a:t>
            </a:r>
            <a:r>
              <a:rPr lang="en-US" altLang="ja-JP" dirty="0"/>
              <a:t>(PF)</a:t>
            </a:r>
          </a:p>
        </p:txBody>
      </p:sp>
      <p:sp>
        <p:nvSpPr>
          <p:cNvPr id="10" name="スライド番号プレースホルダー 9">
            <a:extLst>
              <a:ext uri="{FF2B5EF4-FFF2-40B4-BE49-F238E27FC236}">
                <a16:creationId xmlns:a16="http://schemas.microsoft.com/office/drawing/2014/main" id="{30D46EE2-F401-51F4-2FD0-21F6793DE993}"/>
              </a:ext>
            </a:extLst>
          </p:cNvPr>
          <p:cNvSpPr>
            <a:spLocks noGrp="1"/>
          </p:cNvSpPr>
          <p:nvPr>
            <p:ph type="sldNum" sz="quarter" idx="12"/>
          </p:nvPr>
        </p:nvSpPr>
        <p:spPr/>
        <p:txBody>
          <a:bodyPr/>
          <a:lstStyle/>
          <a:p>
            <a:fld id="{90BA7EBE-6FD4-4B50-83C6-C925E775C4BE}" type="slidenum">
              <a:rPr kumimoji="1" lang="ja-JP" altLang="en-US" smtClean="0"/>
              <a:pPr/>
              <a:t>19</a:t>
            </a:fld>
            <a:r>
              <a:rPr kumimoji="1" lang="ja-JP" altLang="en-US"/>
              <a:t> </a:t>
            </a:r>
            <a:r>
              <a:rPr kumimoji="1" lang="en-US" altLang="ja-JP"/>
              <a:t>/15</a:t>
            </a:r>
            <a:endParaRPr kumimoji="1" lang="ja-JP" altLang="en-US" dirty="0"/>
          </a:p>
        </p:txBody>
      </p:sp>
      <p:pic>
        <p:nvPicPr>
          <p:cNvPr id="4" name="図 3">
            <a:extLst>
              <a:ext uri="{FF2B5EF4-FFF2-40B4-BE49-F238E27FC236}">
                <a16:creationId xmlns:a16="http://schemas.microsoft.com/office/drawing/2014/main" id="{45D014E0-9E71-D9CB-F9ED-B0F972B7A3CD}"/>
              </a:ext>
            </a:extLst>
          </p:cNvPr>
          <p:cNvPicPr>
            <a:picLocks noChangeAspect="1"/>
          </p:cNvPicPr>
          <p:nvPr/>
        </p:nvPicPr>
        <p:blipFill>
          <a:blip r:embed="rId2"/>
          <a:stretch>
            <a:fillRect/>
          </a:stretch>
        </p:blipFill>
        <p:spPr>
          <a:xfrm>
            <a:off x="194954" y="2177936"/>
            <a:ext cx="3876298" cy="2880000"/>
          </a:xfrm>
          <a:prstGeom prst="rect">
            <a:avLst/>
          </a:prstGeom>
        </p:spPr>
      </p:pic>
      <p:pic>
        <p:nvPicPr>
          <p:cNvPr id="6" name="図 5">
            <a:extLst>
              <a:ext uri="{FF2B5EF4-FFF2-40B4-BE49-F238E27FC236}">
                <a16:creationId xmlns:a16="http://schemas.microsoft.com/office/drawing/2014/main" id="{814D662F-0792-90FB-BFC9-7A75D6645719}"/>
              </a:ext>
            </a:extLst>
          </p:cNvPr>
          <p:cNvPicPr>
            <a:picLocks noChangeAspect="1"/>
          </p:cNvPicPr>
          <p:nvPr/>
        </p:nvPicPr>
        <p:blipFill>
          <a:blip r:embed="rId3"/>
          <a:stretch>
            <a:fillRect/>
          </a:stretch>
        </p:blipFill>
        <p:spPr>
          <a:xfrm>
            <a:off x="4193870" y="2177936"/>
            <a:ext cx="3876298" cy="2880000"/>
          </a:xfrm>
          <a:prstGeom prst="rect">
            <a:avLst/>
          </a:prstGeom>
        </p:spPr>
      </p:pic>
      <p:pic>
        <p:nvPicPr>
          <p:cNvPr id="8" name="図 7">
            <a:extLst>
              <a:ext uri="{FF2B5EF4-FFF2-40B4-BE49-F238E27FC236}">
                <a16:creationId xmlns:a16="http://schemas.microsoft.com/office/drawing/2014/main" id="{A5B642CA-341C-32ED-23DB-F668FE94E9DC}"/>
              </a:ext>
            </a:extLst>
          </p:cNvPr>
          <p:cNvPicPr>
            <a:picLocks noChangeAspect="1"/>
          </p:cNvPicPr>
          <p:nvPr/>
        </p:nvPicPr>
        <p:blipFill>
          <a:blip r:embed="rId4"/>
          <a:stretch>
            <a:fillRect/>
          </a:stretch>
        </p:blipFill>
        <p:spPr>
          <a:xfrm>
            <a:off x="8192785" y="2177936"/>
            <a:ext cx="3876298" cy="2880000"/>
          </a:xfrm>
          <a:prstGeom prst="rect">
            <a:avLst/>
          </a:prstGeom>
        </p:spPr>
      </p:pic>
    </p:spTree>
    <p:extLst>
      <p:ext uri="{BB962C8B-B14F-4D97-AF65-F5344CB8AC3E}">
        <p14:creationId xmlns:p14="http://schemas.microsoft.com/office/powerpoint/2010/main" val="301453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8CF728-9DF9-1A7C-58D7-9804BA43F911}"/>
              </a:ext>
            </a:extLst>
          </p:cNvPr>
          <p:cNvSpPr txBox="1"/>
          <p:nvPr/>
        </p:nvSpPr>
        <p:spPr>
          <a:xfrm>
            <a:off x="696000" y="1340768"/>
            <a:ext cx="10800000" cy="4570482"/>
          </a:xfrm>
          <a:prstGeom prst="rect">
            <a:avLst/>
          </a:prstGeom>
          <a:noFill/>
        </p:spPr>
        <p:txBody>
          <a:bodyPr wrap="square" rtlCol="0" anchor="ctr">
            <a:spAutoFit/>
          </a:bodyPr>
          <a:lstStyle/>
          <a:p>
            <a:pPr marL="539750" indent="-539750">
              <a:lnSpc>
                <a:spcPct val="250000"/>
              </a:lnSpc>
              <a:buFont typeface="Wingdings" panose="05000000000000000000" pitchFamily="2" charset="2"/>
              <a:buChar char="p"/>
            </a:pPr>
            <a:r>
              <a:rPr kumimoji="1" lang="ja-JP" altLang="en-US" sz="2400" dirty="0">
                <a:latin typeface="+mn-ea"/>
              </a:rPr>
              <a:t>研究背景</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研究目的</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実験方法</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結果と考察</a:t>
            </a:r>
            <a:endParaRPr kumimoji="1" lang="en-US" altLang="ja-JP" sz="2400" dirty="0">
              <a:latin typeface="+mn-ea"/>
            </a:endParaRPr>
          </a:p>
          <a:p>
            <a:pPr marL="539750" indent="-539750">
              <a:lnSpc>
                <a:spcPct val="250000"/>
              </a:lnSpc>
              <a:buFont typeface="Wingdings" panose="05000000000000000000" pitchFamily="2" charset="2"/>
              <a:buChar char="p"/>
            </a:pPr>
            <a:r>
              <a:rPr kumimoji="1" lang="ja-JP" altLang="en-US" sz="2400" dirty="0">
                <a:latin typeface="+mn-ea"/>
              </a:rPr>
              <a:t>結論</a:t>
            </a:r>
            <a:endParaRPr kumimoji="1" lang="en-US" altLang="ja-JP" sz="2400" dirty="0">
              <a:latin typeface="+mn-ea"/>
            </a:endParaRPr>
          </a:p>
        </p:txBody>
      </p:sp>
      <p:sp>
        <p:nvSpPr>
          <p:cNvPr id="2" name="スライド番号プレースホルダー 1">
            <a:extLst>
              <a:ext uri="{FF2B5EF4-FFF2-40B4-BE49-F238E27FC236}">
                <a16:creationId xmlns:a16="http://schemas.microsoft.com/office/drawing/2014/main" id="{356189FF-98A3-A080-3DE7-48CAEBFBE2A6}"/>
              </a:ext>
            </a:extLst>
          </p:cNvPr>
          <p:cNvSpPr>
            <a:spLocks noGrp="1"/>
          </p:cNvSpPr>
          <p:nvPr>
            <p:ph type="sldNum" sz="quarter" idx="12"/>
          </p:nvPr>
        </p:nvSpPr>
        <p:spPr/>
        <p:txBody>
          <a:bodyPr/>
          <a:lstStyle/>
          <a:p>
            <a:fld id="{90BA7EBE-6FD4-4B50-83C6-C925E775C4BE}" type="slidenum">
              <a:rPr kumimoji="1" lang="ja-JP" altLang="en-US" smtClean="0"/>
              <a:pPr/>
              <a:t>2</a:t>
            </a:fld>
            <a:r>
              <a:rPr kumimoji="1" lang="ja-JP" altLang="en-US"/>
              <a:t> </a:t>
            </a:r>
            <a:r>
              <a:rPr kumimoji="1" lang="en-US" altLang="ja-JP"/>
              <a:t>/15</a:t>
            </a:r>
            <a:endParaRPr kumimoji="1" lang="ja-JP" altLang="en-US" dirty="0"/>
          </a:p>
        </p:txBody>
      </p:sp>
      <p:sp>
        <p:nvSpPr>
          <p:cNvPr id="3" name="テキスト プレースホルダー 2">
            <a:extLst>
              <a:ext uri="{FF2B5EF4-FFF2-40B4-BE49-F238E27FC236}">
                <a16:creationId xmlns:a16="http://schemas.microsoft.com/office/drawing/2014/main" id="{9EE26FCB-6D5A-65E1-7038-30AD2F8C9444}"/>
              </a:ext>
            </a:extLst>
          </p:cNvPr>
          <p:cNvSpPr>
            <a:spLocks noGrp="1"/>
          </p:cNvSpPr>
          <p:nvPr>
            <p:ph type="body" sz="quarter" idx="13"/>
          </p:nvPr>
        </p:nvSpPr>
        <p:spPr/>
        <p:txBody>
          <a:bodyPr/>
          <a:lstStyle/>
          <a:p>
            <a:r>
              <a:rPr kumimoji="1" lang="ja-JP" altLang="en-US" dirty="0"/>
              <a:t>目 次</a:t>
            </a:r>
          </a:p>
        </p:txBody>
      </p:sp>
      <p:sp>
        <p:nvSpPr>
          <p:cNvPr id="7" name="テキスト ボックス 6">
            <a:extLst>
              <a:ext uri="{FF2B5EF4-FFF2-40B4-BE49-F238E27FC236}">
                <a16:creationId xmlns:a16="http://schemas.microsoft.com/office/drawing/2014/main" id="{28DC2B96-8F82-A471-BA3C-EE6C2A37E0F0}"/>
              </a:ext>
            </a:extLst>
          </p:cNvPr>
          <p:cNvSpPr txBox="1"/>
          <p:nvPr/>
        </p:nvSpPr>
        <p:spPr>
          <a:xfrm>
            <a:off x="3359696" y="1700808"/>
            <a:ext cx="7290574" cy="977191"/>
          </a:xfrm>
          <a:prstGeom prst="rect">
            <a:avLst/>
          </a:prstGeom>
          <a:noFill/>
        </p:spPr>
        <p:txBody>
          <a:bodyPr wrap="square">
            <a:spAutoFit/>
          </a:bodyPr>
          <a:lstStyle/>
          <a:p>
            <a:pPr marL="539750" indent="-539750">
              <a:lnSpc>
                <a:spcPct val="150000"/>
              </a:lnSpc>
              <a:buFont typeface="Arial" panose="020B0604020202020204" pitchFamily="34" charset="0"/>
              <a:buChar char="•"/>
            </a:pPr>
            <a:r>
              <a:rPr kumimoji="1" lang="ja-JP" altLang="en-US" sz="2000" dirty="0">
                <a:latin typeface="+mn-ea"/>
              </a:rPr>
              <a:t>ハーフ・ホイスラー合金</a:t>
            </a:r>
            <a:r>
              <a:rPr kumimoji="1" lang="en-US" altLang="ja-JP" sz="2000" dirty="0">
                <a:latin typeface="+mn-ea"/>
              </a:rPr>
              <a:t>TiNiSn</a:t>
            </a:r>
            <a:r>
              <a:rPr kumimoji="1" lang="ja-JP" altLang="en-US" sz="2000" dirty="0">
                <a:latin typeface="+mn-ea"/>
              </a:rPr>
              <a:t>の特徴</a:t>
            </a:r>
            <a:endParaRPr kumimoji="1" lang="en-US" altLang="ja-JP" sz="2000" dirty="0">
              <a:latin typeface="+mn-ea"/>
            </a:endParaRPr>
          </a:p>
          <a:p>
            <a:pPr marL="539750" indent="-539750">
              <a:lnSpc>
                <a:spcPct val="150000"/>
              </a:lnSpc>
              <a:buFont typeface="Arial" panose="020B0604020202020204" pitchFamily="34" charset="0"/>
              <a:buChar char="•"/>
            </a:pPr>
            <a:r>
              <a:rPr kumimoji="1" lang="ja-JP" altLang="en-US" sz="2000" dirty="0">
                <a:latin typeface="+mn-ea"/>
              </a:rPr>
              <a:t>非化学量論組成制御が熱電特性に及ぼす影響</a:t>
            </a:r>
            <a:endParaRPr kumimoji="1" lang="en-US" altLang="ja-JP" sz="2000" dirty="0">
              <a:latin typeface="+mn-ea"/>
            </a:endParaRPr>
          </a:p>
        </p:txBody>
      </p:sp>
      <p:sp>
        <p:nvSpPr>
          <p:cNvPr id="9" name="テキスト ボックス 8">
            <a:extLst>
              <a:ext uri="{FF2B5EF4-FFF2-40B4-BE49-F238E27FC236}">
                <a16:creationId xmlns:a16="http://schemas.microsoft.com/office/drawing/2014/main" id="{05E71704-A3E3-9D2A-5EE1-6B65B241B5B6}"/>
              </a:ext>
            </a:extLst>
          </p:cNvPr>
          <p:cNvSpPr txBox="1"/>
          <p:nvPr/>
        </p:nvSpPr>
        <p:spPr>
          <a:xfrm>
            <a:off x="3359696" y="4469663"/>
            <a:ext cx="6131490" cy="1438855"/>
          </a:xfrm>
          <a:prstGeom prst="rect">
            <a:avLst/>
          </a:prstGeom>
          <a:noFill/>
        </p:spPr>
        <p:txBody>
          <a:bodyPr wrap="square">
            <a:spAutoFit/>
          </a:bodyPr>
          <a:lstStyle/>
          <a:p>
            <a:pPr marL="539750" indent="-539750">
              <a:lnSpc>
                <a:spcPct val="150000"/>
              </a:lnSpc>
              <a:buFont typeface="Arial" panose="020B0604020202020204" pitchFamily="34" charset="0"/>
              <a:buChar char="•"/>
            </a:pPr>
            <a:r>
              <a:rPr kumimoji="1" lang="ja-JP" altLang="en-US" sz="2000" dirty="0">
                <a:latin typeface="+mn-ea"/>
              </a:rPr>
              <a:t>結晶構造解析結果</a:t>
            </a:r>
            <a:endParaRPr kumimoji="1" lang="en-US" altLang="ja-JP" sz="2000" dirty="0">
              <a:latin typeface="+mn-ea"/>
            </a:endParaRPr>
          </a:p>
          <a:p>
            <a:pPr marL="539750" indent="-539750">
              <a:lnSpc>
                <a:spcPct val="150000"/>
              </a:lnSpc>
              <a:buFont typeface="Arial" panose="020B0604020202020204" pitchFamily="34" charset="0"/>
              <a:buChar char="•"/>
            </a:pPr>
            <a:r>
              <a:rPr kumimoji="1" lang="en-US" altLang="ja-JP" sz="2000" dirty="0">
                <a:latin typeface="+mn-ea"/>
              </a:rPr>
              <a:t>Hall</a:t>
            </a:r>
            <a:r>
              <a:rPr kumimoji="1" lang="ja-JP" altLang="en-US" sz="2000" dirty="0">
                <a:latin typeface="+mn-ea"/>
              </a:rPr>
              <a:t>効果測定結果</a:t>
            </a:r>
            <a:endParaRPr kumimoji="1" lang="en-US" altLang="ja-JP" sz="2000" dirty="0">
              <a:latin typeface="+mn-ea"/>
            </a:endParaRPr>
          </a:p>
          <a:p>
            <a:pPr marL="539750" indent="-539750">
              <a:lnSpc>
                <a:spcPct val="150000"/>
              </a:lnSpc>
              <a:buFont typeface="Arial" panose="020B0604020202020204" pitchFamily="34" charset="0"/>
              <a:buChar char="•"/>
            </a:pPr>
            <a:r>
              <a:rPr kumimoji="1" lang="ja-JP" altLang="en-US" sz="2000" dirty="0">
                <a:latin typeface="+mn-ea"/>
              </a:rPr>
              <a:t>熱電特性測定結果</a:t>
            </a:r>
            <a:endParaRPr kumimoji="1" lang="en-US" altLang="ja-JP" sz="2000" dirty="0">
              <a:latin typeface="+mn-ea"/>
            </a:endParaRPr>
          </a:p>
        </p:txBody>
      </p:sp>
      <p:sp>
        <p:nvSpPr>
          <p:cNvPr id="10" name="左中かっこ 9">
            <a:extLst>
              <a:ext uri="{FF2B5EF4-FFF2-40B4-BE49-F238E27FC236}">
                <a16:creationId xmlns:a16="http://schemas.microsoft.com/office/drawing/2014/main" id="{522C03D6-8A8F-9FEB-A8E9-79C724F9851E}"/>
              </a:ext>
            </a:extLst>
          </p:cNvPr>
          <p:cNvSpPr/>
          <p:nvPr/>
        </p:nvSpPr>
        <p:spPr>
          <a:xfrm>
            <a:off x="2997945" y="1732707"/>
            <a:ext cx="361751" cy="977191"/>
          </a:xfrm>
          <a:prstGeom prst="leftBrace">
            <a:avLst>
              <a:gd name="adj1" fmla="val 8333"/>
              <a:gd name="adj2" fmla="val 269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中かっこ 10">
            <a:extLst>
              <a:ext uri="{FF2B5EF4-FFF2-40B4-BE49-F238E27FC236}">
                <a16:creationId xmlns:a16="http://schemas.microsoft.com/office/drawing/2014/main" id="{21CEDEE8-5BC0-D255-8122-D0FC7B78B586}"/>
              </a:ext>
            </a:extLst>
          </p:cNvPr>
          <p:cNvSpPr/>
          <p:nvPr/>
        </p:nvSpPr>
        <p:spPr>
          <a:xfrm>
            <a:off x="2997945" y="4540041"/>
            <a:ext cx="361751" cy="1265223"/>
          </a:xfrm>
          <a:prstGeom prst="leftBrace">
            <a:avLst>
              <a:gd name="adj1" fmla="val 8333"/>
              <a:gd name="adj2" fmla="val 160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9752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84F227-2D63-5FCB-5634-D163AEE16DFF}"/>
              </a:ext>
            </a:extLst>
          </p:cNvPr>
          <p:cNvSpPr>
            <a:spLocks noGrp="1"/>
          </p:cNvSpPr>
          <p:nvPr>
            <p:ph type="body" sz="quarter" idx="13"/>
          </p:nvPr>
        </p:nvSpPr>
        <p:spPr/>
        <p:txBody>
          <a:bodyPr/>
          <a:lstStyle/>
          <a:p>
            <a:r>
              <a:rPr lang="ja-JP" altLang="en-US" dirty="0"/>
              <a:t>熱伝導率の測定方法</a:t>
            </a:r>
            <a:endParaRPr kumimoji="1" lang="en-US" altLang="ja-JP" dirty="0"/>
          </a:p>
        </p:txBody>
      </p:sp>
      <p:sp>
        <p:nvSpPr>
          <p:cNvPr id="10" name="スライド番号プレースホルダー 9">
            <a:extLst>
              <a:ext uri="{FF2B5EF4-FFF2-40B4-BE49-F238E27FC236}">
                <a16:creationId xmlns:a16="http://schemas.microsoft.com/office/drawing/2014/main" id="{30D46EE2-F401-51F4-2FD0-21F6793DE993}"/>
              </a:ext>
            </a:extLst>
          </p:cNvPr>
          <p:cNvSpPr>
            <a:spLocks noGrp="1"/>
          </p:cNvSpPr>
          <p:nvPr>
            <p:ph type="sldNum" sz="quarter" idx="12"/>
          </p:nvPr>
        </p:nvSpPr>
        <p:spPr/>
        <p:txBody>
          <a:bodyPr/>
          <a:lstStyle/>
          <a:p>
            <a:fld id="{90BA7EBE-6FD4-4B50-83C6-C925E775C4BE}" type="slidenum">
              <a:rPr kumimoji="1" lang="ja-JP" altLang="en-US" smtClean="0"/>
              <a:pPr/>
              <a:t>20</a:t>
            </a:fld>
            <a:r>
              <a:rPr kumimoji="1" lang="ja-JP" altLang="en-US"/>
              <a:t> </a:t>
            </a:r>
            <a:r>
              <a:rPr kumimoji="1" lang="en-US" altLang="ja-JP"/>
              <a:t>/15</a:t>
            </a:r>
            <a:endParaRPr kumimoji="1" lang="ja-JP" altLang="en-US" dirty="0"/>
          </a:p>
        </p:txBody>
      </p:sp>
      <p:graphicFrame>
        <p:nvGraphicFramePr>
          <p:cNvPr id="18" name="オブジェクト 17">
            <a:extLst>
              <a:ext uri="{FF2B5EF4-FFF2-40B4-BE49-F238E27FC236}">
                <a16:creationId xmlns:a16="http://schemas.microsoft.com/office/drawing/2014/main" id="{8F3E4D69-1148-2625-BD8B-FFF861BE1187}"/>
              </a:ext>
            </a:extLst>
          </p:cNvPr>
          <p:cNvGraphicFramePr>
            <a:graphicFrameLocks noChangeAspect="1"/>
          </p:cNvGraphicFramePr>
          <p:nvPr>
            <p:extLst>
              <p:ext uri="{D42A27DB-BD31-4B8C-83A1-F6EECF244321}">
                <p14:modId xmlns:p14="http://schemas.microsoft.com/office/powerpoint/2010/main" val="3292214655"/>
              </p:ext>
            </p:extLst>
          </p:nvPr>
        </p:nvGraphicFramePr>
        <p:xfrm>
          <a:off x="7229396" y="2161945"/>
          <a:ext cx="3826718" cy="1505297"/>
        </p:xfrm>
        <a:graphic>
          <a:graphicData uri="http://schemas.openxmlformats.org/presentationml/2006/ole">
            <mc:AlternateContent xmlns:mc="http://schemas.openxmlformats.org/markup-compatibility/2006">
              <mc:Choice xmlns:v="urn:schemas-microsoft-com:vml" Requires="v">
                <p:oleObj name="Equation" r:id="rId2" imgW="2679480" imgH="1054080" progId="Equation.DSMT4">
                  <p:embed/>
                </p:oleObj>
              </mc:Choice>
              <mc:Fallback>
                <p:oleObj name="Equation" r:id="rId2" imgW="2679480" imgH="1054080" progId="Equation.DSMT4">
                  <p:embed/>
                  <p:pic>
                    <p:nvPicPr>
                      <p:cNvPr id="18" name="オブジェクト 17">
                        <a:extLst>
                          <a:ext uri="{FF2B5EF4-FFF2-40B4-BE49-F238E27FC236}">
                            <a16:creationId xmlns:a16="http://schemas.microsoft.com/office/drawing/2014/main" id="{8F3E4D69-1148-2625-BD8B-FFF861BE1187}"/>
                          </a:ext>
                        </a:extLst>
                      </p:cNvPr>
                      <p:cNvPicPr/>
                      <p:nvPr/>
                    </p:nvPicPr>
                    <p:blipFill>
                      <a:blip r:embed="rId3"/>
                      <a:stretch>
                        <a:fillRect/>
                      </a:stretch>
                    </p:blipFill>
                    <p:spPr>
                      <a:xfrm>
                        <a:off x="7229396" y="2161945"/>
                        <a:ext cx="3826718" cy="1505297"/>
                      </a:xfrm>
                      <a:prstGeom prst="rect">
                        <a:avLst/>
                      </a:prstGeom>
                    </p:spPr>
                  </p:pic>
                </p:oleObj>
              </mc:Fallback>
            </mc:AlternateContent>
          </a:graphicData>
        </a:graphic>
      </p:graphicFrame>
      <p:grpSp>
        <p:nvGrpSpPr>
          <p:cNvPr id="20" name="グループ化 19">
            <a:extLst>
              <a:ext uri="{FF2B5EF4-FFF2-40B4-BE49-F238E27FC236}">
                <a16:creationId xmlns:a16="http://schemas.microsoft.com/office/drawing/2014/main" id="{2623B064-DE1F-6987-4401-71A905EE004B}"/>
              </a:ext>
            </a:extLst>
          </p:cNvPr>
          <p:cNvGrpSpPr/>
          <p:nvPr/>
        </p:nvGrpSpPr>
        <p:grpSpPr>
          <a:xfrm>
            <a:off x="6872079" y="3968975"/>
            <a:ext cx="5424112" cy="1900520"/>
            <a:chOff x="5087888" y="3611660"/>
            <a:chExt cx="5424112" cy="1900520"/>
          </a:xfrm>
        </p:grpSpPr>
        <p:sp>
          <p:nvSpPr>
            <p:cNvPr id="15" name="テキスト ボックス 14">
              <a:extLst>
                <a:ext uri="{FF2B5EF4-FFF2-40B4-BE49-F238E27FC236}">
                  <a16:creationId xmlns:a16="http://schemas.microsoft.com/office/drawing/2014/main" id="{9F0A2640-7AA5-58F0-E2B1-5D09232BAC5C}"/>
                </a:ext>
              </a:extLst>
            </p:cNvPr>
            <p:cNvSpPr txBox="1"/>
            <p:nvPr/>
          </p:nvSpPr>
          <p:spPr>
            <a:xfrm>
              <a:off x="5087888" y="3611660"/>
              <a:ext cx="1152128" cy="1883272"/>
            </a:xfrm>
            <a:prstGeom prst="rect">
              <a:avLst/>
            </a:prstGeom>
            <a:noFill/>
          </p:spPr>
          <p:txBody>
            <a:bodyPr wrap="square" rtlCol="0">
              <a:spAutoFit/>
            </a:bodyPr>
            <a:lstStyle/>
            <a:p>
              <a:pPr>
                <a:lnSpc>
                  <a:spcPct val="150000"/>
                </a:lnSpc>
              </a:pPr>
              <a:r>
                <a:rPr kumimoji="1" lang="en-US" altLang="ja-JP" sz="2000" i="1" dirty="0" err="1">
                  <a:latin typeface="Times New Roman" panose="02020603050405020304" pitchFamily="18" charset="0"/>
                  <a:cs typeface="Times New Roman" panose="02020603050405020304" pitchFamily="18" charset="0"/>
                </a:rPr>
                <a:t>W</a:t>
              </a:r>
              <a:r>
                <a:rPr kumimoji="1" lang="en-US" altLang="ja-JP" sz="2000" i="1" baseline="-25000" dirty="0" err="1">
                  <a:latin typeface="Times New Roman" panose="02020603050405020304" pitchFamily="18" charset="0"/>
                  <a:cs typeface="Times New Roman" panose="02020603050405020304" pitchFamily="18" charset="0"/>
                </a:rPr>
                <a:t>copper</a:t>
              </a:r>
              <a:endParaRPr kumimoji="1" lang="en-US" altLang="ja-JP" sz="2000" dirty="0"/>
            </a:p>
            <a:p>
              <a:pPr>
                <a:lnSpc>
                  <a:spcPct val="150000"/>
                </a:lnSpc>
              </a:pPr>
              <a:r>
                <a:rPr kumimoji="1" lang="en-US" altLang="ja-JP" sz="2000" i="1" dirty="0">
                  <a:latin typeface="Times New Roman" panose="02020603050405020304" pitchFamily="18" charset="0"/>
                  <a:cs typeface="Times New Roman" panose="02020603050405020304" pitchFamily="18" charset="0"/>
                </a:rPr>
                <a:t>A</a:t>
              </a:r>
            </a:p>
            <a:p>
              <a:pPr>
                <a:lnSpc>
                  <a:spcPct val="150000"/>
                </a:lnSpc>
              </a:pPr>
              <a:r>
                <a:rPr kumimoji="1" lang="en-US" altLang="ja-JP" sz="2000" i="1" dirty="0" err="1">
                  <a:latin typeface="Times New Roman" panose="02020603050405020304" pitchFamily="18" charset="0"/>
                  <a:cs typeface="Times New Roman" panose="02020603050405020304" pitchFamily="18" charset="0"/>
                </a:rPr>
                <a:t>ΔT</a:t>
              </a:r>
              <a:r>
                <a:rPr kumimoji="1" lang="en-US" altLang="ja-JP" sz="2000" i="1" baseline="-25000" dirty="0" err="1">
                  <a:latin typeface="Times New Roman" panose="02020603050405020304" pitchFamily="18" charset="0"/>
                  <a:cs typeface="Times New Roman" panose="02020603050405020304" pitchFamily="18" charset="0"/>
                </a:rPr>
                <a:t>sample</a:t>
              </a:r>
              <a:endParaRPr kumimoji="1" lang="en-US" altLang="ja-JP" sz="2000" i="1" baseline="-25000" dirty="0">
                <a:latin typeface="Times New Roman" panose="02020603050405020304" pitchFamily="18" charset="0"/>
                <a:cs typeface="Times New Roman" panose="02020603050405020304" pitchFamily="18" charset="0"/>
              </a:endParaRPr>
            </a:p>
            <a:p>
              <a:pPr>
                <a:lnSpc>
                  <a:spcPct val="150000"/>
                </a:lnSpc>
              </a:pPr>
              <a:r>
                <a:rPr kumimoji="1" lang="en-US" altLang="ja-JP" sz="2000" i="1" dirty="0" err="1">
                  <a:latin typeface="Times New Roman" panose="02020603050405020304" pitchFamily="18" charset="0"/>
                  <a:cs typeface="Times New Roman" panose="02020603050405020304" pitchFamily="18" charset="0"/>
                </a:rPr>
                <a:t>a,b,t</a:t>
              </a:r>
              <a:endParaRPr kumimoji="1" lang="en-US" altLang="ja-JP" sz="2000" dirty="0"/>
            </a:p>
          </p:txBody>
        </p:sp>
        <p:sp>
          <p:nvSpPr>
            <p:cNvPr id="19" name="テキスト ボックス 18">
              <a:extLst>
                <a:ext uri="{FF2B5EF4-FFF2-40B4-BE49-F238E27FC236}">
                  <a16:creationId xmlns:a16="http://schemas.microsoft.com/office/drawing/2014/main" id="{2EA26AA9-0492-8512-FCF3-91679F94617F}"/>
                </a:ext>
              </a:extLst>
            </p:cNvPr>
            <p:cNvSpPr txBox="1"/>
            <p:nvPr/>
          </p:nvSpPr>
          <p:spPr>
            <a:xfrm>
              <a:off x="5922564" y="3611660"/>
              <a:ext cx="4589436" cy="1900520"/>
            </a:xfrm>
            <a:prstGeom prst="rect">
              <a:avLst/>
            </a:prstGeom>
            <a:noFill/>
          </p:spPr>
          <p:txBody>
            <a:bodyPr wrap="square" rtlCol="0">
              <a:spAutoFit/>
            </a:bodyPr>
            <a:lstStyle/>
            <a:p>
              <a:pPr>
                <a:lnSpc>
                  <a:spcPct val="150000"/>
                </a:lnSpc>
              </a:pPr>
              <a:r>
                <a:rPr kumimoji="1" lang="ja-JP" altLang="en-US" sz="2000" dirty="0"/>
                <a:t>： 銅ブロック熱流密度 </a:t>
              </a:r>
              <a:r>
                <a:rPr kumimoji="1" lang="en-US" altLang="ja-JP" sz="2000" dirty="0"/>
                <a:t>[</a:t>
              </a:r>
              <a:r>
                <a:rPr kumimoji="1" lang="en-US" altLang="ja-JP" sz="2000" dirty="0">
                  <a:cs typeface="Times New Roman" panose="02020603050405020304" pitchFamily="18" charset="0"/>
                </a:rPr>
                <a:t>W/m</a:t>
              </a:r>
              <a:r>
                <a:rPr kumimoji="1" lang="en-US" altLang="ja-JP" sz="2000" baseline="30000" dirty="0">
                  <a:cs typeface="Times New Roman" panose="02020603050405020304" pitchFamily="18" charset="0"/>
                </a:rPr>
                <a:t>2</a:t>
              </a:r>
              <a:r>
                <a:rPr kumimoji="1" lang="en-US" altLang="ja-JP" sz="2000" dirty="0"/>
                <a:t>]</a:t>
              </a:r>
            </a:p>
            <a:p>
              <a:pPr>
                <a:lnSpc>
                  <a:spcPct val="150000"/>
                </a:lnSpc>
              </a:pPr>
              <a:r>
                <a:rPr kumimoji="1" lang="ja-JP" altLang="en-US" sz="2000" dirty="0"/>
                <a:t>： 銅ブロック面積 </a:t>
              </a:r>
              <a:r>
                <a:rPr kumimoji="1" lang="en-US" altLang="ja-JP" sz="2000" dirty="0"/>
                <a:t>[</a:t>
              </a:r>
              <a:r>
                <a:rPr kumimoji="1" lang="en-US" altLang="ja-JP" sz="2000" dirty="0">
                  <a:cs typeface="Times New Roman" panose="02020603050405020304" pitchFamily="18" charset="0"/>
                </a:rPr>
                <a:t>m</a:t>
              </a:r>
              <a:r>
                <a:rPr kumimoji="1" lang="en-US" altLang="ja-JP" sz="2000" baseline="30000" dirty="0">
                  <a:cs typeface="Times New Roman" panose="02020603050405020304" pitchFamily="18" charset="0"/>
                </a:rPr>
                <a:t>2</a:t>
              </a:r>
              <a:r>
                <a:rPr kumimoji="1" lang="en-US" altLang="ja-JP" sz="2000" dirty="0"/>
                <a:t>]</a:t>
              </a:r>
            </a:p>
            <a:p>
              <a:pPr>
                <a:lnSpc>
                  <a:spcPct val="150000"/>
                </a:lnSpc>
              </a:pPr>
              <a:r>
                <a:rPr kumimoji="1" lang="ja-JP" altLang="en-US" sz="2000" dirty="0"/>
                <a:t>：試料温度差</a:t>
              </a:r>
              <a:r>
                <a:rPr kumimoji="1" lang="en-US" altLang="ja-JP" sz="2000" dirty="0"/>
                <a:t>(TC1-TC2)</a:t>
              </a:r>
              <a:r>
                <a:rPr kumimoji="1" lang="ja-JP" altLang="en-US" sz="2000" dirty="0"/>
                <a:t> </a:t>
              </a:r>
              <a:r>
                <a:rPr kumimoji="1" lang="en-US" altLang="ja-JP" sz="2000" dirty="0"/>
                <a:t>[</a:t>
              </a:r>
              <a:r>
                <a:rPr kumimoji="1" lang="en-US" altLang="ja-JP" sz="2000" dirty="0">
                  <a:cs typeface="Times New Roman" panose="02020603050405020304" pitchFamily="18" charset="0"/>
                </a:rPr>
                <a:t>K</a:t>
              </a:r>
              <a:r>
                <a:rPr kumimoji="1" lang="en-US" altLang="ja-JP" sz="2000" dirty="0"/>
                <a:t>]</a:t>
              </a:r>
            </a:p>
            <a:p>
              <a:pPr>
                <a:lnSpc>
                  <a:spcPct val="150000"/>
                </a:lnSpc>
              </a:pPr>
              <a:r>
                <a:rPr kumimoji="1" lang="ja-JP" altLang="en-US" sz="2000" dirty="0"/>
                <a:t>： 試料の縦</a:t>
              </a:r>
              <a:r>
                <a:rPr kumimoji="1" lang="en-US" altLang="ja-JP" sz="2000" dirty="0"/>
                <a:t>,</a:t>
              </a:r>
              <a:r>
                <a:rPr kumimoji="1" lang="ja-JP" altLang="en-US" sz="2000" dirty="0"/>
                <a:t>横</a:t>
              </a:r>
              <a:r>
                <a:rPr kumimoji="1" lang="en-US" altLang="ja-JP" sz="2000" dirty="0"/>
                <a:t>,</a:t>
              </a:r>
              <a:r>
                <a:rPr kumimoji="1" lang="ja-JP" altLang="en-US" sz="2000" dirty="0"/>
                <a:t>厚み </a:t>
              </a:r>
              <a:r>
                <a:rPr kumimoji="1" lang="en-US" altLang="ja-JP" sz="2000" dirty="0"/>
                <a:t>[</a:t>
              </a:r>
              <a:r>
                <a:rPr kumimoji="1" lang="en-US" altLang="ja-JP" sz="2000" dirty="0">
                  <a:cs typeface="Times New Roman" panose="02020603050405020304" pitchFamily="18" charset="0"/>
                </a:rPr>
                <a:t>m</a:t>
              </a:r>
              <a:r>
                <a:rPr kumimoji="1" lang="en-US" altLang="ja-JP" sz="2000" dirty="0"/>
                <a:t>]</a:t>
              </a:r>
            </a:p>
          </p:txBody>
        </p:sp>
      </p:grpSp>
      <p:grpSp>
        <p:nvGrpSpPr>
          <p:cNvPr id="53" name="グループ化 52">
            <a:extLst>
              <a:ext uri="{FF2B5EF4-FFF2-40B4-BE49-F238E27FC236}">
                <a16:creationId xmlns:a16="http://schemas.microsoft.com/office/drawing/2014/main" id="{93B786E5-ABA5-642D-6688-23D3F7A6F88D}"/>
              </a:ext>
            </a:extLst>
          </p:cNvPr>
          <p:cNvGrpSpPr/>
          <p:nvPr/>
        </p:nvGrpSpPr>
        <p:grpSpPr>
          <a:xfrm>
            <a:off x="533091" y="980728"/>
            <a:ext cx="6332886" cy="5786344"/>
            <a:chOff x="-7360471" y="680833"/>
            <a:chExt cx="6332886" cy="5786344"/>
          </a:xfrm>
        </p:grpSpPr>
        <p:sp>
          <p:nvSpPr>
            <p:cNvPr id="21" name="正方形/長方形 20">
              <a:extLst>
                <a:ext uri="{FF2B5EF4-FFF2-40B4-BE49-F238E27FC236}">
                  <a16:creationId xmlns:a16="http://schemas.microsoft.com/office/drawing/2014/main" id="{82C2ED17-5FB3-F4EA-13E0-AF50B53CF021}"/>
                </a:ext>
              </a:extLst>
            </p:cNvPr>
            <p:cNvSpPr/>
            <p:nvPr/>
          </p:nvSpPr>
          <p:spPr>
            <a:xfrm rot="5400000">
              <a:off x="-5131585" y="3716926"/>
              <a:ext cx="4320000" cy="14400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FF089496-38F3-1911-C9C3-CCBBF0B4A6E8}"/>
                </a:ext>
              </a:extLst>
            </p:cNvPr>
            <p:cNvSpPr/>
            <p:nvPr/>
          </p:nvSpPr>
          <p:spPr>
            <a:xfrm rot="5400000">
              <a:off x="-8331899" y="3695801"/>
              <a:ext cx="4320000" cy="14400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911A8A8C-B5E4-5940-E320-202DC3B3BAFB}"/>
                </a:ext>
              </a:extLst>
            </p:cNvPr>
            <p:cNvSpPr/>
            <p:nvPr/>
          </p:nvSpPr>
          <p:spPr>
            <a:xfrm>
              <a:off x="-5123489" y="3143926"/>
              <a:ext cx="1086900" cy="177921"/>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E3E858E-F68F-0DC3-EDF1-BBFAA4BA165A}"/>
                </a:ext>
              </a:extLst>
            </p:cNvPr>
            <p:cNvSpPr/>
            <p:nvPr/>
          </p:nvSpPr>
          <p:spPr>
            <a:xfrm>
              <a:off x="-5628079" y="3414006"/>
              <a:ext cx="2096078" cy="2120427"/>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08E720B3-765E-E1AF-A9D1-0BDFAE7CDC93}"/>
                </a:ext>
              </a:extLst>
            </p:cNvPr>
            <p:cNvSpPr/>
            <p:nvPr/>
          </p:nvSpPr>
          <p:spPr>
            <a:xfrm flipV="1">
              <a:off x="-6009423" y="2640938"/>
              <a:ext cx="2858768" cy="433252"/>
            </a:xfrm>
            <a:prstGeom prst="trapezoid">
              <a:avLst>
                <a:gd name="adj" fmla="val 92172"/>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F49EFDD0-DC4A-FB60-4B44-58C3C81BC334}"/>
                </a:ext>
              </a:extLst>
            </p:cNvPr>
            <p:cNvSpPr txBox="1"/>
            <p:nvPr/>
          </p:nvSpPr>
          <p:spPr>
            <a:xfrm>
              <a:off x="-4271945" y="699094"/>
              <a:ext cx="2016000" cy="369332"/>
            </a:xfrm>
            <a:prstGeom prst="rect">
              <a:avLst/>
            </a:prstGeom>
            <a:noFill/>
            <a:ln>
              <a:noFill/>
            </a:ln>
          </p:spPr>
          <p:txBody>
            <a:bodyPr wrap="square" rtlCol="0" anchor="ctr">
              <a:spAutoFit/>
            </a:bodyPr>
            <a:lstStyle/>
            <a:p>
              <a:pPr algn="ctr"/>
              <a:r>
                <a:rPr kumimoji="1" lang="ja-JP" altLang="en-US" dirty="0"/>
                <a:t>ハロゲンランプ</a:t>
              </a:r>
            </a:p>
          </p:txBody>
        </p:sp>
        <p:sp>
          <p:nvSpPr>
            <p:cNvPr id="27" name="正方形/長方形 26">
              <a:extLst>
                <a:ext uri="{FF2B5EF4-FFF2-40B4-BE49-F238E27FC236}">
                  <a16:creationId xmlns:a16="http://schemas.microsoft.com/office/drawing/2014/main" id="{8F68E654-B42C-F568-FC8D-16D2421DB4FE}"/>
                </a:ext>
              </a:extLst>
            </p:cNvPr>
            <p:cNvSpPr/>
            <p:nvPr/>
          </p:nvSpPr>
          <p:spPr>
            <a:xfrm>
              <a:off x="-5646951" y="3319716"/>
              <a:ext cx="2133824" cy="762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569F61BB-AF6D-8D51-BAC6-7CFE778911C8}"/>
                </a:ext>
              </a:extLst>
            </p:cNvPr>
            <p:cNvSpPr/>
            <p:nvPr/>
          </p:nvSpPr>
          <p:spPr>
            <a:xfrm>
              <a:off x="-5646951" y="3081061"/>
              <a:ext cx="2133824" cy="762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EA9F2105-59D3-F5FC-63B6-9DB5F1FBC64E}"/>
                </a:ext>
              </a:extLst>
            </p:cNvPr>
            <p:cNvSpPr/>
            <p:nvPr/>
          </p:nvSpPr>
          <p:spPr>
            <a:xfrm>
              <a:off x="-6920038" y="2264735"/>
              <a:ext cx="4680000" cy="376203"/>
            </a:xfrm>
            <a:prstGeom prst="rect">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466AE3E5-E85C-96EF-148C-32B09DC0F7B4}"/>
                </a:ext>
              </a:extLst>
            </p:cNvPr>
            <p:cNvSpPr/>
            <p:nvPr/>
          </p:nvSpPr>
          <p:spPr>
            <a:xfrm>
              <a:off x="-5912038" y="5518925"/>
              <a:ext cx="2664000" cy="430001"/>
            </a:xfrm>
            <a:prstGeom prst="rect">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A48F16A2-1EBA-0146-1658-D9D4632F742F}"/>
                </a:ext>
              </a:extLst>
            </p:cNvPr>
            <p:cNvSpPr/>
            <p:nvPr/>
          </p:nvSpPr>
          <p:spPr>
            <a:xfrm>
              <a:off x="-7234641" y="1068426"/>
              <a:ext cx="5345251" cy="53987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台形 31">
              <a:extLst>
                <a:ext uri="{FF2B5EF4-FFF2-40B4-BE49-F238E27FC236}">
                  <a16:creationId xmlns:a16="http://schemas.microsoft.com/office/drawing/2014/main" id="{833BD13C-0D3B-04E6-F1A6-5CC873F0F164}"/>
                </a:ext>
              </a:extLst>
            </p:cNvPr>
            <p:cNvSpPr/>
            <p:nvPr/>
          </p:nvSpPr>
          <p:spPr>
            <a:xfrm>
              <a:off x="-5165593" y="680833"/>
              <a:ext cx="1171107" cy="791936"/>
            </a:xfrm>
            <a:prstGeom prst="trapezoid">
              <a:avLst>
                <a:gd name="adj" fmla="val 47739"/>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1FBE7C3-B89F-A256-4692-245FB6015FD2}"/>
                </a:ext>
              </a:extLst>
            </p:cNvPr>
            <p:cNvSpPr txBox="1"/>
            <p:nvPr/>
          </p:nvSpPr>
          <p:spPr>
            <a:xfrm>
              <a:off x="-2839009" y="2755146"/>
              <a:ext cx="1811424" cy="369332"/>
            </a:xfrm>
            <a:prstGeom prst="rect">
              <a:avLst/>
            </a:prstGeom>
            <a:solidFill>
              <a:schemeClr val="bg1"/>
            </a:solidFill>
            <a:ln>
              <a:noFill/>
            </a:ln>
          </p:spPr>
          <p:txBody>
            <a:bodyPr wrap="square" rtlCol="0" anchor="ctr">
              <a:spAutoFit/>
            </a:bodyPr>
            <a:lstStyle/>
            <a:p>
              <a:pPr algn="ctr"/>
              <a:r>
                <a:rPr lang="ja-JP" altLang="en-US" dirty="0"/>
                <a:t>カーボンシート</a:t>
              </a:r>
              <a:endParaRPr kumimoji="1" lang="ja-JP" altLang="en-US" dirty="0"/>
            </a:p>
          </p:txBody>
        </p:sp>
        <p:sp>
          <p:nvSpPr>
            <p:cNvPr id="34" name="テキスト ボックス 33">
              <a:extLst>
                <a:ext uri="{FF2B5EF4-FFF2-40B4-BE49-F238E27FC236}">
                  <a16:creationId xmlns:a16="http://schemas.microsoft.com/office/drawing/2014/main" id="{BD41889A-C807-4185-405F-A3B94A5593C6}"/>
                </a:ext>
              </a:extLst>
            </p:cNvPr>
            <p:cNvSpPr txBox="1"/>
            <p:nvPr/>
          </p:nvSpPr>
          <p:spPr>
            <a:xfrm>
              <a:off x="-7089400" y="3060182"/>
              <a:ext cx="2016000" cy="369332"/>
            </a:xfrm>
            <a:prstGeom prst="rect">
              <a:avLst/>
            </a:prstGeom>
            <a:noFill/>
            <a:ln>
              <a:noFill/>
            </a:ln>
          </p:spPr>
          <p:txBody>
            <a:bodyPr wrap="square" rtlCol="0" anchor="ctr">
              <a:spAutoFit/>
            </a:bodyPr>
            <a:lstStyle/>
            <a:p>
              <a:pPr algn="ctr"/>
              <a:r>
                <a:rPr kumimoji="1" lang="ja-JP" altLang="en-US" dirty="0"/>
                <a:t>試料</a:t>
              </a:r>
            </a:p>
          </p:txBody>
        </p:sp>
        <p:sp>
          <p:nvSpPr>
            <p:cNvPr id="35" name="テキスト ボックス 34">
              <a:extLst>
                <a:ext uri="{FF2B5EF4-FFF2-40B4-BE49-F238E27FC236}">
                  <a16:creationId xmlns:a16="http://schemas.microsoft.com/office/drawing/2014/main" id="{04DDF001-F8E6-9214-ADF6-FC48BBCC7D0B}"/>
                </a:ext>
              </a:extLst>
            </p:cNvPr>
            <p:cNvSpPr txBox="1"/>
            <p:nvPr/>
          </p:nvSpPr>
          <p:spPr>
            <a:xfrm>
              <a:off x="-2839010" y="3540958"/>
              <a:ext cx="1438035" cy="376202"/>
            </a:xfrm>
            <a:prstGeom prst="rect">
              <a:avLst/>
            </a:prstGeom>
            <a:solidFill>
              <a:schemeClr val="bg1"/>
            </a:solidFill>
            <a:ln>
              <a:noFill/>
            </a:ln>
          </p:spPr>
          <p:txBody>
            <a:bodyPr wrap="square" rtlCol="0" anchor="ctr">
              <a:spAutoFit/>
            </a:bodyPr>
            <a:lstStyle/>
            <a:p>
              <a:pPr algn="ctr"/>
              <a:r>
                <a:rPr kumimoji="1" lang="ja-JP" altLang="en-US" dirty="0"/>
                <a:t>銅ブロック</a:t>
              </a:r>
            </a:p>
          </p:txBody>
        </p:sp>
        <p:sp>
          <p:nvSpPr>
            <p:cNvPr id="36" name="矢印: ストライプ 35">
              <a:extLst>
                <a:ext uri="{FF2B5EF4-FFF2-40B4-BE49-F238E27FC236}">
                  <a16:creationId xmlns:a16="http://schemas.microsoft.com/office/drawing/2014/main" id="{742A94A1-D5C9-D5BA-5413-BEBFC3F27A70}"/>
                </a:ext>
              </a:extLst>
            </p:cNvPr>
            <p:cNvSpPr/>
            <p:nvPr/>
          </p:nvSpPr>
          <p:spPr>
            <a:xfrm rot="5400000">
              <a:off x="-5721759" y="3374995"/>
              <a:ext cx="2304728" cy="924505"/>
            </a:xfrm>
            <a:prstGeom prst="stripedRightArrow">
              <a:avLst>
                <a:gd name="adj1" fmla="val 56247"/>
                <a:gd name="adj2" fmla="val 62494"/>
              </a:avLst>
            </a:pr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4EFC9C1-06AD-3224-104E-FF81CA5C9187}"/>
                </a:ext>
              </a:extLst>
            </p:cNvPr>
            <p:cNvSpPr txBox="1"/>
            <p:nvPr/>
          </p:nvSpPr>
          <p:spPr>
            <a:xfrm>
              <a:off x="-5577395" y="4211465"/>
              <a:ext cx="2016000" cy="369332"/>
            </a:xfrm>
            <a:prstGeom prst="rect">
              <a:avLst/>
            </a:prstGeom>
            <a:noFill/>
            <a:ln>
              <a:noFill/>
            </a:ln>
          </p:spPr>
          <p:txBody>
            <a:bodyPr wrap="square" rtlCol="0" anchor="ctr">
              <a:spAutoFit/>
            </a:bodyPr>
            <a:lstStyle/>
            <a:p>
              <a:pPr algn="ctr"/>
              <a:r>
                <a:rPr kumimoji="1" lang="ja-JP" altLang="en-US" dirty="0"/>
                <a:t>熱流</a:t>
              </a:r>
            </a:p>
          </p:txBody>
        </p:sp>
        <p:sp>
          <p:nvSpPr>
            <p:cNvPr id="38" name="楕円 37">
              <a:extLst>
                <a:ext uri="{FF2B5EF4-FFF2-40B4-BE49-F238E27FC236}">
                  <a16:creationId xmlns:a16="http://schemas.microsoft.com/office/drawing/2014/main" id="{83E36E58-C59A-9429-5F23-4F7D91D8D134}"/>
                </a:ext>
              </a:extLst>
            </p:cNvPr>
            <p:cNvSpPr/>
            <p:nvPr/>
          </p:nvSpPr>
          <p:spPr>
            <a:xfrm>
              <a:off x="-4689125" y="2320374"/>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46CC5926-452D-039C-4B5D-59EC81DE503C}"/>
                </a:ext>
              </a:extLst>
            </p:cNvPr>
            <p:cNvSpPr/>
            <p:nvPr/>
          </p:nvSpPr>
          <p:spPr>
            <a:xfrm>
              <a:off x="-4695316" y="2905706"/>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84A8A609-C840-7491-27E0-E8A2853A1F4F}"/>
                </a:ext>
              </a:extLst>
            </p:cNvPr>
            <p:cNvSpPr/>
            <p:nvPr/>
          </p:nvSpPr>
          <p:spPr>
            <a:xfrm>
              <a:off x="-4703157" y="3407442"/>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DE9913AF-6272-C4CF-D884-4909F0566738}"/>
                </a:ext>
              </a:extLst>
            </p:cNvPr>
            <p:cNvSpPr/>
            <p:nvPr/>
          </p:nvSpPr>
          <p:spPr>
            <a:xfrm>
              <a:off x="-4703157" y="3734378"/>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2D64A24A-374B-961E-C28F-FE4CCDB2C1B8}"/>
                </a:ext>
              </a:extLst>
            </p:cNvPr>
            <p:cNvSpPr/>
            <p:nvPr/>
          </p:nvSpPr>
          <p:spPr>
            <a:xfrm>
              <a:off x="-4703157" y="5032737"/>
              <a:ext cx="216000" cy="216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2A7C74E-4DC4-764C-750D-1150E1FEEC7E}"/>
                </a:ext>
              </a:extLst>
            </p:cNvPr>
            <p:cNvSpPr txBox="1"/>
            <p:nvPr/>
          </p:nvSpPr>
          <p:spPr>
            <a:xfrm>
              <a:off x="-5053485" y="4938423"/>
              <a:ext cx="2016000" cy="369332"/>
            </a:xfrm>
            <a:prstGeom prst="rect">
              <a:avLst/>
            </a:prstGeom>
            <a:noFill/>
            <a:ln>
              <a:noFill/>
            </a:ln>
          </p:spPr>
          <p:txBody>
            <a:bodyPr wrap="square" rtlCol="0" anchor="ctr">
              <a:spAutoFit/>
            </a:bodyPr>
            <a:lstStyle/>
            <a:p>
              <a:pPr algn="ctr"/>
              <a:r>
                <a:rPr kumimoji="1" lang="en-US" altLang="ja-JP" dirty="0"/>
                <a:t>TC4</a:t>
              </a:r>
              <a:endParaRPr kumimoji="1" lang="ja-JP" altLang="en-US" dirty="0"/>
            </a:p>
          </p:txBody>
        </p:sp>
        <p:sp>
          <p:nvSpPr>
            <p:cNvPr id="44" name="テキスト ボックス 43">
              <a:extLst>
                <a:ext uri="{FF2B5EF4-FFF2-40B4-BE49-F238E27FC236}">
                  <a16:creationId xmlns:a16="http://schemas.microsoft.com/office/drawing/2014/main" id="{7E3C1F35-5492-D625-186A-66ED30C5D9A0}"/>
                </a:ext>
              </a:extLst>
            </p:cNvPr>
            <p:cNvSpPr txBox="1"/>
            <p:nvPr/>
          </p:nvSpPr>
          <p:spPr>
            <a:xfrm>
              <a:off x="-5053485" y="3693246"/>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3</a:t>
              </a:r>
              <a:endParaRPr kumimoji="1" lang="ja-JP" altLang="en-US" dirty="0"/>
            </a:p>
          </p:txBody>
        </p:sp>
        <p:sp>
          <p:nvSpPr>
            <p:cNvPr id="45" name="テキスト ボックス 44">
              <a:extLst>
                <a:ext uri="{FF2B5EF4-FFF2-40B4-BE49-F238E27FC236}">
                  <a16:creationId xmlns:a16="http://schemas.microsoft.com/office/drawing/2014/main" id="{4680B6F2-29D7-D919-538B-E57DD2635A6E}"/>
                </a:ext>
              </a:extLst>
            </p:cNvPr>
            <p:cNvSpPr txBox="1"/>
            <p:nvPr/>
          </p:nvSpPr>
          <p:spPr>
            <a:xfrm>
              <a:off x="-5053485" y="2232103"/>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0</a:t>
              </a:r>
              <a:endParaRPr kumimoji="1" lang="ja-JP" altLang="en-US" dirty="0"/>
            </a:p>
          </p:txBody>
        </p:sp>
        <p:sp>
          <p:nvSpPr>
            <p:cNvPr id="46" name="テキスト ボックス 45">
              <a:extLst>
                <a:ext uri="{FF2B5EF4-FFF2-40B4-BE49-F238E27FC236}">
                  <a16:creationId xmlns:a16="http://schemas.microsoft.com/office/drawing/2014/main" id="{FCE4910C-E450-E160-AC1E-FA4F6859A4E7}"/>
                </a:ext>
              </a:extLst>
            </p:cNvPr>
            <p:cNvSpPr txBox="1"/>
            <p:nvPr/>
          </p:nvSpPr>
          <p:spPr>
            <a:xfrm>
              <a:off x="-5053485" y="2682507"/>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1</a:t>
              </a:r>
              <a:endParaRPr kumimoji="1" lang="ja-JP" altLang="en-US" dirty="0"/>
            </a:p>
          </p:txBody>
        </p:sp>
        <p:sp>
          <p:nvSpPr>
            <p:cNvPr id="47" name="テキスト ボックス 46">
              <a:extLst>
                <a:ext uri="{FF2B5EF4-FFF2-40B4-BE49-F238E27FC236}">
                  <a16:creationId xmlns:a16="http://schemas.microsoft.com/office/drawing/2014/main" id="{F33B6827-255D-0905-F8FC-705A402BE7C2}"/>
                </a:ext>
              </a:extLst>
            </p:cNvPr>
            <p:cNvSpPr txBox="1"/>
            <p:nvPr/>
          </p:nvSpPr>
          <p:spPr>
            <a:xfrm>
              <a:off x="-5053485" y="3337389"/>
              <a:ext cx="2016000" cy="369332"/>
            </a:xfrm>
            <a:prstGeom prst="rect">
              <a:avLst/>
            </a:prstGeom>
            <a:noFill/>
            <a:ln>
              <a:noFill/>
            </a:ln>
          </p:spPr>
          <p:txBody>
            <a:bodyPr wrap="square" rtlCol="0" anchor="ctr">
              <a:spAutoFit/>
            </a:bodyPr>
            <a:lstStyle/>
            <a:p>
              <a:pPr algn="ctr"/>
              <a:r>
                <a:rPr kumimoji="1" lang="en-US" altLang="ja-JP" dirty="0"/>
                <a:t>TC</a:t>
              </a:r>
              <a:r>
                <a:rPr lang="en-US" altLang="ja-JP" dirty="0"/>
                <a:t>2</a:t>
              </a:r>
              <a:endParaRPr kumimoji="1" lang="ja-JP" altLang="en-US" dirty="0"/>
            </a:p>
          </p:txBody>
        </p:sp>
        <p:sp>
          <p:nvSpPr>
            <p:cNvPr id="48" name="テキスト ボックス 47">
              <a:extLst>
                <a:ext uri="{FF2B5EF4-FFF2-40B4-BE49-F238E27FC236}">
                  <a16:creationId xmlns:a16="http://schemas.microsoft.com/office/drawing/2014/main" id="{25EEA8AB-C725-3704-FD27-C6F0157FAD0D}"/>
                </a:ext>
              </a:extLst>
            </p:cNvPr>
            <p:cNvSpPr txBox="1"/>
            <p:nvPr/>
          </p:nvSpPr>
          <p:spPr>
            <a:xfrm>
              <a:off x="-7360471" y="1110809"/>
              <a:ext cx="2016000" cy="369332"/>
            </a:xfrm>
            <a:prstGeom prst="rect">
              <a:avLst/>
            </a:prstGeom>
            <a:noFill/>
            <a:ln>
              <a:noFill/>
            </a:ln>
          </p:spPr>
          <p:txBody>
            <a:bodyPr wrap="square" rtlCol="0" anchor="ctr">
              <a:spAutoFit/>
            </a:bodyPr>
            <a:lstStyle/>
            <a:p>
              <a:pPr algn="ctr"/>
              <a:r>
                <a:rPr lang="ja-JP" altLang="en-US" dirty="0"/>
                <a:t>チャンバー内</a:t>
              </a:r>
              <a:endParaRPr kumimoji="1" lang="ja-JP" altLang="en-US" dirty="0"/>
            </a:p>
          </p:txBody>
        </p:sp>
        <p:sp>
          <p:nvSpPr>
            <p:cNvPr id="49" name="テキスト ボックス 48">
              <a:extLst>
                <a:ext uri="{FF2B5EF4-FFF2-40B4-BE49-F238E27FC236}">
                  <a16:creationId xmlns:a16="http://schemas.microsoft.com/office/drawing/2014/main" id="{3DC83C69-31E2-B4E4-ECAD-AA7D0FA0635B}"/>
                </a:ext>
              </a:extLst>
            </p:cNvPr>
            <p:cNvSpPr txBox="1"/>
            <p:nvPr/>
          </p:nvSpPr>
          <p:spPr>
            <a:xfrm>
              <a:off x="-2046631" y="1549654"/>
              <a:ext cx="900039" cy="381286"/>
            </a:xfrm>
            <a:prstGeom prst="rect">
              <a:avLst/>
            </a:prstGeom>
            <a:solidFill>
              <a:schemeClr val="bg1"/>
            </a:solidFill>
            <a:ln>
              <a:noFill/>
            </a:ln>
          </p:spPr>
          <p:txBody>
            <a:bodyPr wrap="square" rtlCol="0" anchor="ctr">
              <a:spAutoFit/>
            </a:bodyPr>
            <a:lstStyle/>
            <a:p>
              <a:pPr algn="ctr"/>
              <a:r>
                <a:rPr lang="ja-JP" altLang="en-US" dirty="0"/>
                <a:t>受光版</a:t>
              </a:r>
              <a:endParaRPr kumimoji="1" lang="ja-JP" altLang="en-US" dirty="0"/>
            </a:p>
          </p:txBody>
        </p:sp>
        <p:sp>
          <p:nvSpPr>
            <p:cNvPr id="50" name="フリーフォーム: 図形 49">
              <a:extLst>
                <a:ext uri="{FF2B5EF4-FFF2-40B4-BE49-F238E27FC236}">
                  <a16:creationId xmlns:a16="http://schemas.microsoft.com/office/drawing/2014/main" id="{A7D2A491-EDFE-1689-43B5-5A7D90A799AC}"/>
                </a:ext>
              </a:extLst>
            </p:cNvPr>
            <p:cNvSpPr/>
            <p:nvPr/>
          </p:nvSpPr>
          <p:spPr>
            <a:xfrm rot="7075649" flipH="1">
              <a:off x="-2334689" y="1978704"/>
              <a:ext cx="330200" cy="47624"/>
            </a:xfrm>
            <a:custGeom>
              <a:avLst/>
              <a:gdLst>
                <a:gd name="connsiteX0" fmla="*/ 0 w 211667"/>
                <a:gd name="connsiteY0" fmla="*/ 81477 h 132331"/>
                <a:gd name="connsiteX1" fmla="*/ 59267 w 211667"/>
                <a:gd name="connsiteY1" fmla="*/ 1044 h 132331"/>
                <a:gd name="connsiteX2" fmla="*/ 139700 w 211667"/>
                <a:gd name="connsiteY2" fmla="*/ 132277 h 132331"/>
                <a:gd name="connsiteX3" fmla="*/ 211667 w 211667"/>
                <a:gd name="connsiteY3" fmla="*/ 13744 h 132331"/>
              </a:gdLst>
              <a:ahLst/>
              <a:cxnLst>
                <a:cxn ang="0">
                  <a:pos x="connsiteX0" y="connsiteY0"/>
                </a:cxn>
                <a:cxn ang="0">
                  <a:pos x="connsiteX1" y="connsiteY1"/>
                </a:cxn>
                <a:cxn ang="0">
                  <a:pos x="connsiteX2" y="connsiteY2"/>
                </a:cxn>
                <a:cxn ang="0">
                  <a:pos x="connsiteX3" y="connsiteY3"/>
                </a:cxn>
              </a:cxnLst>
              <a:rect l="l" t="t" r="r" b="b"/>
              <a:pathLst>
                <a:path w="211667" h="132331">
                  <a:moveTo>
                    <a:pt x="0" y="81477"/>
                  </a:moveTo>
                  <a:cubicBezTo>
                    <a:pt x="17992" y="37027"/>
                    <a:pt x="35984" y="-7423"/>
                    <a:pt x="59267" y="1044"/>
                  </a:cubicBezTo>
                  <a:cubicBezTo>
                    <a:pt x="82550" y="9511"/>
                    <a:pt x="114300" y="130160"/>
                    <a:pt x="139700" y="132277"/>
                  </a:cubicBezTo>
                  <a:cubicBezTo>
                    <a:pt x="165100" y="134394"/>
                    <a:pt x="188383" y="74069"/>
                    <a:pt x="211667" y="137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79ACED4B-B9ED-D4CE-D75B-1C07827E3A88}"/>
                </a:ext>
              </a:extLst>
            </p:cNvPr>
            <p:cNvSpPr/>
            <p:nvPr/>
          </p:nvSpPr>
          <p:spPr>
            <a:xfrm rot="8745086" flipH="1">
              <a:off x="-3460785" y="3028026"/>
              <a:ext cx="330200" cy="47624"/>
            </a:xfrm>
            <a:custGeom>
              <a:avLst/>
              <a:gdLst>
                <a:gd name="connsiteX0" fmla="*/ 0 w 211667"/>
                <a:gd name="connsiteY0" fmla="*/ 81477 h 132331"/>
                <a:gd name="connsiteX1" fmla="*/ 59267 w 211667"/>
                <a:gd name="connsiteY1" fmla="*/ 1044 h 132331"/>
                <a:gd name="connsiteX2" fmla="*/ 139700 w 211667"/>
                <a:gd name="connsiteY2" fmla="*/ 132277 h 132331"/>
                <a:gd name="connsiteX3" fmla="*/ 211667 w 211667"/>
                <a:gd name="connsiteY3" fmla="*/ 13744 h 132331"/>
              </a:gdLst>
              <a:ahLst/>
              <a:cxnLst>
                <a:cxn ang="0">
                  <a:pos x="connsiteX0" y="connsiteY0"/>
                </a:cxn>
                <a:cxn ang="0">
                  <a:pos x="connsiteX1" y="connsiteY1"/>
                </a:cxn>
                <a:cxn ang="0">
                  <a:pos x="connsiteX2" y="connsiteY2"/>
                </a:cxn>
                <a:cxn ang="0">
                  <a:pos x="connsiteX3" y="connsiteY3"/>
                </a:cxn>
              </a:cxnLst>
              <a:rect l="l" t="t" r="r" b="b"/>
              <a:pathLst>
                <a:path w="211667" h="132331">
                  <a:moveTo>
                    <a:pt x="0" y="81477"/>
                  </a:moveTo>
                  <a:cubicBezTo>
                    <a:pt x="17992" y="37027"/>
                    <a:pt x="35984" y="-7423"/>
                    <a:pt x="59267" y="1044"/>
                  </a:cubicBezTo>
                  <a:cubicBezTo>
                    <a:pt x="82550" y="9511"/>
                    <a:pt x="114300" y="130160"/>
                    <a:pt x="139700" y="132277"/>
                  </a:cubicBezTo>
                  <a:cubicBezTo>
                    <a:pt x="165100" y="134394"/>
                    <a:pt x="188383" y="74069"/>
                    <a:pt x="211667" y="137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7A755C61-A65B-9B86-8DA3-A1D7F0F57ADD}"/>
                </a:ext>
              </a:extLst>
            </p:cNvPr>
            <p:cNvSpPr/>
            <p:nvPr/>
          </p:nvSpPr>
          <p:spPr>
            <a:xfrm rot="8745086" flipH="1">
              <a:off x="-3460784" y="3757867"/>
              <a:ext cx="330200" cy="47624"/>
            </a:xfrm>
            <a:custGeom>
              <a:avLst/>
              <a:gdLst>
                <a:gd name="connsiteX0" fmla="*/ 0 w 211667"/>
                <a:gd name="connsiteY0" fmla="*/ 81477 h 132331"/>
                <a:gd name="connsiteX1" fmla="*/ 59267 w 211667"/>
                <a:gd name="connsiteY1" fmla="*/ 1044 h 132331"/>
                <a:gd name="connsiteX2" fmla="*/ 139700 w 211667"/>
                <a:gd name="connsiteY2" fmla="*/ 132277 h 132331"/>
                <a:gd name="connsiteX3" fmla="*/ 211667 w 211667"/>
                <a:gd name="connsiteY3" fmla="*/ 13744 h 132331"/>
              </a:gdLst>
              <a:ahLst/>
              <a:cxnLst>
                <a:cxn ang="0">
                  <a:pos x="connsiteX0" y="connsiteY0"/>
                </a:cxn>
                <a:cxn ang="0">
                  <a:pos x="connsiteX1" y="connsiteY1"/>
                </a:cxn>
                <a:cxn ang="0">
                  <a:pos x="connsiteX2" y="connsiteY2"/>
                </a:cxn>
                <a:cxn ang="0">
                  <a:pos x="connsiteX3" y="connsiteY3"/>
                </a:cxn>
              </a:cxnLst>
              <a:rect l="l" t="t" r="r" b="b"/>
              <a:pathLst>
                <a:path w="211667" h="132331">
                  <a:moveTo>
                    <a:pt x="0" y="81477"/>
                  </a:moveTo>
                  <a:cubicBezTo>
                    <a:pt x="17992" y="37027"/>
                    <a:pt x="35984" y="-7423"/>
                    <a:pt x="59267" y="1044"/>
                  </a:cubicBezTo>
                  <a:cubicBezTo>
                    <a:pt x="82550" y="9511"/>
                    <a:pt x="114300" y="130160"/>
                    <a:pt x="139700" y="132277"/>
                  </a:cubicBezTo>
                  <a:cubicBezTo>
                    <a:pt x="165100" y="134394"/>
                    <a:pt x="188383" y="74069"/>
                    <a:pt x="211667" y="1374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8659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7B4C8C1-325A-0DB3-D24B-E094395565CA}"/>
              </a:ext>
            </a:extLst>
          </p:cNvPr>
          <p:cNvSpPr>
            <a:spLocks noGrp="1"/>
          </p:cNvSpPr>
          <p:nvPr>
            <p:ph type="sldNum" sz="quarter" idx="12"/>
          </p:nvPr>
        </p:nvSpPr>
        <p:spPr/>
        <p:txBody>
          <a:bodyPr/>
          <a:lstStyle/>
          <a:p>
            <a:fld id="{90BA7EBE-6FD4-4B50-83C6-C925E775C4BE}" type="slidenum">
              <a:rPr kumimoji="1" lang="ja-JP" altLang="en-US" smtClean="0"/>
              <a:pPr/>
              <a:t>21</a:t>
            </a:fld>
            <a:r>
              <a:rPr kumimoji="1" lang="ja-JP" altLang="en-US"/>
              <a:t> </a:t>
            </a:r>
            <a:r>
              <a:rPr kumimoji="1" lang="en-US" altLang="ja-JP"/>
              <a:t>/15</a:t>
            </a:r>
            <a:endParaRPr kumimoji="1" lang="ja-JP" altLang="en-US" dirty="0"/>
          </a:p>
        </p:txBody>
      </p:sp>
      <p:sp>
        <p:nvSpPr>
          <p:cNvPr id="3" name="テキスト プレースホルダー 2">
            <a:extLst>
              <a:ext uri="{FF2B5EF4-FFF2-40B4-BE49-F238E27FC236}">
                <a16:creationId xmlns:a16="http://schemas.microsoft.com/office/drawing/2014/main" id="{FD10B777-25FC-C9C8-18A5-74C080BC3E33}"/>
              </a:ext>
            </a:extLst>
          </p:cNvPr>
          <p:cNvSpPr>
            <a:spLocks noGrp="1"/>
          </p:cNvSpPr>
          <p:nvPr>
            <p:ph type="body" sz="quarter" idx="13"/>
          </p:nvPr>
        </p:nvSpPr>
        <p:spPr/>
        <p:txBody>
          <a:bodyPr/>
          <a:lstStyle/>
          <a:p>
            <a:r>
              <a:rPr kumimoji="1" lang="ja-JP" altLang="en-US" dirty="0"/>
              <a:t>背 景</a:t>
            </a:r>
          </a:p>
        </p:txBody>
      </p:sp>
      <p:pic>
        <p:nvPicPr>
          <p:cNvPr id="4" name="Picture 8" descr="Multiple valleys boost thermoelectric performance – Physics World">
            <a:extLst>
              <a:ext uri="{FF2B5EF4-FFF2-40B4-BE49-F238E27FC236}">
                <a16:creationId xmlns:a16="http://schemas.microsoft.com/office/drawing/2014/main" id="{C543EB1B-B979-62FC-C762-FBDDD792C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10" y="1411467"/>
            <a:ext cx="3584659" cy="4363407"/>
          </a:xfrm>
          <a:prstGeom prst="rect">
            <a:avLst/>
          </a:prstGeom>
          <a:noFill/>
          <a:extLst>
            <a:ext uri="{909E8E84-426E-40DD-AFC4-6F175D3DCCD1}">
              <a14:hiddenFill xmlns:a14="http://schemas.microsoft.com/office/drawing/2010/main">
                <a:solidFill>
                  <a:srgbClr val="FFFFFF"/>
                </a:solidFill>
              </a14:hiddenFill>
            </a:ext>
          </a:extLst>
        </p:spPr>
      </p:pic>
      <p:sp>
        <p:nvSpPr>
          <p:cNvPr id="7" name="矢印: 右 6">
            <a:extLst>
              <a:ext uri="{FF2B5EF4-FFF2-40B4-BE49-F238E27FC236}">
                <a16:creationId xmlns:a16="http://schemas.microsoft.com/office/drawing/2014/main" id="{C7B18ADD-B791-BE14-C029-414F71413DF0}"/>
              </a:ext>
            </a:extLst>
          </p:cNvPr>
          <p:cNvSpPr/>
          <p:nvPr/>
        </p:nvSpPr>
        <p:spPr>
          <a:xfrm>
            <a:off x="4051783" y="1951274"/>
            <a:ext cx="784347" cy="1126984"/>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E796DBA-FF78-3BC4-E86C-8D4E4B7D0402}"/>
              </a:ext>
            </a:extLst>
          </p:cNvPr>
          <p:cNvSpPr txBox="1"/>
          <p:nvPr/>
        </p:nvSpPr>
        <p:spPr>
          <a:xfrm>
            <a:off x="5972206" y="4915069"/>
            <a:ext cx="5758777" cy="1810853"/>
          </a:xfrm>
          <a:prstGeom prst="rect">
            <a:avLst/>
          </a:prstGeom>
          <a:noFill/>
          <a:ln w="38100">
            <a:solidFill>
              <a:srgbClr val="75DBFF"/>
            </a:solidFill>
            <a:prstDash val="solid"/>
          </a:ln>
        </p:spPr>
        <p:txBody>
          <a:bodyPr wrap="square" lIns="108000" tIns="108000" rIns="108000" bIns="108000" rtlCol="0">
            <a:spAutoFit/>
          </a:bodyPr>
          <a:lstStyle/>
          <a:p>
            <a:pPr marL="285750" indent="-285750">
              <a:lnSpc>
                <a:spcPct val="200000"/>
              </a:lnSpc>
              <a:buFont typeface="Wingdings" panose="05000000000000000000" pitchFamily="2" charset="2"/>
              <a:buChar char="p"/>
            </a:pPr>
            <a:r>
              <a:rPr kumimoji="1" lang="ja-JP" altLang="en-US" dirty="0"/>
              <a:t>高</a:t>
            </a:r>
            <a:r>
              <a:rPr kumimoji="1" lang="en-US" altLang="ja-JP" i="1" dirty="0"/>
              <a:t>ZT</a:t>
            </a:r>
            <a:endParaRPr kumimoji="1" lang="en-US" altLang="ja-JP" dirty="0"/>
          </a:p>
          <a:p>
            <a:pPr marL="285750" indent="-285750">
              <a:lnSpc>
                <a:spcPct val="200000"/>
              </a:lnSpc>
              <a:buFont typeface="Wingdings" panose="05000000000000000000" pitchFamily="2" charset="2"/>
              <a:buChar char="p"/>
            </a:pPr>
            <a:r>
              <a:rPr kumimoji="1" lang="ja-JP" altLang="en-US" dirty="0"/>
              <a:t>化学的に安定</a:t>
            </a:r>
            <a:endParaRPr kumimoji="1" lang="en-US" altLang="ja-JP" dirty="0"/>
          </a:p>
          <a:p>
            <a:pPr marL="285750" indent="-285750">
              <a:lnSpc>
                <a:spcPct val="200000"/>
              </a:lnSpc>
              <a:buFont typeface="Wingdings" panose="05000000000000000000" pitchFamily="2" charset="2"/>
              <a:buChar char="p"/>
            </a:pPr>
            <a:r>
              <a:rPr kumimoji="1" lang="ja-JP" altLang="en-US" dirty="0"/>
              <a:t>低コストかつ低環境負荷</a:t>
            </a:r>
            <a:endParaRPr kumimoji="1" lang="en-US" altLang="ja-JP" dirty="0"/>
          </a:p>
        </p:txBody>
      </p:sp>
      <p:sp>
        <p:nvSpPr>
          <p:cNvPr id="11" name="テキスト ボックス 10">
            <a:extLst>
              <a:ext uri="{FF2B5EF4-FFF2-40B4-BE49-F238E27FC236}">
                <a16:creationId xmlns:a16="http://schemas.microsoft.com/office/drawing/2014/main" id="{8B492EA0-12AE-8019-E677-E8C650606101}"/>
              </a:ext>
            </a:extLst>
          </p:cNvPr>
          <p:cNvSpPr txBox="1"/>
          <p:nvPr/>
        </p:nvSpPr>
        <p:spPr>
          <a:xfrm>
            <a:off x="119336" y="6147728"/>
            <a:ext cx="5758777" cy="276999"/>
          </a:xfrm>
          <a:prstGeom prst="rect">
            <a:avLst/>
          </a:prstGeom>
          <a:noFill/>
        </p:spPr>
        <p:txBody>
          <a:bodyPr wrap="square">
            <a:spAutoFit/>
          </a:bodyPr>
          <a:lstStyle/>
          <a:p>
            <a:r>
              <a:rPr lang="ja-JP" altLang="en-US" sz="1200" dirty="0"/>
              <a:t>https://physicsworld.com/a/multiple-valleys-boost-thermoelectric-performance/</a:t>
            </a:r>
          </a:p>
        </p:txBody>
      </p:sp>
      <p:pic>
        <p:nvPicPr>
          <p:cNvPr id="14" name="Picture 14">
            <a:extLst>
              <a:ext uri="{FF2B5EF4-FFF2-40B4-BE49-F238E27FC236}">
                <a16:creationId xmlns:a16="http://schemas.microsoft.com/office/drawing/2014/main" id="{469ECFBB-1E0A-BECE-A659-C86CA363C6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160143" y="1408099"/>
            <a:ext cx="3569138" cy="285988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F2B653DD-6EA0-F2E0-4C64-BEF5ED4488CE}"/>
              </a:ext>
            </a:extLst>
          </p:cNvPr>
          <p:cNvSpPr txBox="1"/>
          <p:nvPr/>
        </p:nvSpPr>
        <p:spPr>
          <a:xfrm>
            <a:off x="5266528" y="4365979"/>
            <a:ext cx="3181303" cy="461665"/>
          </a:xfrm>
          <a:prstGeom prst="rect">
            <a:avLst/>
          </a:prstGeom>
          <a:noFill/>
        </p:spPr>
        <p:txBody>
          <a:bodyPr wrap="square">
            <a:spAutoFit/>
          </a:bodyPr>
          <a:lstStyle/>
          <a:p>
            <a:r>
              <a:rPr lang="en-US" altLang="ja-JP" sz="1200" dirty="0" err="1"/>
              <a:t>Fitriani</a:t>
            </a:r>
            <a:r>
              <a:rPr lang="en-US" altLang="ja-JP" sz="1200" dirty="0"/>
              <a:t> </a:t>
            </a:r>
            <a:r>
              <a:rPr lang="en-US" altLang="ja-JP" sz="1200" i="1" dirty="0"/>
              <a:t>et al.</a:t>
            </a:r>
            <a:r>
              <a:rPr lang="en-US" altLang="ja-JP" sz="1200" dirty="0"/>
              <a:t> , Renewable and Sustainable Energy Reviews, </a:t>
            </a:r>
            <a:r>
              <a:rPr lang="en-US" altLang="ja-JP" sz="1200" b="1" dirty="0"/>
              <a:t>64</a:t>
            </a:r>
            <a:r>
              <a:rPr lang="en-US" altLang="ja-JP" sz="1200" dirty="0"/>
              <a:t>, 635 (2016)</a:t>
            </a:r>
            <a:endParaRPr lang="ja-JP" altLang="en-US" sz="1200" dirty="0"/>
          </a:p>
        </p:txBody>
      </p:sp>
      <p:pic>
        <p:nvPicPr>
          <p:cNvPr id="17" name="Picture 2">
            <a:extLst>
              <a:ext uri="{FF2B5EF4-FFF2-40B4-BE49-F238E27FC236}">
                <a16:creationId xmlns:a16="http://schemas.microsoft.com/office/drawing/2014/main" id="{3BFDF1B1-25E3-29F0-7FF9-82D6D71578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1595" y="1700463"/>
            <a:ext cx="3181304" cy="212086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A28B7D9C-3F40-9E04-49DE-BD0ECECDA75F}"/>
              </a:ext>
            </a:extLst>
          </p:cNvPr>
          <p:cNvSpPr txBox="1"/>
          <p:nvPr/>
        </p:nvSpPr>
        <p:spPr>
          <a:xfrm>
            <a:off x="8447831" y="1030892"/>
            <a:ext cx="3778374" cy="369332"/>
          </a:xfrm>
          <a:prstGeom prst="rect">
            <a:avLst/>
          </a:prstGeom>
          <a:noFill/>
        </p:spPr>
        <p:txBody>
          <a:bodyPr wrap="square" rtlCol="0">
            <a:spAutoFit/>
          </a:bodyPr>
          <a:lstStyle/>
          <a:p>
            <a:pPr algn="ctr"/>
            <a:r>
              <a:rPr kumimoji="1" lang="ja-JP" altLang="en-US" b="1" dirty="0"/>
              <a:t>太陽光が届かない場所での電力源</a:t>
            </a:r>
          </a:p>
        </p:txBody>
      </p:sp>
      <p:sp>
        <p:nvSpPr>
          <p:cNvPr id="19" name="テキスト ボックス 18">
            <a:extLst>
              <a:ext uri="{FF2B5EF4-FFF2-40B4-BE49-F238E27FC236}">
                <a16:creationId xmlns:a16="http://schemas.microsoft.com/office/drawing/2014/main" id="{3F37C8B4-717D-6730-4741-FC73801B80F9}"/>
              </a:ext>
            </a:extLst>
          </p:cNvPr>
          <p:cNvSpPr txBox="1"/>
          <p:nvPr/>
        </p:nvSpPr>
        <p:spPr>
          <a:xfrm>
            <a:off x="4919490" y="1030892"/>
            <a:ext cx="3778374" cy="369332"/>
          </a:xfrm>
          <a:prstGeom prst="rect">
            <a:avLst/>
          </a:prstGeom>
          <a:noFill/>
        </p:spPr>
        <p:txBody>
          <a:bodyPr wrap="square" rtlCol="0">
            <a:spAutoFit/>
          </a:bodyPr>
          <a:lstStyle/>
          <a:p>
            <a:pPr algn="ctr"/>
            <a:r>
              <a:rPr kumimoji="1" lang="ja-JP" altLang="en-US" b="1" dirty="0"/>
              <a:t>様々な温度帯で排熱利用が可能</a:t>
            </a:r>
          </a:p>
        </p:txBody>
      </p:sp>
      <p:sp>
        <p:nvSpPr>
          <p:cNvPr id="20" name="テキスト ボックス 19">
            <a:extLst>
              <a:ext uri="{FF2B5EF4-FFF2-40B4-BE49-F238E27FC236}">
                <a16:creationId xmlns:a16="http://schemas.microsoft.com/office/drawing/2014/main" id="{3770803A-1B53-3B60-6BDA-8ED6279506EB}"/>
              </a:ext>
            </a:extLst>
          </p:cNvPr>
          <p:cNvSpPr txBox="1"/>
          <p:nvPr/>
        </p:nvSpPr>
        <p:spPr>
          <a:xfrm>
            <a:off x="8823987" y="3878407"/>
            <a:ext cx="941925" cy="369332"/>
          </a:xfrm>
          <a:prstGeom prst="rect">
            <a:avLst/>
          </a:prstGeom>
          <a:noFill/>
        </p:spPr>
        <p:txBody>
          <a:bodyPr wrap="none" rtlCol="0">
            <a:spAutoFit/>
          </a:bodyPr>
          <a:lstStyle/>
          <a:p>
            <a:pPr algn="l"/>
            <a:r>
              <a:rPr kumimoji="1" lang="en-US" altLang="ja-JP" dirty="0"/>
              <a:t>(c)JAXA</a:t>
            </a:r>
            <a:endParaRPr kumimoji="1" lang="ja-JP" altLang="en-US" dirty="0"/>
          </a:p>
        </p:txBody>
      </p:sp>
      <p:graphicFrame>
        <p:nvGraphicFramePr>
          <p:cNvPr id="26" name="オブジェクト 25">
            <a:extLst>
              <a:ext uri="{FF2B5EF4-FFF2-40B4-BE49-F238E27FC236}">
                <a16:creationId xmlns:a16="http://schemas.microsoft.com/office/drawing/2014/main" id="{F5F8C861-E30E-7F36-CB9A-36EC309E9F68}"/>
              </a:ext>
            </a:extLst>
          </p:cNvPr>
          <p:cNvGraphicFramePr>
            <a:graphicFrameLocks noChangeAspect="1"/>
          </p:cNvGraphicFramePr>
          <p:nvPr>
            <p:extLst>
              <p:ext uri="{D42A27DB-BD31-4B8C-83A1-F6EECF244321}">
                <p14:modId xmlns:p14="http://schemas.microsoft.com/office/powerpoint/2010/main" val="2960314348"/>
              </p:ext>
            </p:extLst>
          </p:nvPr>
        </p:nvGraphicFramePr>
        <p:xfrm>
          <a:off x="7818559" y="5069308"/>
          <a:ext cx="1397000" cy="698500"/>
        </p:xfrm>
        <a:graphic>
          <a:graphicData uri="http://schemas.openxmlformats.org/presentationml/2006/ole">
            <mc:AlternateContent xmlns:mc="http://schemas.openxmlformats.org/markup-compatibility/2006">
              <mc:Choice xmlns:v="urn:schemas-microsoft-com:vml" Requires="v">
                <p:oleObj name="Equation" r:id="rId6" imgW="1396800" imgH="698400" progId="Equation.DSMT4">
                  <p:embed/>
                </p:oleObj>
              </mc:Choice>
              <mc:Fallback>
                <p:oleObj name="Equation" r:id="rId6" imgW="1396800" imgH="698400" progId="Equation.DSMT4">
                  <p:embed/>
                  <p:pic>
                    <p:nvPicPr>
                      <p:cNvPr id="26" name="オブジェクト 25">
                        <a:extLst>
                          <a:ext uri="{FF2B5EF4-FFF2-40B4-BE49-F238E27FC236}">
                            <a16:creationId xmlns:a16="http://schemas.microsoft.com/office/drawing/2014/main" id="{F5F8C861-E30E-7F36-CB9A-36EC309E9F68}"/>
                          </a:ext>
                        </a:extLst>
                      </p:cNvPr>
                      <p:cNvPicPr/>
                      <p:nvPr/>
                    </p:nvPicPr>
                    <p:blipFill>
                      <a:blip r:embed="rId7"/>
                      <a:stretch>
                        <a:fillRect/>
                      </a:stretch>
                    </p:blipFill>
                    <p:spPr>
                      <a:xfrm>
                        <a:off x="7818559" y="5069308"/>
                        <a:ext cx="1397000" cy="698500"/>
                      </a:xfrm>
                      <a:prstGeom prst="rect">
                        <a:avLst/>
                      </a:prstGeom>
                    </p:spPr>
                  </p:pic>
                </p:oleObj>
              </mc:Fallback>
            </mc:AlternateContent>
          </a:graphicData>
        </a:graphic>
      </p:graphicFrame>
      <p:grpSp>
        <p:nvGrpSpPr>
          <p:cNvPr id="28" name="グループ化 27">
            <a:extLst>
              <a:ext uri="{FF2B5EF4-FFF2-40B4-BE49-F238E27FC236}">
                <a16:creationId xmlns:a16="http://schemas.microsoft.com/office/drawing/2014/main" id="{A95BD53A-83BC-8F76-2198-7A42BF0192C9}"/>
              </a:ext>
            </a:extLst>
          </p:cNvPr>
          <p:cNvGrpSpPr/>
          <p:nvPr/>
        </p:nvGrpSpPr>
        <p:grpSpPr>
          <a:xfrm>
            <a:off x="9120336" y="5572605"/>
            <a:ext cx="3338584" cy="1085547"/>
            <a:chOff x="10561984" y="5062181"/>
            <a:chExt cx="3338584" cy="1085547"/>
          </a:xfrm>
        </p:grpSpPr>
        <p:sp>
          <p:nvSpPr>
            <p:cNvPr id="25" name="テキスト ボックス 24">
              <a:extLst>
                <a:ext uri="{FF2B5EF4-FFF2-40B4-BE49-F238E27FC236}">
                  <a16:creationId xmlns:a16="http://schemas.microsoft.com/office/drawing/2014/main" id="{8C41634E-9F9F-DC26-66C2-8C716D9733E4}"/>
                </a:ext>
              </a:extLst>
            </p:cNvPr>
            <p:cNvSpPr txBox="1"/>
            <p:nvPr/>
          </p:nvSpPr>
          <p:spPr>
            <a:xfrm>
              <a:off x="10561984" y="5062181"/>
              <a:ext cx="361029" cy="1077218"/>
            </a:xfrm>
            <a:prstGeom prst="rect">
              <a:avLst/>
            </a:prstGeom>
            <a:noFill/>
          </p:spPr>
          <p:txBody>
            <a:bodyPr wrap="square" numCol="1" rtlCol="0" anchor="ctr">
              <a:spAutoFit/>
            </a:bodyPr>
            <a:lstStyle/>
            <a:p>
              <a:r>
                <a:rPr kumimoji="1" lang="en-US" altLang="ja-JP" sz="1600" i="1" dirty="0"/>
                <a:t>S</a:t>
              </a:r>
            </a:p>
            <a:p>
              <a:r>
                <a:rPr kumimoji="1" lang="en-US" altLang="ja-JP" sz="1600" i="1" dirty="0"/>
                <a:t>ρ</a:t>
              </a:r>
            </a:p>
            <a:p>
              <a:r>
                <a:rPr kumimoji="1" lang="en-US" altLang="ja-JP" sz="1600" i="1" dirty="0"/>
                <a:t>κ</a:t>
              </a:r>
            </a:p>
            <a:p>
              <a:r>
                <a:rPr kumimoji="1" lang="en-US" altLang="ja-JP" sz="1600" i="1" dirty="0"/>
                <a:t>T</a:t>
              </a:r>
              <a:endParaRPr kumimoji="1" lang="ja-JP" altLang="en-US" sz="1600" dirty="0"/>
            </a:p>
          </p:txBody>
        </p:sp>
        <p:sp>
          <p:nvSpPr>
            <p:cNvPr id="27" name="テキスト ボックス 26">
              <a:extLst>
                <a:ext uri="{FF2B5EF4-FFF2-40B4-BE49-F238E27FC236}">
                  <a16:creationId xmlns:a16="http://schemas.microsoft.com/office/drawing/2014/main" id="{362E5F62-7D4A-6DD9-9B9C-4A0AE81238AE}"/>
                </a:ext>
              </a:extLst>
            </p:cNvPr>
            <p:cNvSpPr txBox="1"/>
            <p:nvPr/>
          </p:nvSpPr>
          <p:spPr>
            <a:xfrm>
              <a:off x="10752430" y="5070510"/>
              <a:ext cx="3148138" cy="1077218"/>
            </a:xfrm>
            <a:prstGeom prst="rect">
              <a:avLst/>
            </a:prstGeom>
            <a:noFill/>
          </p:spPr>
          <p:txBody>
            <a:bodyPr wrap="square" numCol="1" rtlCol="0" anchor="ctr">
              <a:spAutoFit/>
            </a:bodyPr>
            <a:lstStyle/>
            <a:p>
              <a:r>
                <a:rPr kumimoji="1" lang="ja-JP" altLang="en-US" sz="1600" dirty="0"/>
                <a:t>：ゼーベック係数</a:t>
              </a:r>
              <a:r>
                <a:rPr kumimoji="1" lang="en-US" altLang="ja-JP" sz="1600" dirty="0"/>
                <a:t> [VK</a:t>
              </a:r>
              <a:r>
                <a:rPr kumimoji="1" lang="en-US" altLang="ja-JP" sz="1600" baseline="30000" dirty="0"/>
                <a:t>-1</a:t>
              </a:r>
              <a:r>
                <a:rPr kumimoji="1" lang="en-US" altLang="ja-JP" sz="1600" dirty="0"/>
                <a:t>]</a:t>
              </a:r>
            </a:p>
            <a:p>
              <a:r>
                <a:rPr kumimoji="1" lang="ja-JP" altLang="en-US" sz="1600" dirty="0"/>
                <a:t>：電気抵抗率 </a:t>
              </a:r>
              <a:r>
                <a:rPr kumimoji="1" lang="en-US" altLang="ja-JP" sz="1600" dirty="0"/>
                <a:t>[</a:t>
              </a:r>
              <a:r>
                <a:rPr kumimoji="1" lang="en-US" altLang="ja-JP" sz="1600" dirty="0" err="1"/>
                <a:t>Ωm</a:t>
              </a:r>
              <a:r>
                <a:rPr kumimoji="1" lang="en-US" altLang="ja-JP" sz="1600" dirty="0"/>
                <a:t>]</a:t>
              </a:r>
            </a:p>
            <a:p>
              <a:r>
                <a:rPr kumimoji="1" lang="ja-JP" altLang="en-US" sz="1600" dirty="0"/>
                <a:t>：熱伝導率 </a:t>
              </a:r>
              <a:r>
                <a:rPr kumimoji="1" lang="en-US" altLang="ja-JP" sz="1600" dirty="0"/>
                <a:t>[Wm</a:t>
              </a:r>
              <a:r>
                <a:rPr kumimoji="1" lang="en-US" altLang="ja-JP" sz="1600" baseline="30000" dirty="0"/>
                <a:t>-1</a:t>
              </a:r>
              <a:r>
                <a:rPr kumimoji="1" lang="en-US" altLang="ja-JP" sz="1600" dirty="0"/>
                <a:t>K</a:t>
              </a:r>
              <a:r>
                <a:rPr kumimoji="1" lang="en-US" altLang="ja-JP" sz="1600" baseline="30000" dirty="0"/>
                <a:t>-1</a:t>
              </a:r>
              <a:r>
                <a:rPr kumimoji="1" lang="en-US" altLang="ja-JP" sz="1600" dirty="0"/>
                <a:t>]</a:t>
              </a:r>
            </a:p>
            <a:p>
              <a:r>
                <a:rPr kumimoji="1" lang="ja-JP" altLang="en-US" sz="1600" dirty="0"/>
                <a:t>：</a:t>
              </a:r>
              <a:r>
                <a:rPr kumimoji="1" lang="en-US" altLang="ja-JP" sz="1600" dirty="0"/>
                <a:t> </a:t>
              </a:r>
              <a:r>
                <a:rPr kumimoji="1" lang="ja-JP" altLang="en-US" sz="1600" dirty="0"/>
                <a:t>平均温度 </a:t>
              </a:r>
              <a:r>
                <a:rPr kumimoji="1" lang="en-US" altLang="ja-JP" sz="1600" dirty="0"/>
                <a:t>[K]</a:t>
              </a:r>
            </a:p>
          </p:txBody>
        </p:sp>
      </p:grpSp>
    </p:spTree>
    <p:extLst>
      <p:ext uri="{BB962C8B-B14F-4D97-AF65-F5344CB8AC3E}">
        <p14:creationId xmlns:p14="http://schemas.microsoft.com/office/powerpoint/2010/main" val="362082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1AC64B2-E80E-D2D1-998E-495CE38EB47E}"/>
              </a:ext>
            </a:extLst>
          </p:cNvPr>
          <p:cNvSpPr>
            <a:spLocks noGrp="1"/>
          </p:cNvSpPr>
          <p:nvPr>
            <p:ph type="body" sz="quarter" idx="13"/>
          </p:nvPr>
        </p:nvSpPr>
        <p:spPr/>
        <p:txBody>
          <a:bodyPr/>
          <a:lstStyle/>
          <a:p>
            <a:r>
              <a:rPr kumimoji="1" lang="ja-JP" altLang="en-US" dirty="0"/>
              <a:t>ハーフ・ホイスラー合金</a:t>
            </a:r>
            <a:r>
              <a:rPr kumimoji="1" lang="en-US" altLang="ja-JP" dirty="0"/>
              <a:t>TiNiSn</a:t>
            </a:r>
            <a:r>
              <a:rPr kumimoji="1" lang="ja-JP" altLang="en-US" dirty="0"/>
              <a:t>の特徴</a:t>
            </a:r>
          </a:p>
        </p:txBody>
      </p:sp>
      <p:grpSp>
        <p:nvGrpSpPr>
          <p:cNvPr id="4" name="グループ化 3">
            <a:extLst>
              <a:ext uri="{FF2B5EF4-FFF2-40B4-BE49-F238E27FC236}">
                <a16:creationId xmlns:a16="http://schemas.microsoft.com/office/drawing/2014/main" id="{B941991B-D781-AC28-1D41-3E7EA818CD7C}"/>
              </a:ext>
            </a:extLst>
          </p:cNvPr>
          <p:cNvGrpSpPr>
            <a:grpSpLocks noChangeAspect="1"/>
          </p:cNvGrpSpPr>
          <p:nvPr/>
        </p:nvGrpSpPr>
        <p:grpSpPr>
          <a:xfrm>
            <a:off x="3106233" y="1335821"/>
            <a:ext cx="3281461" cy="2520000"/>
            <a:chOff x="8117445" y="620687"/>
            <a:chExt cx="3080680" cy="2365810"/>
          </a:xfrm>
        </p:grpSpPr>
        <p:pic>
          <p:nvPicPr>
            <p:cNvPr id="5" name="図 4">
              <a:extLst>
                <a:ext uri="{FF2B5EF4-FFF2-40B4-BE49-F238E27FC236}">
                  <a16:creationId xmlns:a16="http://schemas.microsoft.com/office/drawing/2014/main" id="{B200F882-3007-F1AD-B558-1E89DC06910C}"/>
                </a:ext>
              </a:extLst>
            </p:cNvPr>
            <p:cNvPicPr>
              <a:picLocks noChangeAspect="1"/>
            </p:cNvPicPr>
            <p:nvPr/>
          </p:nvPicPr>
          <p:blipFill rotWithShape="1">
            <a:blip r:embed="rId3">
              <a:extLst>
                <a:ext uri="{28A0092B-C50C-407E-A947-70E740481C1C}">
                  <a14:useLocalDpi xmlns:a14="http://schemas.microsoft.com/office/drawing/2010/main" val="0"/>
                </a:ext>
              </a:extLst>
            </a:blip>
            <a:srcRect l="6306" t="12378" r="81115"/>
            <a:stretch/>
          </p:blipFill>
          <p:spPr>
            <a:xfrm>
              <a:off x="8117445" y="620687"/>
              <a:ext cx="868019" cy="2365810"/>
            </a:xfrm>
            <a:prstGeom prst="rect">
              <a:avLst/>
            </a:prstGeom>
          </p:spPr>
        </p:pic>
        <p:pic>
          <p:nvPicPr>
            <p:cNvPr id="6" name="図 5">
              <a:extLst>
                <a:ext uri="{FF2B5EF4-FFF2-40B4-BE49-F238E27FC236}">
                  <a16:creationId xmlns:a16="http://schemas.microsoft.com/office/drawing/2014/main" id="{76215DD2-CB73-FDBA-AD5F-3E15E6C4CCA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2378" r="34111"/>
            <a:stretch/>
          </p:blipFill>
          <p:spPr>
            <a:xfrm>
              <a:off x="8986959" y="620687"/>
              <a:ext cx="2211166" cy="2365809"/>
            </a:xfrm>
            <a:prstGeom prst="rect">
              <a:avLst/>
            </a:prstGeom>
          </p:spPr>
        </p:pic>
      </p:grpSp>
      <p:sp>
        <p:nvSpPr>
          <p:cNvPr id="7" name="テキスト ボックス 6">
            <a:extLst>
              <a:ext uri="{FF2B5EF4-FFF2-40B4-BE49-F238E27FC236}">
                <a16:creationId xmlns:a16="http://schemas.microsoft.com/office/drawing/2014/main" id="{CE5BA1D8-8013-02DD-76A9-1C7C387DCC69}"/>
              </a:ext>
            </a:extLst>
          </p:cNvPr>
          <p:cNvSpPr txBox="1"/>
          <p:nvPr/>
        </p:nvSpPr>
        <p:spPr>
          <a:xfrm>
            <a:off x="3761313" y="3572629"/>
            <a:ext cx="2952379" cy="584775"/>
          </a:xfrm>
          <a:prstGeom prst="rect">
            <a:avLst/>
          </a:prstGeom>
          <a:noFill/>
        </p:spPr>
        <p:txBody>
          <a:bodyPr wrap="square" rtlCol="0">
            <a:spAutoFit/>
          </a:bodyPr>
          <a:lstStyle/>
          <a:p>
            <a:r>
              <a:rPr kumimoji="1" lang="en-US" altLang="ja-JP" sz="1600" dirty="0">
                <a:cs typeface="Times New Roman" panose="02020603050405020304" pitchFamily="18" charset="0"/>
              </a:rPr>
              <a:t>TiNiSn</a:t>
            </a:r>
            <a:r>
              <a:rPr kumimoji="1" lang="ja-JP" altLang="en-US" sz="1600" dirty="0">
                <a:cs typeface="Times New Roman" panose="02020603050405020304" pitchFamily="18" charset="0"/>
              </a:rPr>
              <a:t>の結晶構造 </a:t>
            </a:r>
            <a:r>
              <a:rPr kumimoji="1" lang="en-US" altLang="ja-JP" sz="1600" dirty="0">
                <a:cs typeface="Times New Roman" panose="02020603050405020304" pitchFamily="18" charset="0"/>
              </a:rPr>
              <a:t>(</a:t>
            </a:r>
            <a:r>
              <a:rPr kumimoji="1" lang="en-US" altLang="ja-JP" sz="1600" dirty="0" err="1">
                <a:cs typeface="Times New Roman" panose="02020603050405020304" pitchFamily="18" charset="0"/>
              </a:rPr>
              <a:t>MgAgAs</a:t>
            </a:r>
            <a:r>
              <a:rPr kumimoji="1" lang="ja-JP" altLang="en-US" sz="1600" dirty="0">
                <a:cs typeface="Times New Roman" panose="02020603050405020304" pitchFamily="18" charset="0"/>
              </a:rPr>
              <a:t>型</a:t>
            </a:r>
            <a:r>
              <a:rPr kumimoji="1" lang="en-US" altLang="ja-JP" sz="1600" dirty="0">
                <a:cs typeface="Times New Roman" panose="02020603050405020304" pitchFamily="18" charset="0"/>
              </a:rPr>
              <a:t>, </a:t>
            </a:r>
            <a:r>
              <a:rPr kumimoji="1" lang="ja-JP" altLang="en-US" sz="1600" dirty="0">
                <a:cs typeface="Times New Roman" panose="02020603050405020304" pitchFamily="18" charset="0"/>
              </a:rPr>
              <a:t>空間群 </a:t>
            </a:r>
            <a:r>
              <a:rPr kumimoji="1" lang="en-US" altLang="ja-JP" sz="1600" dirty="0">
                <a:cs typeface="Times New Roman" panose="02020603050405020304" pitchFamily="18" charset="0"/>
              </a:rPr>
              <a:t>No. 216)</a:t>
            </a:r>
            <a:endParaRPr kumimoji="1" lang="ja-JP" altLang="en-US" sz="1600" dirty="0">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56D19B5-1615-439A-F4D8-8757114B8004}"/>
              </a:ext>
            </a:extLst>
          </p:cNvPr>
          <p:cNvSpPr txBox="1"/>
          <p:nvPr/>
        </p:nvSpPr>
        <p:spPr>
          <a:xfrm>
            <a:off x="160995" y="1127981"/>
            <a:ext cx="4842272" cy="17027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dirty="0"/>
              <a:t>低コスト</a:t>
            </a:r>
            <a:endParaRPr kumimoji="1" lang="en-US" altLang="ja-JP" dirty="0"/>
          </a:p>
          <a:p>
            <a:pPr marL="285750" indent="-285750">
              <a:lnSpc>
                <a:spcPct val="150000"/>
              </a:lnSpc>
              <a:buFont typeface="Arial" panose="020B0604020202020204" pitchFamily="34" charset="0"/>
              <a:buChar char="•"/>
            </a:pPr>
            <a:r>
              <a:rPr kumimoji="1" lang="ja-JP" altLang="en-US" dirty="0"/>
              <a:t>環境フレンドリー</a:t>
            </a:r>
            <a:endParaRPr kumimoji="1" lang="en-US" altLang="ja-JP" dirty="0"/>
          </a:p>
          <a:p>
            <a:pPr marL="285750" indent="-285750">
              <a:lnSpc>
                <a:spcPct val="150000"/>
              </a:lnSpc>
              <a:buFont typeface="Arial" panose="020B0604020202020204" pitchFamily="34" charset="0"/>
              <a:buChar char="•"/>
            </a:pPr>
            <a:r>
              <a:rPr lang="ja-JP" altLang="en-US" dirty="0"/>
              <a:t>高温 </a:t>
            </a:r>
            <a:r>
              <a:rPr lang="en-US" altLang="ja-JP" dirty="0"/>
              <a:t>(</a:t>
            </a:r>
            <a:r>
              <a:rPr lang="ja-JP" altLang="en-US" dirty="0"/>
              <a:t>≤</a:t>
            </a:r>
            <a:r>
              <a:rPr lang="en-US" altLang="ja-JP" dirty="0"/>
              <a:t>1273 K)</a:t>
            </a:r>
            <a:r>
              <a:rPr lang="ja-JP" altLang="en-US" dirty="0"/>
              <a:t>でも化学的に安定</a:t>
            </a:r>
            <a:endParaRPr lang="en-US" altLang="ja-JP" dirty="0"/>
          </a:p>
          <a:p>
            <a:pPr marL="285750" indent="-285750">
              <a:lnSpc>
                <a:spcPct val="150000"/>
              </a:lnSpc>
              <a:buFont typeface="Arial" panose="020B0604020202020204" pitchFamily="34" charset="0"/>
              <a:buChar char="•"/>
            </a:pPr>
            <a:r>
              <a:rPr kumimoji="1" lang="en-US" altLang="ja-JP" dirty="0"/>
              <a:t>PF≈1.0 Wm</a:t>
            </a:r>
            <a:r>
              <a:rPr kumimoji="1" lang="en-US" altLang="ja-JP" baseline="30000" dirty="0"/>
              <a:t>-1</a:t>
            </a:r>
            <a:r>
              <a:rPr kumimoji="1" lang="en-US" altLang="ja-JP" dirty="0"/>
              <a:t>K</a:t>
            </a:r>
            <a:r>
              <a:rPr kumimoji="1" lang="en-US" altLang="ja-JP" baseline="30000" dirty="0"/>
              <a:t>-1</a:t>
            </a:r>
            <a:r>
              <a:rPr kumimoji="1" lang="en-US" altLang="ja-JP" dirty="0"/>
              <a:t> (300 K)</a:t>
            </a:r>
          </a:p>
        </p:txBody>
      </p:sp>
      <p:pic>
        <p:nvPicPr>
          <p:cNvPr id="14" name="図 13">
            <a:extLst>
              <a:ext uri="{FF2B5EF4-FFF2-40B4-BE49-F238E27FC236}">
                <a16:creationId xmlns:a16="http://schemas.microsoft.com/office/drawing/2014/main" id="{03ACA024-7C62-E4DF-3AE6-DC4446D7ED00}"/>
              </a:ext>
            </a:extLst>
          </p:cNvPr>
          <p:cNvPicPr>
            <a:picLocks noChangeAspect="1"/>
          </p:cNvPicPr>
          <p:nvPr/>
        </p:nvPicPr>
        <p:blipFill>
          <a:blip r:embed="rId4"/>
          <a:stretch>
            <a:fillRect/>
          </a:stretch>
        </p:blipFill>
        <p:spPr>
          <a:xfrm>
            <a:off x="398618" y="3473189"/>
            <a:ext cx="3023342" cy="2706667"/>
          </a:xfrm>
          <a:prstGeom prst="rect">
            <a:avLst/>
          </a:prstGeom>
        </p:spPr>
      </p:pic>
      <p:sp>
        <p:nvSpPr>
          <p:cNvPr id="15" name="テキスト ボックス 14">
            <a:extLst>
              <a:ext uri="{FF2B5EF4-FFF2-40B4-BE49-F238E27FC236}">
                <a16:creationId xmlns:a16="http://schemas.microsoft.com/office/drawing/2014/main" id="{7E2D22CB-9FEB-DBE0-6D1A-DF1F4A257AA4}"/>
              </a:ext>
            </a:extLst>
          </p:cNvPr>
          <p:cNvSpPr txBox="1"/>
          <p:nvPr/>
        </p:nvSpPr>
        <p:spPr>
          <a:xfrm>
            <a:off x="610354" y="6179856"/>
            <a:ext cx="3023342" cy="584775"/>
          </a:xfrm>
          <a:prstGeom prst="rect">
            <a:avLst/>
          </a:prstGeom>
          <a:noFill/>
        </p:spPr>
        <p:txBody>
          <a:bodyPr wrap="square">
            <a:spAutoFit/>
          </a:bodyPr>
          <a:lstStyle/>
          <a:p>
            <a:r>
              <a:rPr lang="en-US" altLang="ja-JP" sz="1600" dirty="0"/>
              <a:t>Sakurada, S. </a:t>
            </a:r>
            <a:r>
              <a:rPr lang="en-US" altLang="ja-JP" sz="1600" i="1" dirty="0"/>
              <a:t>et al</a:t>
            </a:r>
            <a:r>
              <a:rPr lang="en-US" altLang="ja-JP" sz="1600" dirty="0"/>
              <a:t>. </a:t>
            </a:r>
            <a:r>
              <a:rPr lang="en-US" altLang="ja-JP" sz="1600" i="1" dirty="0"/>
              <a:t>Appl. Phys. Lett.</a:t>
            </a:r>
            <a:r>
              <a:rPr lang="en-US" altLang="ja-JP" sz="1600" dirty="0"/>
              <a:t> </a:t>
            </a:r>
            <a:r>
              <a:rPr lang="en-US" altLang="ja-JP" sz="1600" b="1" dirty="0"/>
              <a:t>86</a:t>
            </a:r>
            <a:r>
              <a:rPr lang="en-US" altLang="ja-JP" sz="1600" dirty="0"/>
              <a:t>, 082105(2005).</a:t>
            </a:r>
            <a:endParaRPr lang="ja-JP" altLang="en-US" sz="1600" dirty="0"/>
          </a:p>
        </p:txBody>
      </p:sp>
      <p:sp>
        <p:nvSpPr>
          <p:cNvPr id="16" name="テキスト ボックス 15">
            <a:extLst>
              <a:ext uri="{FF2B5EF4-FFF2-40B4-BE49-F238E27FC236}">
                <a16:creationId xmlns:a16="http://schemas.microsoft.com/office/drawing/2014/main" id="{5D7C6D1F-39F4-7320-5D60-6E72D99F573E}"/>
              </a:ext>
            </a:extLst>
          </p:cNvPr>
          <p:cNvSpPr txBox="1"/>
          <p:nvPr/>
        </p:nvSpPr>
        <p:spPr>
          <a:xfrm>
            <a:off x="3527078" y="4647785"/>
            <a:ext cx="2952378" cy="130420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ja-JP" i="1" dirty="0"/>
              <a:t>ZT</a:t>
            </a:r>
            <a:r>
              <a:rPr lang="ja-JP" altLang="en-US" i="1" dirty="0"/>
              <a:t>≥</a:t>
            </a:r>
            <a:r>
              <a:rPr lang="en-US" altLang="ja-JP" dirty="0"/>
              <a:t>1.0</a:t>
            </a:r>
            <a:r>
              <a:rPr lang="ja-JP" altLang="en-US" dirty="0"/>
              <a:t>を示し、中温域で使用する</a:t>
            </a:r>
            <a:r>
              <a:rPr lang="en-US" altLang="ja-JP" dirty="0"/>
              <a:t>N</a:t>
            </a:r>
            <a:r>
              <a:rPr lang="ja-JP" altLang="en-US" dirty="0"/>
              <a:t>型熱電材料として有望</a:t>
            </a:r>
            <a:endParaRPr lang="en-US" altLang="ja-JP" dirty="0"/>
          </a:p>
        </p:txBody>
      </p:sp>
      <p:sp>
        <p:nvSpPr>
          <p:cNvPr id="18" name="正方形/長方形 17">
            <a:extLst>
              <a:ext uri="{FF2B5EF4-FFF2-40B4-BE49-F238E27FC236}">
                <a16:creationId xmlns:a16="http://schemas.microsoft.com/office/drawing/2014/main" id="{2A2C391F-997E-F26B-34A7-DAABE3B61DC4}"/>
              </a:ext>
            </a:extLst>
          </p:cNvPr>
          <p:cNvSpPr/>
          <p:nvPr/>
        </p:nvSpPr>
        <p:spPr>
          <a:xfrm>
            <a:off x="7476709" y="1240802"/>
            <a:ext cx="3924000" cy="1404000"/>
          </a:xfrm>
          <a:prstGeom prst="rect">
            <a:avLst/>
          </a:prstGeom>
          <a:solidFill>
            <a:srgbClr val="FFCC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E08EBBE-66AD-3844-6E3F-1DCCAB143315}"/>
              </a:ext>
            </a:extLst>
          </p:cNvPr>
          <p:cNvSpPr/>
          <p:nvPr/>
        </p:nvSpPr>
        <p:spPr>
          <a:xfrm>
            <a:off x="7466961" y="2642403"/>
            <a:ext cx="3924000" cy="1404000"/>
          </a:xfrm>
          <a:prstGeom prst="rect">
            <a:avLst/>
          </a:prstGeom>
          <a:solidFill>
            <a:srgbClr val="CCEC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63475BE-922C-F80C-5BF0-8703AE1540D3}"/>
              </a:ext>
            </a:extLst>
          </p:cNvPr>
          <p:cNvSpPr txBox="1"/>
          <p:nvPr/>
        </p:nvSpPr>
        <p:spPr>
          <a:xfrm>
            <a:off x="7094385" y="4647785"/>
            <a:ext cx="4688645" cy="800219"/>
          </a:xfrm>
          <a:prstGeom prst="rect">
            <a:avLst/>
          </a:prstGeom>
          <a:noFill/>
        </p:spPr>
        <p:txBody>
          <a:bodyPr wrap="square">
            <a:spAutoFit/>
          </a:bodyPr>
          <a:lstStyle/>
          <a:p>
            <a:pPr>
              <a:lnSpc>
                <a:spcPct val="150000"/>
              </a:lnSpc>
            </a:pPr>
            <a:r>
              <a:rPr lang="en-US" altLang="ja-JP" sz="1600" dirty="0"/>
              <a:t>TiNi</a:t>
            </a:r>
            <a:r>
              <a:rPr lang="en-US" altLang="ja-JP" sz="1600" baseline="-25000" dirty="0"/>
              <a:t>1-x</a:t>
            </a:r>
            <a:r>
              <a:rPr lang="en-US" altLang="ja-JP" sz="1600" dirty="0"/>
              <a:t>Co</a:t>
            </a:r>
            <a:r>
              <a:rPr lang="en-US" altLang="ja-JP" sz="1600" baseline="-25000" dirty="0"/>
              <a:t>x</a:t>
            </a:r>
            <a:r>
              <a:rPr lang="en-US" altLang="ja-JP" sz="1600" dirty="0"/>
              <a:t>Sn(0</a:t>
            </a:r>
            <a:r>
              <a:rPr lang="ja-JP" altLang="en-US" sz="1600" dirty="0"/>
              <a:t>≤</a:t>
            </a:r>
            <a:r>
              <a:rPr lang="en-US" altLang="ja-JP" sz="1600" dirty="0"/>
              <a:t>x</a:t>
            </a:r>
            <a:r>
              <a:rPr lang="ja-JP" altLang="en-US" sz="1600" dirty="0"/>
              <a:t>≤</a:t>
            </a:r>
            <a:r>
              <a:rPr lang="en-US" altLang="ja-JP" sz="1600" dirty="0"/>
              <a:t>0.15)</a:t>
            </a:r>
            <a:r>
              <a:rPr lang="ja-JP" altLang="en-US" sz="1600" dirty="0"/>
              <a:t>の</a:t>
            </a:r>
            <a:r>
              <a:rPr lang="en-US" altLang="ja-JP" sz="1600" i="1" dirty="0"/>
              <a:t>S</a:t>
            </a:r>
            <a:r>
              <a:rPr lang="en-US" altLang="ja-JP" sz="1600" dirty="0"/>
              <a:t>,</a:t>
            </a:r>
            <a:r>
              <a:rPr lang="ja-JP" altLang="en-US" sz="1600" dirty="0"/>
              <a:t> </a:t>
            </a:r>
            <a:r>
              <a:rPr lang="en-US" altLang="ja-JP" sz="1600" i="1" dirty="0"/>
              <a:t>ρ</a:t>
            </a:r>
            <a:r>
              <a:rPr lang="ja-JP" altLang="en-US" sz="1600" dirty="0"/>
              <a:t>の</a:t>
            </a:r>
            <a:r>
              <a:rPr lang="en-US" altLang="ja-JP" sz="1600" dirty="0"/>
              <a:t>Co</a:t>
            </a:r>
            <a:r>
              <a:rPr lang="ja-JP" altLang="en-US" sz="1600" dirty="0"/>
              <a:t>置換量依存性 </a:t>
            </a:r>
            <a:r>
              <a:rPr lang="en-US" altLang="ja-JP" sz="1600" dirty="0"/>
              <a:t>(</a:t>
            </a:r>
            <a:r>
              <a:rPr lang="ja-JP" altLang="en-US" sz="1600" dirty="0"/>
              <a:t>第</a:t>
            </a:r>
            <a:r>
              <a:rPr lang="en-US" altLang="ja-JP" sz="1600" dirty="0"/>
              <a:t>71</a:t>
            </a:r>
            <a:r>
              <a:rPr lang="ja-JP" altLang="en-US" sz="1600" dirty="0"/>
              <a:t>回応用物理学会春季学術講演会</a:t>
            </a:r>
            <a:r>
              <a:rPr lang="en-US" altLang="ja-JP" sz="1600" dirty="0"/>
              <a:t>)</a:t>
            </a:r>
          </a:p>
        </p:txBody>
      </p:sp>
      <p:sp>
        <p:nvSpPr>
          <p:cNvPr id="25" name="テキスト ボックス 24">
            <a:extLst>
              <a:ext uri="{FF2B5EF4-FFF2-40B4-BE49-F238E27FC236}">
                <a16:creationId xmlns:a16="http://schemas.microsoft.com/office/drawing/2014/main" id="{914ACC9F-2DDF-6218-E64E-9135524FB689}"/>
              </a:ext>
            </a:extLst>
          </p:cNvPr>
          <p:cNvSpPr txBox="1"/>
          <p:nvPr/>
        </p:nvSpPr>
        <p:spPr>
          <a:xfrm>
            <a:off x="6910379" y="5629479"/>
            <a:ext cx="5056659" cy="88870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ja-JP" dirty="0"/>
              <a:t>x</a:t>
            </a:r>
            <a:r>
              <a:rPr lang="ja-JP" altLang="en-US" dirty="0"/>
              <a:t>≥</a:t>
            </a:r>
            <a:r>
              <a:rPr lang="en-US" altLang="ja-JP" dirty="0"/>
              <a:t>0.03</a:t>
            </a:r>
            <a:r>
              <a:rPr lang="ja-JP" altLang="en-US" dirty="0"/>
              <a:t>で</a:t>
            </a:r>
            <a:r>
              <a:rPr lang="en-US" altLang="ja-JP" dirty="0"/>
              <a:t>P</a:t>
            </a:r>
            <a:r>
              <a:rPr lang="ja-JP" altLang="en-US" dirty="0"/>
              <a:t>型を示し、</a:t>
            </a:r>
            <a:r>
              <a:rPr lang="en-US" altLang="ja-JP" dirty="0"/>
              <a:t>x&gt;0.05</a:t>
            </a:r>
            <a:r>
              <a:rPr lang="ja-JP" altLang="en-US" dirty="0"/>
              <a:t>は</a:t>
            </a:r>
            <a:r>
              <a:rPr lang="en-US" altLang="ja-JP" i="1" dirty="0"/>
              <a:t>S</a:t>
            </a:r>
            <a:r>
              <a:rPr lang="ja-JP" altLang="en-US" dirty="0"/>
              <a:t>と</a:t>
            </a:r>
            <a:r>
              <a:rPr lang="en-US" altLang="ja-JP" i="1" dirty="0"/>
              <a:t>ρ</a:t>
            </a:r>
            <a:r>
              <a:rPr lang="ja-JP" altLang="en-US" i="1" dirty="0"/>
              <a:t>が</a:t>
            </a:r>
            <a:r>
              <a:rPr lang="ja-JP" altLang="en-US" dirty="0"/>
              <a:t>減少</a:t>
            </a:r>
            <a:endParaRPr lang="en-US" altLang="ja-JP" dirty="0"/>
          </a:p>
          <a:p>
            <a:pPr>
              <a:lnSpc>
                <a:spcPct val="150000"/>
              </a:lnSpc>
            </a:pPr>
            <a:r>
              <a:rPr lang="en-US" altLang="ja-JP" dirty="0"/>
              <a:t>…x</a:t>
            </a:r>
            <a:r>
              <a:rPr lang="ja-JP" altLang="en-US" dirty="0"/>
              <a:t>≤</a:t>
            </a:r>
            <a:r>
              <a:rPr lang="en-US" altLang="ja-JP" dirty="0"/>
              <a:t>0.05</a:t>
            </a:r>
            <a:r>
              <a:rPr lang="ja-JP" altLang="en-US" dirty="0"/>
              <a:t>で</a:t>
            </a:r>
            <a:r>
              <a:rPr lang="en-US" altLang="ja-JP" i="1" dirty="0"/>
              <a:t>ρ</a:t>
            </a:r>
            <a:r>
              <a:rPr lang="ja-JP" altLang="en-US" dirty="0"/>
              <a:t>減少により</a:t>
            </a:r>
            <a:r>
              <a:rPr lang="ja-JP" altLang="en-US" b="1" dirty="0"/>
              <a:t>高</a:t>
            </a:r>
            <a:r>
              <a:rPr lang="en-US" altLang="ja-JP" b="1" i="1" dirty="0"/>
              <a:t>ZT</a:t>
            </a:r>
            <a:r>
              <a:rPr lang="ja-JP" altLang="en-US" b="1" i="1" dirty="0"/>
              <a:t>化</a:t>
            </a:r>
            <a:endParaRPr lang="en-US" altLang="ja-JP" b="1" dirty="0"/>
          </a:p>
        </p:txBody>
      </p:sp>
      <p:sp>
        <p:nvSpPr>
          <p:cNvPr id="10" name="スライド番号プレースホルダー 9">
            <a:extLst>
              <a:ext uri="{FF2B5EF4-FFF2-40B4-BE49-F238E27FC236}">
                <a16:creationId xmlns:a16="http://schemas.microsoft.com/office/drawing/2014/main" id="{5F411921-700C-2708-46CF-BD51F59F1F77}"/>
              </a:ext>
            </a:extLst>
          </p:cNvPr>
          <p:cNvSpPr>
            <a:spLocks noGrp="1"/>
          </p:cNvSpPr>
          <p:nvPr>
            <p:ph type="sldNum" sz="quarter" idx="12"/>
          </p:nvPr>
        </p:nvSpPr>
        <p:spPr/>
        <p:txBody>
          <a:bodyPr/>
          <a:lstStyle/>
          <a:p>
            <a:fld id="{90BA7EBE-6FD4-4B50-83C6-C925E775C4BE}" type="slidenum">
              <a:rPr kumimoji="1" lang="ja-JP" altLang="en-US" smtClean="0"/>
              <a:pPr/>
              <a:t>3</a:t>
            </a:fld>
            <a:r>
              <a:rPr kumimoji="1" lang="ja-JP" altLang="en-US"/>
              <a:t> </a:t>
            </a:r>
            <a:r>
              <a:rPr kumimoji="1" lang="en-US" altLang="ja-JP"/>
              <a:t>/15</a:t>
            </a:r>
            <a:endParaRPr kumimoji="1" lang="ja-JP" altLang="en-US" dirty="0"/>
          </a:p>
        </p:txBody>
      </p:sp>
      <p:sp>
        <p:nvSpPr>
          <p:cNvPr id="21" name="テキスト ボックス 20">
            <a:extLst>
              <a:ext uri="{FF2B5EF4-FFF2-40B4-BE49-F238E27FC236}">
                <a16:creationId xmlns:a16="http://schemas.microsoft.com/office/drawing/2014/main" id="{E8AB9067-1B4F-327A-B28F-39763349460C}"/>
              </a:ext>
            </a:extLst>
          </p:cNvPr>
          <p:cNvSpPr txBox="1"/>
          <p:nvPr/>
        </p:nvSpPr>
        <p:spPr>
          <a:xfrm>
            <a:off x="10490841" y="2636912"/>
            <a:ext cx="739305" cy="307777"/>
          </a:xfrm>
          <a:prstGeom prst="rect">
            <a:avLst/>
          </a:prstGeom>
          <a:noFill/>
        </p:spPr>
        <p:txBody>
          <a:bodyPr wrap="none" rtlCol="0">
            <a:spAutoFit/>
          </a:bodyPr>
          <a:lstStyle/>
          <a:p>
            <a:r>
              <a:rPr kumimoji="1" lang="en-US" altLang="ja-JP" sz="1400" dirty="0"/>
              <a:t>N-type</a:t>
            </a:r>
            <a:endParaRPr kumimoji="1" lang="ja-JP" altLang="en-US" sz="1400" dirty="0"/>
          </a:p>
        </p:txBody>
      </p:sp>
      <p:sp>
        <p:nvSpPr>
          <p:cNvPr id="22" name="テキスト ボックス 21">
            <a:extLst>
              <a:ext uri="{FF2B5EF4-FFF2-40B4-BE49-F238E27FC236}">
                <a16:creationId xmlns:a16="http://schemas.microsoft.com/office/drawing/2014/main" id="{4221AF1F-74A0-7A46-AF68-DC24467AA2E7}"/>
              </a:ext>
            </a:extLst>
          </p:cNvPr>
          <p:cNvSpPr txBox="1"/>
          <p:nvPr/>
        </p:nvSpPr>
        <p:spPr>
          <a:xfrm>
            <a:off x="10492361" y="2368130"/>
            <a:ext cx="705642" cy="307777"/>
          </a:xfrm>
          <a:prstGeom prst="rect">
            <a:avLst/>
          </a:prstGeom>
          <a:noFill/>
        </p:spPr>
        <p:txBody>
          <a:bodyPr wrap="none" rtlCol="0">
            <a:spAutoFit/>
          </a:bodyPr>
          <a:lstStyle/>
          <a:p>
            <a:r>
              <a:rPr kumimoji="1" lang="en-US" altLang="ja-JP" sz="1400" dirty="0"/>
              <a:t>P-type</a:t>
            </a:r>
            <a:endParaRPr kumimoji="1" lang="ja-JP" altLang="en-US" sz="1400" dirty="0"/>
          </a:p>
        </p:txBody>
      </p:sp>
      <p:pic>
        <p:nvPicPr>
          <p:cNvPr id="9" name="図 8">
            <a:extLst>
              <a:ext uri="{FF2B5EF4-FFF2-40B4-BE49-F238E27FC236}">
                <a16:creationId xmlns:a16="http://schemas.microsoft.com/office/drawing/2014/main" id="{76126B06-B6B2-73D6-B27D-2B11AFB9FC60}"/>
              </a:ext>
            </a:extLst>
          </p:cNvPr>
          <p:cNvPicPr>
            <a:picLocks noChangeAspect="1"/>
          </p:cNvPicPr>
          <p:nvPr/>
        </p:nvPicPr>
        <p:blipFill>
          <a:blip r:embed="rId5"/>
          <a:stretch>
            <a:fillRect/>
          </a:stretch>
        </p:blipFill>
        <p:spPr>
          <a:xfrm>
            <a:off x="6612755" y="1051905"/>
            <a:ext cx="5505482" cy="3600000"/>
          </a:xfrm>
          <a:prstGeom prst="rect">
            <a:avLst/>
          </a:prstGeom>
        </p:spPr>
      </p:pic>
    </p:spTree>
    <p:extLst>
      <p:ext uri="{BB962C8B-B14F-4D97-AF65-F5344CB8AC3E}">
        <p14:creationId xmlns:p14="http://schemas.microsoft.com/office/powerpoint/2010/main" val="372079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64C8A0C-8A6F-4801-57BE-B15D9175478F}"/>
              </a:ext>
            </a:extLst>
          </p:cNvPr>
          <p:cNvSpPr txBox="1"/>
          <p:nvPr/>
        </p:nvSpPr>
        <p:spPr>
          <a:xfrm>
            <a:off x="7496110" y="3076844"/>
            <a:ext cx="4072498" cy="3507471"/>
          </a:xfrm>
          <a:prstGeom prst="rect">
            <a:avLst/>
          </a:prstGeom>
          <a:noFill/>
          <a:ln w="38100">
            <a:noFill/>
          </a:ln>
        </p:spPr>
        <p:txBody>
          <a:bodyPr wrap="square" lIns="108000" tIns="108000" rIns="108000" bIns="108000" rtlCol="0">
            <a:spAutoFit/>
          </a:bodyPr>
          <a:lstStyle/>
          <a:p>
            <a:pPr marL="342900" indent="-342900">
              <a:lnSpc>
                <a:spcPct val="150000"/>
              </a:lnSpc>
              <a:buFont typeface="Wingdings" panose="05000000000000000000" pitchFamily="2" charset="2"/>
              <a:buChar char="ü"/>
            </a:pPr>
            <a:r>
              <a:rPr kumimoji="1" lang="en-US" altLang="ja-JP" dirty="0"/>
              <a:t>N</a:t>
            </a:r>
            <a:r>
              <a:rPr kumimoji="1" lang="ja-JP" altLang="en-US" dirty="0"/>
              <a:t>型では</a:t>
            </a:r>
            <a:r>
              <a:rPr kumimoji="1" lang="en-US" altLang="ja-JP" i="1" dirty="0"/>
              <a:t>ρ</a:t>
            </a:r>
            <a:r>
              <a:rPr kumimoji="1" lang="ja-JP" altLang="en-US" dirty="0"/>
              <a:t>減少</a:t>
            </a:r>
            <a:endParaRPr kumimoji="1" lang="en-US" altLang="ja-JP" dirty="0"/>
          </a:p>
          <a:p>
            <a:pPr marL="342900" indent="-342900">
              <a:lnSpc>
                <a:spcPct val="150000"/>
              </a:lnSpc>
              <a:buFont typeface="Wingdings" panose="05000000000000000000" pitchFamily="2" charset="2"/>
              <a:buChar char="ü"/>
            </a:pPr>
            <a:r>
              <a:rPr kumimoji="1" lang="en-US" altLang="ja-JP" dirty="0"/>
              <a:t>P</a:t>
            </a:r>
            <a:r>
              <a:rPr kumimoji="1" lang="ja-JP" altLang="en-US" dirty="0"/>
              <a:t>型では少数キャリアである電子を供給し</a:t>
            </a:r>
            <a:r>
              <a:rPr kumimoji="1" lang="en-US" altLang="ja-JP" i="1" dirty="0"/>
              <a:t>S</a:t>
            </a:r>
            <a:r>
              <a:rPr kumimoji="1" lang="ja-JP" altLang="en-US" dirty="0"/>
              <a:t>減少</a:t>
            </a:r>
            <a:endParaRPr kumimoji="1" lang="en-US" altLang="ja-JP" dirty="0"/>
          </a:p>
          <a:p>
            <a:pPr>
              <a:lnSpc>
                <a:spcPct val="150000"/>
              </a:lnSpc>
            </a:pPr>
            <a:endParaRPr kumimoji="1" lang="en-US" altLang="ja-JP" dirty="0"/>
          </a:p>
          <a:p>
            <a:pPr marL="285750" indent="-285750">
              <a:lnSpc>
                <a:spcPct val="150000"/>
              </a:lnSpc>
              <a:buFont typeface="Wingdings" panose="05000000000000000000" pitchFamily="2" charset="2"/>
              <a:buChar char="Ø"/>
            </a:pPr>
            <a:r>
              <a:rPr kumimoji="1" lang="ja-JP" altLang="en-US" dirty="0"/>
              <a:t>非化学量論組成（</a:t>
            </a:r>
            <a:r>
              <a:rPr kumimoji="1" lang="en-US" altLang="ja-JP" dirty="0"/>
              <a:t>Ni</a:t>
            </a:r>
            <a:r>
              <a:rPr kumimoji="1" lang="ja-JP" altLang="en-US" dirty="0"/>
              <a:t>欠乏）にすることで格子間</a:t>
            </a:r>
            <a:r>
              <a:rPr kumimoji="1" lang="en-US" altLang="ja-JP" dirty="0"/>
              <a:t>Ni</a:t>
            </a:r>
            <a:r>
              <a:rPr kumimoji="1" lang="ja-JP" altLang="en-US" dirty="0"/>
              <a:t>原子を制御</a:t>
            </a:r>
            <a:endParaRPr kumimoji="1" lang="en-US" altLang="ja-JP" dirty="0"/>
          </a:p>
          <a:p>
            <a:pPr>
              <a:lnSpc>
                <a:spcPct val="150000"/>
              </a:lnSpc>
            </a:pPr>
            <a:r>
              <a:rPr kumimoji="1" lang="en-US" altLang="ja-JP" dirty="0"/>
              <a:t>…P</a:t>
            </a:r>
            <a:r>
              <a:rPr kumimoji="1" lang="ja-JP" altLang="en-US" dirty="0"/>
              <a:t>型熱電材料</a:t>
            </a:r>
            <a:r>
              <a:rPr kumimoji="1" lang="en-US" altLang="ja-JP" dirty="0"/>
              <a:t>TiNi</a:t>
            </a:r>
            <a:r>
              <a:rPr kumimoji="1" lang="en-US" altLang="ja-JP" baseline="-25000" dirty="0"/>
              <a:t>1-x</a:t>
            </a:r>
            <a:r>
              <a:rPr kumimoji="1" lang="en-US" altLang="ja-JP" dirty="0"/>
              <a:t>Co</a:t>
            </a:r>
            <a:r>
              <a:rPr kumimoji="1" lang="en-US" altLang="ja-JP" baseline="-25000" dirty="0"/>
              <a:t>x</a:t>
            </a:r>
            <a:r>
              <a:rPr kumimoji="1" lang="en-US" altLang="ja-JP" dirty="0"/>
              <a:t>Sn</a:t>
            </a:r>
            <a:r>
              <a:rPr kumimoji="1" lang="ja-JP" altLang="en-US" dirty="0"/>
              <a:t>の</a:t>
            </a:r>
            <a:r>
              <a:rPr kumimoji="1" lang="en-US" altLang="ja-JP" i="1" dirty="0"/>
              <a:t>S</a:t>
            </a:r>
            <a:r>
              <a:rPr kumimoji="1" lang="ja-JP" altLang="en-US" dirty="0"/>
              <a:t>を低下させることなく</a:t>
            </a:r>
            <a:r>
              <a:rPr kumimoji="1" lang="en-US" altLang="ja-JP" b="1" i="1" dirty="0"/>
              <a:t>ρ</a:t>
            </a:r>
            <a:r>
              <a:rPr kumimoji="1" lang="ja-JP" altLang="en-US" b="1" dirty="0"/>
              <a:t>減少</a:t>
            </a:r>
            <a:r>
              <a:rPr kumimoji="1" lang="ja-JP" altLang="en-US" dirty="0"/>
              <a:t>（</a:t>
            </a:r>
            <a:r>
              <a:rPr kumimoji="1" lang="en-US" altLang="ja-JP" b="1" i="1" dirty="0"/>
              <a:t>ZT</a:t>
            </a:r>
            <a:r>
              <a:rPr kumimoji="1" lang="ja-JP" altLang="en-US" b="1" i="1" dirty="0"/>
              <a:t>↑</a:t>
            </a:r>
            <a:r>
              <a:rPr kumimoji="1" lang="ja-JP" altLang="en-US" dirty="0"/>
              <a:t>）</a:t>
            </a:r>
            <a:endParaRPr kumimoji="1" lang="en-US" altLang="ja-JP" dirty="0"/>
          </a:p>
        </p:txBody>
      </p:sp>
      <p:sp>
        <p:nvSpPr>
          <p:cNvPr id="3" name="テキスト プレースホルダー 2">
            <a:extLst>
              <a:ext uri="{FF2B5EF4-FFF2-40B4-BE49-F238E27FC236}">
                <a16:creationId xmlns:a16="http://schemas.microsoft.com/office/drawing/2014/main" id="{83B6E804-C473-29D7-B53F-575CF2BCD08A}"/>
              </a:ext>
            </a:extLst>
          </p:cNvPr>
          <p:cNvSpPr>
            <a:spLocks noGrp="1"/>
          </p:cNvSpPr>
          <p:nvPr>
            <p:ph type="body" sz="quarter" idx="13"/>
          </p:nvPr>
        </p:nvSpPr>
        <p:spPr>
          <a:xfrm>
            <a:off x="0" y="-113"/>
            <a:ext cx="10560000" cy="900113"/>
          </a:xfrm>
        </p:spPr>
        <p:txBody>
          <a:bodyPr/>
          <a:lstStyle/>
          <a:p>
            <a:r>
              <a:rPr kumimoji="1" lang="ja-JP" altLang="en-US" dirty="0"/>
              <a:t>非化学量論組成制御が熱電特性に及ぼす影響</a:t>
            </a:r>
          </a:p>
        </p:txBody>
      </p:sp>
      <p:pic>
        <p:nvPicPr>
          <p:cNvPr id="14" name="図 13">
            <a:extLst>
              <a:ext uri="{FF2B5EF4-FFF2-40B4-BE49-F238E27FC236}">
                <a16:creationId xmlns:a16="http://schemas.microsoft.com/office/drawing/2014/main" id="{02828563-AA5C-C28A-87A8-AC51589EE985}"/>
              </a:ext>
            </a:extLst>
          </p:cNvPr>
          <p:cNvPicPr>
            <a:picLocks noChangeAspect="1"/>
          </p:cNvPicPr>
          <p:nvPr/>
        </p:nvPicPr>
        <p:blipFill rotWithShape="1">
          <a:blip r:embed="rId3">
            <a:extLst>
              <a:ext uri="{28A0092B-C50C-407E-A947-70E740481C1C}">
                <a14:useLocalDpi xmlns:a14="http://schemas.microsoft.com/office/drawing/2010/main" val="0"/>
              </a:ext>
            </a:extLst>
          </a:blip>
          <a:srcRect t="1080" b="1080"/>
          <a:stretch/>
        </p:blipFill>
        <p:spPr>
          <a:xfrm>
            <a:off x="9974717" y="1057231"/>
            <a:ext cx="1987727" cy="1803258"/>
          </a:xfrm>
          <a:prstGeom prst="rect">
            <a:avLst/>
          </a:prstGeom>
        </p:spPr>
      </p:pic>
      <p:pic>
        <p:nvPicPr>
          <p:cNvPr id="25" name="図 24">
            <a:extLst>
              <a:ext uri="{FF2B5EF4-FFF2-40B4-BE49-F238E27FC236}">
                <a16:creationId xmlns:a16="http://schemas.microsoft.com/office/drawing/2014/main" id="{C58CDC7F-FA88-BC3C-7622-D911BB8649C0}"/>
              </a:ext>
            </a:extLst>
          </p:cNvPr>
          <p:cNvPicPr>
            <a:picLocks noChangeAspect="1"/>
          </p:cNvPicPr>
          <p:nvPr/>
        </p:nvPicPr>
        <p:blipFill>
          <a:blip r:embed="rId4"/>
          <a:stretch>
            <a:fillRect/>
          </a:stretch>
        </p:blipFill>
        <p:spPr>
          <a:xfrm>
            <a:off x="317764" y="2402272"/>
            <a:ext cx="3345738" cy="3351702"/>
          </a:xfrm>
          <a:prstGeom prst="rect">
            <a:avLst/>
          </a:prstGeom>
        </p:spPr>
      </p:pic>
      <p:sp>
        <p:nvSpPr>
          <p:cNvPr id="26" name="テキスト ボックス 25">
            <a:extLst>
              <a:ext uri="{FF2B5EF4-FFF2-40B4-BE49-F238E27FC236}">
                <a16:creationId xmlns:a16="http://schemas.microsoft.com/office/drawing/2014/main" id="{991B321B-739A-63C2-4D15-006549C5173C}"/>
              </a:ext>
            </a:extLst>
          </p:cNvPr>
          <p:cNvSpPr txBox="1"/>
          <p:nvPr/>
        </p:nvSpPr>
        <p:spPr>
          <a:xfrm>
            <a:off x="352637" y="1058784"/>
            <a:ext cx="6010460" cy="1014481"/>
          </a:xfrm>
          <a:prstGeom prst="rect">
            <a:avLst/>
          </a:prstGeom>
          <a:solidFill>
            <a:srgbClr val="CCECFF"/>
          </a:solidFill>
        </p:spPr>
        <p:txBody>
          <a:bodyPr wrap="square" lIns="108000" tIns="108000" rIns="108000" bIns="108000" rtlCol="0">
            <a:spAutoFit/>
          </a:bodyPr>
          <a:lstStyle/>
          <a:p>
            <a:pPr marL="342900" indent="-342900">
              <a:lnSpc>
                <a:spcPct val="150000"/>
              </a:lnSpc>
              <a:buFont typeface="Wingdings" panose="05000000000000000000" pitchFamily="2" charset="2"/>
              <a:buChar char="p"/>
            </a:pPr>
            <a:r>
              <a:rPr kumimoji="1" lang="en-US" altLang="ja-JP" dirty="0"/>
              <a:t>TiNiSn</a:t>
            </a:r>
            <a:r>
              <a:rPr kumimoji="1" lang="ja-JP" altLang="en-US" dirty="0"/>
              <a:t>は化学量論組成で格子間原子（</a:t>
            </a:r>
            <a:r>
              <a:rPr kumimoji="1" lang="en-US" altLang="ja-JP" dirty="0"/>
              <a:t>Ni</a:t>
            </a:r>
            <a:r>
              <a:rPr kumimoji="1" lang="ja-JP" altLang="en-US" dirty="0"/>
              <a:t>）を形成</a:t>
            </a:r>
            <a:endParaRPr kumimoji="1" lang="en-US" altLang="ja-JP" dirty="0"/>
          </a:p>
          <a:p>
            <a:pPr>
              <a:lnSpc>
                <a:spcPct val="150000"/>
              </a:lnSpc>
            </a:pPr>
            <a:r>
              <a:rPr kumimoji="1" lang="en-US" altLang="ja-JP" dirty="0"/>
              <a:t>…</a:t>
            </a:r>
            <a:r>
              <a:rPr kumimoji="1" lang="ja-JP" altLang="en-US" dirty="0"/>
              <a:t>ドナー不純物として作用</a:t>
            </a:r>
            <a:endParaRPr kumimoji="1" lang="en-US" altLang="ja-JP" dirty="0"/>
          </a:p>
        </p:txBody>
      </p:sp>
      <p:sp>
        <p:nvSpPr>
          <p:cNvPr id="27" name="楕円 26">
            <a:extLst>
              <a:ext uri="{FF2B5EF4-FFF2-40B4-BE49-F238E27FC236}">
                <a16:creationId xmlns:a16="http://schemas.microsoft.com/office/drawing/2014/main" id="{2DAE194E-C7C9-6E14-812F-9C5D133E05DA}"/>
              </a:ext>
            </a:extLst>
          </p:cNvPr>
          <p:cNvSpPr/>
          <p:nvPr/>
        </p:nvSpPr>
        <p:spPr>
          <a:xfrm>
            <a:off x="2881261" y="4828581"/>
            <a:ext cx="396044" cy="6445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6C3A8B4B-5896-77C0-AD6A-556B52A35FFF}"/>
              </a:ext>
            </a:extLst>
          </p:cNvPr>
          <p:cNvPicPr>
            <a:picLocks noChangeAspect="1"/>
          </p:cNvPicPr>
          <p:nvPr/>
        </p:nvPicPr>
        <p:blipFill>
          <a:blip r:embed="rId5"/>
          <a:stretch>
            <a:fillRect/>
          </a:stretch>
        </p:blipFill>
        <p:spPr>
          <a:xfrm>
            <a:off x="3573168" y="2860489"/>
            <a:ext cx="3453582" cy="2617783"/>
          </a:xfrm>
          <a:prstGeom prst="rect">
            <a:avLst/>
          </a:prstGeom>
        </p:spPr>
      </p:pic>
      <p:sp>
        <p:nvSpPr>
          <p:cNvPr id="33" name="二等辺三角形 32">
            <a:extLst>
              <a:ext uri="{FF2B5EF4-FFF2-40B4-BE49-F238E27FC236}">
                <a16:creationId xmlns:a16="http://schemas.microsoft.com/office/drawing/2014/main" id="{93B51C7B-6104-1336-1E38-AD4B4F264E35}"/>
              </a:ext>
            </a:extLst>
          </p:cNvPr>
          <p:cNvSpPr/>
          <p:nvPr/>
        </p:nvSpPr>
        <p:spPr>
          <a:xfrm flipV="1">
            <a:off x="9069980" y="4519169"/>
            <a:ext cx="1122010" cy="216024"/>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グラフィックス 39" descr="悲しい顔 (塗りつぶしなし) 単色塗りつぶし">
            <a:extLst>
              <a:ext uri="{FF2B5EF4-FFF2-40B4-BE49-F238E27FC236}">
                <a16:creationId xmlns:a16="http://schemas.microsoft.com/office/drawing/2014/main" id="{E0A81C8A-6A0C-DC3B-36DA-E39E4C96CE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2384" y="3992268"/>
            <a:ext cx="468000" cy="468000"/>
          </a:xfrm>
          <a:prstGeom prst="rect">
            <a:avLst/>
          </a:prstGeom>
        </p:spPr>
      </p:pic>
      <p:pic>
        <p:nvPicPr>
          <p:cNvPr id="42" name="グラフィックス 41" descr="ニヤリとした顔 (塗りつぶしなし) 単色塗りつぶし">
            <a:extLst>
              <a:ext uri="{FF2B5EF4-FFF2-40B4-BE49-F238E27FC236}">
                <a16:creationId xmlns:a16="http://schemas.microsoft.com/office/drawing/2014/main" id="{6C088407-388E-D868-A600-6527C036DA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9620" y="3160560"/>
            <a:ext cx="468000" cy="468000"/>
          </a:xfrm>
          <a:prstGeom prst="rect">
            <a:avLst/>
          </a:prstGeom>
        </p:spPr>
      </p:pic>
      <p:sp>
        <p:nvSpPr>
          <p:cNvPr id="43" name="矢印: 下 42">
            <a:extLst>
              <a:ext uri="{FF2B5EF4-FFF2-40B4-BE49-F238E27FC236}">
                <a16:creationId xmlns:a16="http://schemas.microsoft.com/office/drawing/2014/main" id="{C1396705-890A-7746-CA42-9769C21C304B}"/>
              </a:ext>
            </a:extLst>
          </p:cNvPr>
          <p:cNvSpPr/>
          <p:nvPr/>
        </p:nvSpPr>
        <p:spPr>
          <a:xfrm>
            <a:off x="4722155" y="3343866"/>
            <a:ext cx="577804" cy="981714"/>
          </a:xfrm>
          <a:prstGeom prst="downArrow">
            <a:avLst/>
          </a:prstGeom>
          <a:solidFill>
            <a:srgbClr val="FFCC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ライド番号プレースホルダー 44">
            <a:extLst>
              <a:ext uri="{FF2B5EF4-FFF2-40B4-BE49-F238E27FC236}">
                <a16:creationId xmlns:a16="http://schemas.microsoft.com/office/drawing/2014/main" id="{77DCA848-50E5-16FE-1155-9E1DDAB6E573}"/>
              </a:ext>
            </a:extLst>
          </p:cNvPr>
          <p:cNvSpPr>
            <a:spLocks noGrp="1"/>
          </p:cNvSpPr>
          <p:nvPr>
            <p:ph type="sldNum" sz="quarter" idx="12"/>
          </p:nvPr>
        </p:nvSpPr>
        <p:spPr/>
        <p:txBody>
          <a:bodyPr/>
          <a:lstStyle/>
          <a:p>
            <a:fld id="{90BA7EBE-6FD4-4B50-83C6-C925E775C4BE}" type="slidenum">
              <a:rPr kumimoji="1" lang="ja-JP" altLang="en-US" smtClean="0"/>
              <a:pPr/>
              <a:t>4</a:t>
            </a:fld>
            <a:r>
              <a:rPr kumimoji="1" lang="ja-JP" altLang="en-US"/>
              <a:t> </a:t>
            </a:r>
            <a:r>
              <a:rPr kumimoji="1" lang="en-US" altLang="ja-JP"/>
              <a:t>/15</a:t>
            </a:r>
            <a:endParaRPr kumimoji="1" lang="ja-JP" altLang="en-US" dirty="0"/>
          </a:p>
        </p:txBody>
      </p:sp>
      <p:sp>
        <p:nvSpPr>
          <p:cNvPr id="46" name="Rectangle 3">
            <a:extLst>
              <a:ext uri="{FF2B5EF4-FFF2-40B4-BE49-F238E27FC236}">
                <a16:creationId xmlns:a16="http://schemas.microsoft.com/office/drawing/2014/main" id="{1784435E-4404-F70B-AC66-779877B509E3}"/>
              </a:ext>
            </a:extLst>
          </p:cNvPr>
          <p:cNvSpPr>
            <a:spLocks noChangeArrowheads="1"/>
          </p:cNvSpPr>
          <p:nvPr/>
        </p:nvSpPr>
        <p:spPr bwMode="auto">
          <a:xfrm>
            <a:off x="429208" y="5807100"/>
            <a:ext cx="34688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Arial" panose="020B0604020202020204" pitchFamily="34" charset="0"/>
              </a:rPr>
              <a:t>Hazama, H. </a:t>
            </a:r>
            <a:r>
              <a:rPr kumimoji="0" lang="ja-JP" altLang="ja-JP" sz="1400" b="0" i="1" u="none" strike="noStrike" cap="none" normalizeH="0" baseline="0" dirty="0">
                <a:ln>
                  <a:noFill/>
                </a:ln>
                <a:solidFill>
                  <a:schemeClr val="tx1"/>
                </a:solidFill>
                <a:effectLst/>
                <a:latin typeface="Arial" panose="020B0604020202020204" pitchFamily="34" charset="0"/>
              </a:rPr>
              <a:t>et al.</a:t>
            </a:r>
            <a:r>
              <a:rPr kumimoji="0" lang="ja-JP" altLang="ja-JP" sz="1400" b="0" i="0" u="none" strike="noStrike" cap="none" normalizeH="0" baseline="0" dirty="0">
                <a:ln>
                  <a:noFill/>
                </a:ln>
                <a:solidFill>
                  <a:schemeClr val="tx1"/>
                </a:solidFill>
                <a:effectLst/>
                <a:latin typeface="Arial" panose="020B0604020202020204" pitchFamily="34" charset="0"/>
              </a:rPr>
              <a:t>: </a:t>
            </a:r>
            <a:r>
              <a:rPr kumimoji="0" lang="ja-JP" altLang="ja-JP" sz="1400" b="0" i="1" u="none" strike="noStrike" cap="none" normalizeH="0" baseline="0" dirty="0">
                <a:ln>
                  <a:noFill/>
                </a:ln>
                <a:solidFill>
                  <a:schemeClr val="tx1"/>
                </a:solidFill>
                <a:effectLst/>
                <a:latin typeface="Arial" panose="020B0604020202020204" pitchFamily="34" charset="0"/>
              </a:rPr>
              <a:t>Journal of Elec Materi</a:t>
            </a:r>
            <a:r>
              <a:rPr kumimoji="0" lang="ja-JP" altLang="ja-JP" sz="1400" b="0" i="0" u="none" strike="noStrike" cap="none" normalizeH="0" baseline="0" dirty="0">
                <a:ln>
                  <a:noFill/>
                </a:ln>
                <a:solidFill>
                  <a:schemeClr val="tx1"/>
                </a:solidFill>
                <a:effectLst/>
                <a:latin typeface="Arial" panose="020B0604020202020204" pitchFamily="34" charset="0"/>
              </a:rPr>
              <a:t> </a:t>
            </a:r>
            <a:r>
              <a:rPr kumimoji="0" lang="ja-JP" altLang="ja-JP" sz="1400" b="1" i="0" u="none" strike="noStrike" cap="none" normalizeH="0" baseline="0" dirty="0">
                <a:ln>
                  <a:noFill/>
                </a:ln>
                <a:solidFill>
                  <a:schemeClr val="tx1"/>
                </a:solidFill>
                <a:effectLst/>
                <a:latin typeface="Arial" panose="020B0604020202020204" pitchFamily="34" charset="0"/>
              </a:rPr>
              <a:t>39</a:t>
            </a:r>
            <a:r>
              <a:rPr kumimoji="0" lang="ja-JP" altLang="ja-JP" sz="1400" b="0" i="0" u="none" strike="noStrike" cap="none" normalizeH="0" baseline="0" dirty="0">
                <a:ln>
                  <a:noFill/>
                </a:ln>
                <a:solidFill>
                  <a:schemeClr val="tx1"/>
                </a:solidFill>
                <a:effectLst/>
                <a:latin typeface="Arial" panose="020B0604020202020204" pitchFamily="34" charset="0"/>
              </a:rPr>
              <a:t>, 1549 (2010) </a:t>
            </a:r>
            <a:r>
              <a:rPr kumimoji="0" lang="en-US" altLang="ja-JP" sz="1400" b="0" i="0" u="none" strike="noStrike" cap="none" normalizeH="0" baseline="0" dirty="0">
                <a:ln>
                  <a:noFill/>
                </a:ln>
                <a:solidFill>
                  <a:schemeClr val="tx1"/>
                </a:solidFill>
                <a:effectLst/>
                <a:latin typeface="Arial" panose="020B0604020202020204" pitchFamily="34" charset="0"/>
              </a:rPr>
              <a:t>.</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7" name="Rectangle 4">
            <a:extLst>
              <a:ext uri="{FF2B5EF4-FFF2-40B4-BE49-F238E27FC236}">
                <a16:creationId xmlns:a16="http://schemas.microsoft.com/office/drawing/2014/main" id="{01B998B5-D4AC-9C4C-2F41-A59A1D64F1C1}"/>
              </a:ext>
            </a:extLst>
          </p:cNvPr>
          <p:cNvSpPr>
            <a:spLocks noChangeArrowheads="1"/>
          </p:cNvSpPr>
          <p:nvPr/>
        </p:nvSpPr>
        <p:spPr bwMode="auto">
          <a:xfrm>
            <a:off x="4147931" y="5807100"/>
            <a:ext cx="2703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Arial" panose="020B0604020202020204" pitchFamily="34" charset="0"/>
              </a:rPr>
              <a:t>Barczak, S. A. </a:t>
            </a:r>
            <a:r>
              <a:rPr kumimoji="0" lang="ja-JP" altLang="ja-JP" sz="1400" b="0" i="1" u="none" strike="noStrike" cap="none" normalizeH="0" baseline="0" dirty="0">
                <a:ln>
                  <a:noFill/>
                </a:ln>
                <a:solidFill>
                  <a:schemeClr val="tx1"/>
                </a:solidFill>
                <a:effectLst/>
                <a:latin typeface="Arial" panose="020B0604020202020204" pitchFamily="34" charset="0"/>
              </a:rPr>
              <a:t>et al.</a:t>
            </a:r>
            <a:r>
              <a:rPr kumimoji="0" lang="ja-JP" altLang="ja-JP" sz="1400" b="0" i="0" u="none" strike="noStrike" cap="none" normalizeH="0" baseline="0" dirty="0">
                <a:ln>
                  <a:noFill/>
                </a:ln>
                <a:solidFill>
                  <a:schemeClr val="tx1"/>
                </a:solidFill>
                <a:effectLst/>
                <a:latin typeface="Arial" panose="020B0604020202020204" pitchFamily="34" charset="0"/>
              </a:rPr>
              <a:t>: </a:t>
            </a:r>
            <a:r>
              <a:rPr kumimoji="0" lang="ja-JP" altLang="ja-JP" sz="1400" b="0" i="1" u="none" strike="noStrike" cap="none" normalizeH="0" baseline="0" dirty="0">
                <a:ln>
                  <a:noFill/>
                </a:ln>
                <a:solidFill>
                  <a:schemeClr val="tx1"/>
                </a:solidFill>
                <a:effectLst/>
                <a:latin typeface="Arial" panose="020B0604020202020204" pitchFamily="34" charset="0"/>
              </a:rPr>
              <a:t>Materials </a:t>
            </a:r>
            <a:r>
              <a:rPr kumimoji="0" lang="ja-JP" altLang="ja-JP" sz="1400" b="1" i="0" u="none" strike="noStrike" cap="none" normalizeH="0" baseline="0" dirty="0">
                <a:ln>
                  <a:noFill/>
                </a:ln>
                <a:solidFill>
                  <a:schemeClr val="tx1"/>
                </a:solidFill>
                <a:effectLst/>
                <a:latin typeface="Arial" panose="020B0604020202020204" pitchFamily="34" charset="0"/>
              </a:rPr>
              <a:t>11</a:t>
            </a:r>
            <a:r>
              <a:rPr kumimoji="0" lang="ja-JP" altLang="ja-JP" sz="1400" b="0" i="0" u="none" strike="noStrike" cap="none" normalizeH="0" baseline="0" dirty="0">
                <a:ln>
                  <a:noFill/>
                </a:ln>
                <a:solidFill>
                  <a:schemeClr val="tx1"/>
                </a:solidFill>
                <a:effectLst/>
                <a:latin typeface="Arial" panose="020B0604020202020204" pitchFamily="34" charset="0"/>
              </a:rPr>
              <a:t>, (2018) </a:t>
            </a:r>
            <a:r>
              <a:rPr kumimoji="0" lang="en-US" altLang="ja-JP" sz="1400" b="0" i="0" u="none" strike="noStrike" cap="none" normalizeH="0" baseline="0" dirty="0">
                <a:ln>
                  <a:noFill/>
                </a:ln>
                <a:solidFill>
                  <a:schemeClr val="tx1"/>
                </a:solidFill>
                <a:effectLst/>
                <a:latin typeface="Arial" panose="020B0604020202020204" pitchFamily="34" charset="0"/>
              </a:rPr>
              <a:t>.</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表 10">
            <a:extLst>
              <a:ext uri="{FF2B5EF4-FFF2-40B4-BE49-F238E27FC236}">
                <a16:creationId xmlns:a16="http://schemas.microsoft.com/office/drawing/2014/main" id="{2424E35B-B4FF-0B7F-AF0E-606B910265FB}"/>
              </a:ext>
            </a:extLst>
          </p:cNvPr>
          <p:cNvGraphicFramePr>
            <a:graphicFrameLocks noGrp="1"/>
          </p:cNvGraphicFramePr>
          <p:nvPr>
            <p:extLst>
              <p:ext uri="{D42A27DB-BD31-4B8C-83A1-F6EECF244321}">
                <p14:modId xmlns:p14="http://schemas.microsoft.com/office/powerpoint/2010/main" val="1387942315"/>
              </p:ext>
            </p:extLst>
          </p:nvPr>
        </p:nvGraphicFramePr>
        <p:xfrm>
          <a:off x="6728775" y="1061686"/>
          <a:ext cx="2954845" cy="1483360"/>
        </p:xfrm>
        <a:graphic>
          <a:graphicData uri="http://schemas.openxmlformats.org/drawingml/2006/table">
            <a:tbl>
              <a:tblPr firstRow="1" bandRow="1">
                <a:tableStyleId>{5C22544A-7EE6-4342-B048-85BDC9FD1C3A}</a:tableStyleId>
              </a:tblPr>
              <a:tblGrid>
                <a:gridCol w="1344485">
                  <a:extLst>
                    <a:ext uri="{9D8B030D-6E8A-4147-A177-3AD203B41FA5}">
                      <a16:colId xmlns:a16="http://schemas.microsoft.com/office/drawing/2014/main" val="3221122480"/>
                    </a:ext>
                  </a:extLst>
                </a:gridCol>
                <a:gridCol w="467043">
                  <a:extLst>
                    <a:ext uri="{9D8B030D-6E8A-4147-A177-3AD203B41FA5}">
                      <a16:colId xmlns:a16="http://schemas.microsoft.com/office/drawing/2014/main" val="1697423902"/>
                    </a:ext>
                  </a:extLst>
                </a:gridCol>
                <a:gridCol w="1143317">
                  <a:extLst>
                    <a:ext uri="{9D8B030D-6E8A-4147-A177-3AD203B41FA5}">
                      <a16:colId xmlns:a16="http://schemas.microsoft.com/office/drawing/2014/main" val="3365225644"/>
                    </a:ext>
                  </a:extLst>
                </a:gridCol>
              </a:tblGrid>
              <a:tr h="370840">
                <a:tc>
                  <a:txBody>
                    <a:bodyPr/>
                    <a:lstStyle/>
                    <a:p>
                      <a:pPr algn="ctr"/>
                      <a:r>
                        <a:rPr kumimoji="1" lang="en-US" altLang="ja-JP" sz="1600" b="0" dirty="0">
                          <a:solidFill>
                            <a:schemeClr val="tx1"/>
                          </a:solidFill>
                        </a:rPr>
                        <a:t>Ti</a:t>
                      </a:r>
                      <a:endParaRPr kumimoji="1" lang="ja-JP" altLang="en-US" sz="1600" b="0" dirty="0">
                        <a:solidFill>
                          <a:schemeClr val="tx1"/>
                        </a:solidFill>
                      </a:endParaRPr>
                    </a:p>
                  </a:txBody>
                  <a:tcP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solidFill>
                            <a:schemeClr val="tx1"/>
                          </a:solidFill>
                        </a:rPr>
                        <a:t>4a</a:t>
                      </a:r>
                      <a:endParaRPr kumimoji="1" lang="ja-JP" altLang="en-US" sz="16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solidFill>
                            <a:schemeClr val="tx1"/>
                          </a:solidFill>
                        </a:rPr>
                        <a:t>(0, 0, 0)</a:t>
                      </a:r>
                      <a:endParaRPr kumimoji="1" lang="ja-JP" altLang="en-US" sz="1600" b="0" dirty="0">
                        <a:solidFill>
                          <a:schemeClr val="tx1"/>
                        </a:solidFill>
                      </a:endParaRPr>
                    </a:p>
                  </a:txBody>
                  <a:tcP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6265899"/>
                  </a:ext>
                </a:extLst>
              </a:tr>
              <a:tr h="370840">
                <a:tc>
                  <a:txBody>
                    <a:bodyPr/>
                    <a:lstStyle/>
                    <a:p>
                      <a:pPr algn="ctr"/>
                      <a:r>
                        <a:rPr kumimoji="1" lang="en-US" altLang="ja-JP" sz="1600" b="0" dirty="0">
                          <a:solidFill>
                            <a:schemeClr val="tx1"/>
                          </a:solidFill>
                        </a:rPr>
                        <a:t>Ni</a:t>
                      </a:r>
                      <a:endParaRPr kumimoji="1" lang="ja-JP" altLang="en-US" sz="16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solidFill>
                            <a:schemeClr val="tx1"/>
                          </a:solidFill>
                        </a:rPr>
                        <a:t>4c</a:t>
                      </a:r>
                      <a:endParaRPr kumimoji="1" lang="ja-JP" altLang="en-US" sz="16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solidFill>
                            <a:schemeClr val="tx1"/>
                          </a:solidFill>
                        </a:rPr>
                        <a:t>(¼, ¼, ¼)</a:t>
                      </a:r>
                      <a:endParaRPr kumimoji="1" lang="ja-JP" altLang="en-US" sz="16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03391257"/>
                  </a:ext>
                </a:extLst>
              </a:tr>
              <a:tr h="370840">
                <a:tc>
                  <a:txBody>
                    <a:bodyPr/>
                    <a:lstStyle/>
                    <a:p>
                      <a:pPr algn="ctr"/>
                      <a:r>
                        <a:rPr kumimoji="1" lang="en-US" altLang="ja-JP" sz="1600" b="0" dirty="0">
                          <a:solidFill>
                            <a:schemeClr val="tx1"/>
                          </a:solidFill>
                        </a:rPr>
                        <a:t>Sn</a:t>
                      </a:r>
                      <a:endParaRPr kumimoji="1" lang="ja-JP" altLang="en-US" sz="16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solidFill>
                            <a:schemeClr val="tx1"/>
                          </a:solidFill>
                        </a:rPr>
                        <a:t>4b</a:t>
                      </a:r>
                      <a:endParaRPr kumimoji="1" lang="ja-JP" altLang="en-US" sz="16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solidFill>
                            <a:schemeClr val="tx1"/>
                          </a:solidFill>
                        </a:rPr>
                        <a:t>(½, ½, ½)</a:t>
                      </a:r>
                      <a:endParaRPr kumimoji="1" lang="ja-JP" altLang="en-US" sz="16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5924974"/>
                  </a:ext>
                </a:extLst>
              </a:tr>
              <a:tr h="370840">
                <a:tc>
                  <a:txBody>
                    <a:bodyPr/>
                    <a:lstStyle/>
                    <a:p>
                      <a:pPr algn="ctr"/>
                      <a:r>
                        <a:rPr kumimoji="1" lang="en-US" altLang="ja-JP" sz="1600" b="0" dirty="0">
                          <a:solidFill>
                            <a:srgbClr val="FF0000"/>
                          </a:solidFill>
                        </a:rPr>
                        <a:t>Vacancy (</a:t>
                      </a:r>
                      <a:r>
                        <a:rPr kumimoji="1" lang="en-US" altLang="ja-JP" sz="1600" b="0" dirty="0" err="1">
                          <a:solidFill>
                            <a:srgbClr val="FF0000"/>
                          </a:solidFill>
                        </a:rPr>
                        <a:t>Vc</a:t>
                      </a:r>
                      <a:r>
                        <a:rPr kumimoji="1" lang="en-US" altLang="ja-JP" sz="1600" b="0" dirty="0">
                          <a:solidFill>
                            <a:srgbClr val="FF0000"/>
                          </a:solidFill>
                        </a:rPr>
                        <a:t>)</a:t>
                      </a:r>
                      <a:endParaRPr kumimoji="1" lang="ja-JP" altLang="en-US" sz="1600" b="0" dirty="0">
                        <a:solidFill>
                          <a:srgbClr val="FF0000"/>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kumimoji="1" lang="en-US" altLang="ja-JP" sz="1600" b="0" dirty="0">
                          <a:solidFill>
                            <a:srgbClr val="FF0000"/>
                          </a:solidFill>
                        </a:rPr>
                        <a:t>4d</a:t>
                      </a:r>
                      <a:endParaRPr kumimoji="1" lang="ja-JP" altLang="en-US" sz="1600" b="0" dirty="0">
                        <a:solidFill>
                          <a:srgbClr val="FF0000"/>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rgbClr val="FF0000"/>
                          </a:solidFill>
                        </a:rPr>
                        <a:t>(¾, ¾, ¾)</a:t>
                      </a:r>
                      <a:endParaRPr kumimoji="1" lang="ja-JP" altLang="en-US" sz="1600" b="0" dirty="0">
                        <a:solidFill>
                          <a:srgbClr val="FF0000"/>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253739402"/>
                  </a:ext>
                </a:extLst>
              </a:tr>
            </a:tbl>
          </a:graphicData>
        </a:graphic>
      </p:graphicFrame>
      <p:cxnSp>
        <p:nvCxnSpPr>
          <p:cNvPr id="15" name="直線矢印コネクタ 14">
            <a:extLst>
              <a:ext uri="{FF2B5EF4-FFF2-40B4-BE49-F238E27FC236}">
                <a16:creationId xmlns:a16="http://schemas.microsoft.com/office/drawing/2014/main" id="{868D00F8-6258-C379-B4BA-19ADE367DECF}"/>
              </a:ext>
            </a:extLst>
          </p:cNvPr>
          <p:cNvCxnSpPr>
            <a:cxnSpLocks/>
          </p:cNvCxnSpPr>
          <p:nvPr/>
        </p:nvCxnSpPr>
        <p:spPr>
          <a:xfrm flipV="1">
            <a:off x="9620346" y="2287169"/>
            <a:ext cx="787668" cy="176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FA3FB38-D8C5-7072-4452-74FCBD40A4FB}"/>
              </a:ext>
            </a:extLst>
          </p:cNvPr>
          <p:cNvSpPr/>
          <p:nvPr/>
        </p:nvSpPr>
        <p:spPr>
          <a:xfrm>
            <a:off x="7392144" y="4794094"/>
            <a:ext cx="4176464" cy="1803258"/>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787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1AC64B2-E80E-D2D1-998E-495CE38EB47E}"/>
              </a:ext>
            </a:extLst>
          </p:cNvPr>
          <p:cNvSpPr>
            <a:spLocks noGrp="1"/>
          </p:cNvSpPr>
          <p:nvPr>
            <p:ph type="body" sz="quarter" idx="13"/>
          </p:nvPr>
        </p:nvSpPr>
        <p:spPr/>
        <p:txBody>
          <a:bodyPr/>
          <a:lstStyle/>
          <a:p>
            <a:r>
              <a:rPr kumimoji="1" lang="ja-JP" altLang="en-US" dirty="0"/>
              <a:t>研究目的</a:t>
            </a:r>
          </a:p>
        </p:txBody>
      </p:sp>
      <p:grpSp>
        <p:nvGrpSpPr>
          <p:cNvPr id="2" name="グループ化 1">
            <a:extLst>
              <a:ext uri="{FF2B5EF4-FFF2-40B4-BE49-F238E27FC236}">
                <a16:creationId xmlns:a16="http://schemas.microsoft.com/office/drawing/2014/main" id="{13E5628F-9062-D12B-AAE5-0ACCC0044737}"/>
              </a:ext>
            </a:extLst>
          </p:cNvPr>
          <p:cNvGrpSpPr/>
          <p:nvPr/>
        </p:nvGrpSpPr>
        <p:grpSpPr>
          <a:xfrm>
            <a:off x="1124144" y="2529000"/>
            <a:ext cx="9943712" cy="1800000"/>
            <a:chOff x="1124144" y="2176709"/>
            <a:chExt cx="9943712" cy="1800000"/>
          </a:xfrm>
        </p:grpSpPr>
        <p:sp>
          <p:nvSpPr>
            <p:cNvPr id="12" name="テキスト ボックス 11">
              <a:extLst>
                <a:ext uri="{FF2B5EF4-FFF2-40B4-BE49-F238E27FC236}">
                  <a16:creationId xmlns:a16="http://schemas.microsoft.com/office/drawing/2014/main" id="{389E6956-1C54-7BE4-7042-EF3BC398A745}"/>
                </a:ext>
              </a:extLst>
            </p:cNvPr>
            <p:cNvSpPr txBox="1"/>
            <p:nvPr/>
          </p:nvSpPr>
          <p:spPr>
            <a:xfrm>
              <a:off x="1124144" y="2176709"/>
              <a:ext cx="9943712" cy="1800000"/>
            </a:xfrm>
            <a:prstGeom prst="roundRect">
              <a:avLst/>
            </a:prstGeom>
            <a:noFill/>
            <a:ln w="76200">
              <a:solidFill>
                <a:srgbClr val="4DC4FF"/>
              </a:solidFill>
            </a:ln>
          </p:spPr>
          <p:txBody>
            <a:bodyPr wrap="square" rtlCol="0">
              <a:spAutoFit/>
            </a:bodyPr>
            <a:lstStyle/>
            <a:p>
              <a:pPr algn="ctr">
                <a:lnSpc>
                  <a:spcPct val="200000"/>
                </a:lnSpc>
              </a:pPr>
              <a:endParaRPr lang="en-US" altLang="ja-JP" sz="2400" b="1" dirty="0"/>
            </a:p>
          </p:txBody>
        </p:sp>
        <p:sp>
          <p:nvSpPr>
            <p:cNvPr id="13" name="テキスト ボックス 12">
              <a:extLst>
                <a:ext uri="{FF2B5EF4-FFF2-40B4-BE49-F238E27FC236}">
                  <a16:creationId xmlns:a16="http://schemas.microsoft.com/office/drawing/2014/main" id="{925831C0-8136-70B5-3846-4A3928C26D65}"/>
                </a:ext>
              </a:extLst>
            </p:cNvPr>
            <p:cNvSpPr txBox="1"/>
            <p:nvPr/>
          </p:nvSpPr>
          <p:spPr>
            <a:xfrm>
              <a:off x="1417102" y="2499628"/>
              <a:ext cx="9357796" cy="1154162"/>
            </a:xfrm>
            <a:prstGeom prst="rect">
              <a:avLst/>
            </a:prstGeom>
            <a:noFill/>
          </p:spPr>
          <p:txBody>
            <a:bodyPr wrap="square">
              <a:spAutoFit/>
            </a:bodyPr>
            <a:lstStyle/>
            <a:p>
              <a:pPr marL="0" indent="0">
                <a:lnSpc>
                  <a:spcPct val="150000"/>
                </a:lnSpc>
                <a:buFont typeface="Arial" panose="020B0604020202020204" pitchFamily="34" charset="0"/>
                <a:buNone/>
              </a:pPr>
              <a:r>
                <a:rPr lang="en-US" altLang="ja-JP" sz="2400" b="1" dirty="0"/>
                <a:t>Ni</a:t>
              </a:r>
              <a:r>
                <a:rPr lang="ja-JP" altLang="en-US" sz="2400" b="1" dirty="0"/>
                <a:t>組成比が少なくなるよう非化学量論的な組成にし、</a:t>
              </a:r>
              <a:r>
                <a:rPr lang="en-US" altLang="ja-JP" sz="2400" b="1" i="1" dirty="0"/>
                <a:t>ρ</a:t>
              </a:r>
              <a:r>
                <a:rPr lang="ja-JP" altLang="en-US" sz="2400" b="1" dirty="0"/>
                <a:t>減少により</a:t>
              </a:r>
              <a:r>
                <a:rPr lang="en-US" altLang="ja-JP" sz="2400" b="1" dirty="0"/>
                <a:t>P</a:t>
              </a:r>
              <a:r>
                <a:rPr lang="ja-JP" altLang="en-US" sz="2400" b="1" dirty="0"/>
                <a:t>型熱電材料</a:t>
              </a:r>
              <a:r>
                <a:rPr lang="en-US" altLang="ja-JP" sz="2400" b="1" dirty="0"/>
                <a:t>TiNi</a:t>
              </a:r>
              <a:r>
                <a:rPr lang="en-US" altLang="ja-JP" sz="2400" b="1" baseline="-25000" dirty="0"/>
                <a:t>1-x</a:t>
              </a:r>
              <a:r>
                <a:rPr lang="en-US" altLang="ja-JP" sz="2400" b="1" dirty="0"/>
                <a:t>Co</a:t>
              </a:r>
              <a:r>
                <a:rPr lang="en-US" altLang="ja-JP" sz="2400" b="1" baseline="-25000" dirty="0"/>
                <a:t>x</a:t>
              </a:r>
              <a:r>
                <a:rPr lang="en-US" altLang="ja-JP" sz="2400" b="1" dirty="0"/>
                <a:t>Sn(0</a:t>
              </a:r>
              <a:r>
                <a:rPr lang="ja-JP" altLang="en-US" sz="2400" b="1" dirty="0"/>
                <a:t>≤</a:t>
              </a:r>
              <a:r>
                <a:rPr lang="en-US" altLang="ja-JP" sz="2400" b="1" dirty="0"/>
                <a:t>x</a:t>
              </a:r>
              <a:r>
                <a:rPr lang="ja-JP" altLang="en-US" sz="2400" b="1" dirty="0"/>
                <a:t>≤</a:t>
              </a:r>
              <a:r>
                <a:rPr lang="en-US" altLang="ja-JP" sz="2400" b="1" dirty="0"/>
                <a:t>0.05)</a:t>
              </a:r>
              <a:r>
                <a:rPr lang="ja-JP" altLang="en-US" sz="2400" b="1" dirty="0"/>
                <a:t>の</a:t>
              </a:r>
              <a:r>
                <a:rPr lang="ja-JP" altLang="en-US" sz="2400" b="1" i="1" dirty="0"/>
                <a:t>熱電性能を向上させる</a:t>
              </a:r>
              <a:endParaRPr lang="en-US" altLang="ja-JP" sz="2400" b="1" i="1" dirty="0"/>
            </a:p>
          </p:txBody>
        </p:sp>
      </p:grpSp>
      <p:sp>
        <p:nvSpPr>
          <p:cNvPr id="7" name="スライド番号プレースホルダー 6">
            <a:extLst>
              <a:ext uri="{FF2B5EF4-FFF2-40B4-BE49-F238E27FC236}">
                <a16:creationId xmlns:a16="http://schemas.microsoft.com/office/drawing/2014/main" id="{35B7777F-48AD-F5B2-8F96-2D0FE6533404}"/>
              </a:ext>
            </a:extLst>
          </p:cNvPr>
          <p:cNvSpPr>
            <a:spLocks noGrp="1"/>
          </p:cNvSpPr>
          <p:nvPr>
            <p:ph type="sldNum" sz="quarter" idx="12"/>
          </p:nvPr>
        </p:nvSpPr>
        <p:spPr/>
        <p:txBody>
          <a:bodyPr/>
          <a:lstStyle/>
          <a:p>
            <a:fld id="{90BA7EBE-6FD4-4B50-83C6-C925E775C4BE}" type="slidenum">
              <a:rPr kumimoji="1" lang="ja-JP" altLang="en-US" smtClean="0"/>
              <a:pPr/>
              <a:t>5</a:t>
            </a:fld>
            <a:r>
              <a:rPr kumimoji="1" lang="ja-JP" altLang="en-US"/>
              <a:t> </a:t>
            </a:r>
            <a:r>
              <a:rPr kumimoji="1" lang="en-US" altLang="ja-JP"/>
              <a:t>/15</a:t>
            </a:r>
            <a:endParaRPr kumimoji="1" lang="ja-JP" altLang="en-US" dirty="0"/>
          </a:p>
        </p:txBody>
      </p:sp>
    </p:spTree>
    <p:extLst>
      <p:ext uri="{BB962C8B-B14F-4D97-AF65-F5344CB8AC3E}">
        <p14:creationId xmlns:p14="http://schemas.microsoft.com/office/powerpoint/2010/main" val="70813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5B5F83C-18C9-F458-4287-BB7415FEB92E}"/>
              </a:ext>
            </a:extLst>
          </p:cNvPr>
          <p:cNvSpPr>
            <a:spLocks noGrp="1"/>
          </p:cNvSpPr>
          <p:nvPr>
            <p:ph type="body" sz="quarter" idx="13"/>
          </p:nvPr>
        </p:nvSpPr>
        <p:spPr/>
        <p:txBody>
          <a:bodyPr/>
          <a:lstStyle/>
          <a:p>
            <a:r>
              <a:rPr lang="ja-JP" altLang="en-US" dirty="0"/>
              <a:t>実験方法</a:t>
            </a:r>
            <a:endParaRPr kumimoji="1" lang="ja-JP" altLang="en-US" dirty="0"/>
          </a:p>
        </p:txBody>
      </p:sp>
      <p:sp>
        <p:nvSpPr>
          <p:cNvPr id="4" name="正方形/長方形 3">
            <a:extLst>
              <a:ext uri="{FF2B5EF4-FFF2-40B4-BE49-F238E27FC236}">
                <a16:creationId xmlns:a16="http://schemas.microsoft.com/office/drawing/2014/main" id="{41EC071B-7348-BE70-614D-67338F923A26}"/>
              </a:ext>
            </a:extLst>
          </p:cNvPr>
          <p:cNvSpPr/>
          <p:nvPr/>
        </p:nvSpPr>
        <p:spPr>
          <a:xfrm>
            <a:off x="2757344" y="4721164"/>
            <a:ext cx="4794334" cy="1800000"/>
          </a:xfrm>
          <a:prstGeom prst="rect">
            <a:avLst/>
          </a:prstGeom>
          <a:solidFill>
            <a:schemeClr val="bg1">
              <a:lumMod val="65000"/>
              <a:alpha val="69804"/>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55F7FD8-6503-C592-F43C-E4689AEE1AB8}"/>
              </a:ext>
            </a:extLst>
          </p:cNvPr>
          <p:cNvSpPr/>
          <p:nvPr/>
        </p:nvSpPr>
        <p:spPr>
          <a:xfrm>
            <a:off x="2757344" y="3030869"/>
            <a:ext cx="4794334" cy="1607250"/>
          </a:xfrm>
          <a:prstGeom prst="rect">
            <a:avLst/>
          </a:prstGeom>
          <a:solidFill>
            <a:schemeClr val="bg1">
              <a:lumMod val="75000"/>
              <a:alpha val="69804"/>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52F2F86-7805-B9E1-1CA9-BE4D458A7DDE}"/>
              </a:ext>
            </a:extLst>
          </p:cNvPr>
          <p:cNvSpPr/>
          <p:nvPr/>
        </p:nvSpPr>
        <p:spPr>
          <a:xfrm>
            <a:off x="2757344" y="1340768"/>
            <a:ext cx="4794334" cy="1607250"/>
          </a:xfrm>
          <a:prstGeom prst="rect">
            <a:avLst/>
          </a:prstGeom>
          <a:solidFill>
            <a:schemeClr val="bg1">
              <a:lumMod val="85000"/>
              <a:alpha val="69804"/>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自転車, 座る, 金属, 車 が含まれている画像&#10;&#10;自動的に生成された説明">
            <a:extLst>
              <a:ext uri="{FF2B5EF4-FFF2-40B4-BE49-F238E27FC236}">
                <a16:creationId xmlns:a16="http://schemas.microsoft.com/office/drawing/2014/main" id="{8CF79DF9-0DAC-78C3-FB2A-6BCB1897D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83" r="-1"/>
          <a:stretch/>
        </p:blipFill>
        <p:spPr>
          <a:xfrm>
            <a:off x="2852320" y="1401994"/>
            <a:ext cx="1804649" cy="1512000"/>
          </a:xfrm>
          <a:prstGeom prst="rect">
            <a:avLst/>
          </a:prstGeom>
        </p:spPr>
      </p:pic>
      <p:sp>
        <p:nvSpPr>
          <p:cNvPr id="8" name="テキスト ボックス 7">
            <a:extLst>
              <a:ext uri="{FF2B5EF4-FFF2-40B4-BE49-F238E27FC236}">
                <a16:creationId xmlns:a16="http://schemas.microsoft.com/office/drawing/2014/main" id="{7C12BDB5-551B-0EFF-A68A-1ED6156D0CDF}"/>
              </a:ext>
            </a:extLst>
          </p:cNvPr>
          <p:cNvSpPr txBox="1"/>
          <p:nvPr/>
        </p:nvSpPr>
        <p:spPr>
          <a:xfrm>
            <a:off x="4790539" y="1628800"/>
            <a:ext cx="2390275" cy="1107996"/>
          </a:xfrm>
          <a:prstGeom prst="rect">
            <a:avLst/>
          </a:prstGeom>
          <a:noFill/>
        </p:spPr>
        <p:txBody>
          <a:bodyPr wrap="square" lIns="0" tIns="0" rIns="0" bIns="0" numCol="1" rtlCol="0">
            <a:spAutoFit/>
          </a:bodyPr>
          <a:lstStyle/>
          <a:p>
            <a:pPr marL="92075" indent="-92075">
              <a:buFont typeface="Arial" panose="020B0604020202020204" pitchFamily="34" charset="0"/>
              <a:buChar char="•"/>
            </a:pPr>
            <a:r>
              <a:rPr kumimoji="1" lang="en-US" altLang="ja-JP" dirty="0" err="1"/>
              <a:t>Ti</a:t>
            </a:r>
            <a:r>
              <a:rPr kumimoji="1" lang="en-US" altLang="ja-JP" dirty="0"/>
              <a:t>(99%up, sponge)</a:t>
            </a:r>
          </a:p>
          <a:p>
            <a:pPr marL="92075" indent="-92075">
              <a:buFont typeface="Arial" panose="020B0604020202020204" pitchFamily="34" charset="0"/>
              <a:buChar char="•"/>
            </a:pPr>
            <a:r>
              <a:rPr kumimoji="1" lang="en-US" altLang="ja-JP" dirty="0"/>
              <a:t>Ni(99.9%up, grains)</a:t>
            </a:r>
          </a:p>
          <a:p>
            <a:pPr marL="92075" indent="-92075">
              <a:buFont typeface="Arial" panose="020B0604020202020204" pitchFamily="34" charset="0"/>
              <a:buChar char="•"/>
            </a:pPr>
            <a:r>
              <a:rPr kumimoji="1" lang="en-US" altLang="ja-JP" dirty="0"/>
              <a:t>Sn(99.9%, grains)</a:t>
            </a:r>
          </a:p>
          <a:p>
            <a:pPr marL="92075" indent="-92075">
              <a:buFont typeface="Arial" panose="020B0604020202020204" pitchFamily="34" charset="0"/>
              <a:buChar char="•"/>
            </a:pPr>
            <a:r>
              <a:rPr kumimoji="1" lang="en-US" altLang="ja-JP" dirty="0"/>
              <a:t>Co(99%up, powder)</a:t>
            </a:r>
          </a:p>
        </p:txBody>
      </p:sp>
      <p:sp>
        <p:nvSpPr>
          <p:cNvPr id="19" name="テキスト ボックス 18">
            <a:extLst>
              <a:ext uri="{FF2B5EF4-FFF2-40B4-BE49-F238E27FC236}">
                <a16:creationId xmlns:a16="http://schemas.microsoft.com/office/drawing/2014/main" id="{7C86D250-6B19-5840-82F3-3B6DE75B976D}"/>
              </a:ext>
            </a:extLst>
          </p:cNvPr>
          <p:cNvSpPr txBox="1"/>
          <p:nvPr/>
        </p:nvSpPr>
        <p:spPr>
          <a:xfrm>
            <a:off x="4819251" y="3134755"/>
            <a:ext cx="2932933" cy="553998"/>
          </a:xfrm>
          <a:prstGeom prst="rect">
            <a:avLst/>
          </a:prstGeom>
          <a:noFill/>
        </p:spPr>
        <p:txBody>
          <a:bodyPr wrap="square" lIns="0" tIns="0" rIns="0" bIns="0" rtlCol="0">
            <a:spAutoFit/>
          </a:bodyPr>
          <a:lstStyle/>
          <a:p>
            <a:pPr marL="92075" indent="-92075">
              <a:buFont typeface="Arial" panose="020B0604020202020204" pitchFamily="34" charset="0"/>
              <a:buChar char="•"/>
            </a:pPr>
            <a:r>
              <a:rPr kumimoji="1" lang="en-US" altLang="ja-JP" dirty="0"/>
              <a:t>7.0</a:t>
            </a:r>
            <a:r>
              <a:rPr kumimoji="1" lang="ja-JP" altLang="en-US" dirty="0"/>
              <a:t> </a:t>
            </a:r>
            <a:r>
              <a:rPr kumimoji="1" lang="en-US" altLang="ja-JP" dirty="0"/>
              <a:t>× 7.0 × 1.0 mm (</a:t>
            </a:r>
            <a:r>
              <a:rPr kumimoji="1" lang="en-US" altLang="ja-JP" i="1" dirty="0"/>
              <a:t>ρ</a:t>
            </a:r>
            <a:r>
              <a:rPr kumimoji="1" lang="en-US" altLang="ja-JP" dirty="0"/>
              <a:t>, </a:t>
            </a:r>
            <a:r>
              <a:rPr kumimoji="1" lang="en-US" altLang="ja-JP" i="1" dirty="0"/>
              <a:t>S</a:t>
            </a:r>
            <a:r>
              <a:rPr kumimoji="1" lang="en-US" altLang="ja-JP" dirty="0"/>
              <a:t>)</a:t>
            </a:r>
          </a:p>
          <a:p>
            <a:pPr marL="92075" indent="-92075">
              <a:buFont typeface="Arial" panose="020B0604020202020204" pitchFamily="34" charset="0"/>
              <a:buChar char="•"/>
            </a:pPr>
            <a:r>
              <a:rPr kumimoji="1" lang="en-US" altLang="ja-JP" dirty="0"/>
              <a:t>7.0</a:t>
            </a:r>
            <a:r>
              <a:rPr kumimoji="1" lang="ja-JP" altLang="en-US" dirty="0"/>
              <a:t> </a:t>
            </a:r>
            <a:r>
              <a:rPr kumimoji="1" lang="en-US" altLang="ja-JP" dirty="0"/>
              <a:t>× 7.0 × 2.5 mm (</a:t>
            </a:r>
            <a:r>
              <a:rPr kumimoji="1" lang="en-US" altLang="ja-JP" i="1" dirty="0"/>
              <a:t>κ</a:t>
            </a:r>
            <a:r>
              <a:rPr kumimoji="1" lang="en-US" altLang="ja-JP" dirty="0"/>
              <a:t>)</a:t>
            </a:r>
          </a:p>
        </p:txBody>
      </p:sp>
      <p:pic>
        <p:nvPicPr>
          <p:cNvPr id="20" name="図 19" descr="屋内, キッチン, ストーブ, オーブン が含まれている画像&#10;&#10;自動的に生成された説明">
            <a:extLst>
              <a:ext uri="{FF2B5EF4-FFF2-40B4-BE49-F238E27FC236}">
                <a16:creationId xmlns:a16="http://schemas.microsoft.com/office/drawing/2014/main" id="{51B091A3-51A2-DC52-F37C-2B5E09C54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57" t="25795" r="15543" b="4765"/>
          <a:stretch/>
        </p:blipFill>
        <p:spPr>
          <a:xfrm>
            <a:off x="2865844" y="3078303"/>
            <a:ext cx="1817436" cy="1512000"/>
          </a:xfrm>
          <a:prstGeom prst="rect">
            <a:avLst/>
          </a:prstGeom>
        </p:spPr>
      </p:pic>
      <p:sp>
        <p:nvSpPr>
          <p:cNvPr id="21" name="テキスト ボックス 20">
            <a:extLst>
              <a:ext uri="{FF2B5EF4-FFF2-40B4-BE49-F238E27FC236}">
                <a16:creationId xmlns:a16="http://schemas.microsoft.com/office/drawing/2014/main" id="{694F83C5-74A4-2BBC-EB9A-983A91B7DDB0}"/>
              </a:ext>
            </a:extLst>
          </p:cNvPr>
          <p:cNvSpPr txBox="1"/>
          <p:nvPr/>
        </p:nvSpPr>
        <p:spPr>
          <a:xfrm>
            <a:off x="3196564" y="5031751"/>
            <a:ext cx="1800000" cy="276999"/>
          </a:xfrm>
          <a:prstGeom prst="rect">
            <a:avLst/>
          </a:prstGeom>
          <a:noFill/>
        </p:spPr>
        <p:txBody>
          <a:bodyPr wrap="square" lIns="0" tIns="0" rIns="0" bIns="0" rtlCol="0">
            <a:spAutoFit/>
          </a:bodyPr>
          <a:lstStyle/>
          <a:p>
            <a:pPr algn="ctr"/>
            <a:r>
              <a:rPr kumimoji="1" lang="ja-JP" altLang="en-US" dirty="0"/>
              <a:t>真空封入</a:t>
            </a:r>
            <a:endParaRPr kumimoji="1" lang="en-US" altLang="ja-JP" dirty="0"/>
          </a:p>
        </p:txBody>
      </p:sp>
      <p:grpSp>
        <p:nvGrpSpPr>
          <p:cNvPr id="22" name="グループ化 21">
            <a:extLst>
              <a:ext uri="{FF2B5EF4-FFF2-40B4-BE49-F238E27FC236}">
                <a16:creationId xmlns:a16="http://schemas.microsoft.com/office/drawing/2014/main" id="{373CE9E9-795C-ED3D-6B66-DAE9A88E82AC}"/>
              </a:ext>
            </a:extLst>
          </p:cNvPr>
          <p:cNvGrpSpPr/>
          <p:nvPr/>
        </p:nvGrpSpPr>
        <p:grpSpPr>
          <a:xfrm>
            <a:off x="3513106" y="5186267"/>
            <a:ext cx="3245982" cy="1273087"/>
            <a:chOff x="4197468" y="5315484"/>
            <a:chExt cx="3245982" cy="1273087"/>
          </a:xfrm>
        </p:grpSpPr>
        <p:pic>
          <p:nvPicPr>
            <p:cNvPr id="23" name="図 22" descr="屋内, テーブル, 小さい, 座る が含まれている画像&#10;&#10;自動的に生成された説明">
              <a:extLst>
                <a:ext uri="{FF2B5EF4-FFF2-40B4-BE49-F238E27FC236}">
                  <a16:creationId xmlns:a16="http://schemas.microsoft.com/office/drawing/2014/main" id="{D6B8FCF6-EFA5-5A7B-306B-BC9B3BF3CC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454" t="19593" r="20046" b="23868"/>
            <a:stretch/>
          </p:blipFill>
          <p:spPr>
            <a:xfrm>
              <a:off x="4881370" y="5539480"/>
              <a:ext cx="740285" cy="576000"/>
            </a:xfrm>
            <a:prstGeom prst="rect">
              <a:avLst/>
            </a:prstGeom>
          </p:spPr>
        </p:pic>
        <p:sp>
          <p:nvSpPr>
            <p:cNvPr id="24" name="矢印: 右 23">
              <a:extLst>
                <a:ext uri="{FF2B5EF4-FFF2-40B4-BE49-F238E27FC236}">
                  <a16:creationId xmlns:a16="http://schemas.microsoft.com/office/drawing/2014/main" id="{131AD27E-0F67-D3DA-A5D0-D1663E3F350C}"/>
                </a:ext>
              </a:extLst>
            </p:cNvPr>
            <p:cNvSpPr/>
            <p:nvPr/>
          </p:nvSpPr>
          <p:spPr>
            <a:xfrm>
              <a:off x="5713499" y="5665480"/>
              <a:ext cx="343616" cy="3240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5C223D9F-FAED-2DCC-68F2-852DF649D7B8}"/>
                </a:ext>
              </a:extLst>
            </p:cNvPr>
            <p:cNvGrpSpPr/>
            <p:nvPr/>
          </p:nvGrpSpPr>
          <p:grpSpPr>
            <a:xfrm>
              <a:off x="6120632" y="5315484"/>
              <a:ext cx="1080000" cy="864000"/>
              <a:chOff x="3762651" y="5372726"/>
              <a:chExt cx="1142617" cy="936104"/>
            </a:xfrm>
          </p:grpSpPr>
          <p:grpSp>
            <p:nvGrpSpPr>
              <p:cNvPr id="35" name="グループ化 34">
                <a:extLst>
                  <a:ext uri="{FF2B5EF4-FFF2-40B4-BE49-F238E27FC236}">
                    <a16:creationId xmlns:a16="http://schemas.microsoft.com/office/drawing/2014/main" id="{9ADC3A13-FE20-4171-9C70-4B7014743F4C}"/>
                  </a:ext>
                </a:extLst>
              </p:cNvPr>
              <p:cNvGrpSpPr/>
              <p:nvPr/>
            </p:nvGrpSpPr>
            <p:grpSpPr>
              <a:xfrm>
                <a:off x="3762651" y="5372726"/>
                <a:ext cx="1142617" cy="936104"/>
                <a:chOff x="3707904" y="5301208"/>
                <a:chExt cx="1142617" cy="936104"/>
              </a:xfrm>
            </p:grpSpPr>
            <p:sp>
              <p:nvSpPr>
                <p:cNvPr id="37" name="正方形/長方形 36">
                  <a:extLst>
                    <a:ext uri="{FF2B5EF4-FFF2-40B4-BE49-F238E27FC236}">
                      <a16:creationId xmlns:a16="http://schemas.microsoft.com/office/drawing/2014/main" id="{4A9A7396-1006-E85F-E8EE-99AFD51185E5}"/>
                    </a:ext>
                  </a:extLst>
                </p:cNvPr>
                <p:cNvSpPr/>
                <p:nvPr/>
              </p:nvSpPr>
              <p:spPr>
                <a:xfrm>
                  <a:off x="3707904" y="5301208"/>
                  <a:ext cx="1142617" cy="936104"/>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465BDD4-4031-22C7-82A6-A2B4BDD2CA80}"/>
                    </a:ext>
                  </a:extLst>
                </p:cNvPr>
                <p:cNvSpPr/>
                <p:nvPr/>
              </p:nvSpPr>
              <p:spPr>
                <a:xfrm>
                  <a:off x="3847212" y="5409260"/>
                  <a:ext cx="864000" cy="720000"/>
                </a:xfrm>
                <a:prstGeom prst="rect">
                  <a:avLst/>
                </a:prstGeom>
                <a:gradFill flip="none" rotWithShape="1">
                  <a:gsLst>
                    <a:gs pos="0">
                      <a:srgbClr val="FF0000"/>
                    </a:gs>
                    <a:gs pos="50000">
                      <a:srgbClr val="FFC000"/>
                    </a:gs>
                    <a:gs pos="100000">
                      <a:srgbClr val="FFFF00"/>
                    </a:gs>
                  </a:gsLst>
                  <a:path path="circle">
                    <a:fillToRect l="50000" t="50000" r="50000" b="50000"/>
                  </a:path>
                  <a:tileRect/>
                </a:gra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6" name="図 35">
                <a:extLst>
                  <a:ext uri="{FF2B5EF4-FFF2-40B4-BE49-F238E27FC236}">
                    <a16:creationId xmlns:a16="http://schemas.microsoft.com/office/drawing/2014/main" id="{64742374-625E-6E1C-FE68-9808275C2C56}"/>
                  </a:ext>
                </a:extLst>
              </p:cNvPr>
              <p:cNvPicPr>
                <a:picLocks noChangeAspect="1"/>
              </p:cNvPicPr>
              <p:nvPr/>
            </p:nvPicPr>
            <p:blipFill>
              <a:blip r:embed="rId6"/>
              <a:stretch>
                <a:fillRect/>
              </a:stretch>
            </p:blipFill>
            <p:spPr>
              <a:xfrm>
                <a:off x="4120580" y="5852434"/>
                <a:ext cx="426757" cy="268247"/>
              </a:xfrm>
              <a:prstGeom prst="rect">
                <a:avLst/>
              </a:prstGeom>
            </p:spPr>
          </p:pic>
        </p:grpSp>
        <p:sp>
          <p:nvSpPr>
            <p:cNvPr id="26" name="テキスト ボックス 25">
              <a:extLst>
                <a:ext uri="{FF2B5EF4-FFF2-40B4-BE49-F238E27FC236}">
                  <a16:creationId xmlns:a16="http://schemas.microsoft.com/office/drawing/2014/main" id="{591DF6C7-D324-1AE6-5CD4-C5297C4C0F06}"/>
                </a:ext>
              </a:extLst>
            </p:cNvPr>
            <p:cNvSpPr txBox="1"/>
            <p:nvPr/>
          </p:nvSpPr>
          <p:spPr>
            <a:xfrm>
              <a:off x="5717791" y="6311572"/>
              <a:ext cx="1725659" cy="276999"/>
            </a:xfrm>
            <a:prstGeom prst="rect">
              <a:avLst/>
            </a:prstGeom>
            <a:noFill/>
          </p:spPr>
          <p:txBody>
            <a:bodyPr wrap="square" lIns="0" tIns="0" rIns="0" bIns="0" rtlCol="0">
              <a:spAutoFit/>
            </a:bodyPr>
            <a:lstStyle/>
            <a:p>
              <a:pPr algn="ctr"/>
              <a:r>
                <a:rPr kumimoji="1" lang="en-US" altLang="ja-JP" dirty="0"/>
                <a:t>1073 K, 168h</a:t>
              </a:r>
              <a:endParaRPr kumimoji="1" lang="en-US" altLang="ja-JP" baseline="30000" dirty="0"/>
            </a:p>
          </p:txBody>
        </p:sp>
        <p:pic>
          <p:nvPicPr>
            <p:cNvPr id="27" name="図 26">
              <a:extLst>
                <a:ext uri="{FF2B5EF4-FFF2-40B4-BE49-F238E27FC236}">
                  <a16:creationId xmlns:a16="http://schemas.microsoft.com/office/drawing/2014/main" id="{27F9A40D-AD75-37D4-E2E6-67FF879F7584}"/>
                </a:ext>
              </a:extLst>
            </p:cNvPr>
            <p:cNvPicPr>
              <a:picLocks noChangeAspect="1"/>
            </p:cNvPicPr>
            <p:nvPr/>
          </p:nvPicPr>
          <p:blipFill>
            <a:blip r:embed="rId7"/>
            <a:stretch>
              <a:fillRect/>
            </a:stretch>
          </p:blipFill>
          <p:spPr>
            <a:xfrm>
              <a:off x="4461704" y="6178420"/>
              <a:ext cx="206668" cy="255178"/>
            </a:xfrm>
            <a:prstGeom prst="rect">
              <a:avLst/>
            </a:prstGeom>
          </p:spPr>
        </p:pic>
        <p:grpSp>
          <p:nvGrpSpPr>
            <p:cNvPr id="28" name="グループ化 27">
              <a:extLst>
                <a:ext uri="{FF2B5EF4-FFF2-40B4-BE49-F238E27FC236}">
                  <a16:creationId xmlns:a16="http://schemas.microsoft.com/office/drawing/2014/main" id="{EC3201E3-FB02-B761-27EE-C5CBF7B4D0DA}"/>
                </a:ext>
              </a:extLst>
            </p:cNvPr>
            <p:cNvGrpSpPr/>
            <p:nvPr/>
          </p:nvGrpSpPr>
          <p:grpSpPr>
            <a:xfrm>
              <a:off x="4197468" y="5925768"/>
              <a:ext cx="935223" cy="366246"/>
              <a:chOff x="374496" y="5796324"/>
              <a:chExt cx="935223" cy="366246"/>
            </a:xfrm>
          </p:grpSpPr>
          <p:grpSp>
            <p:nvGrpSpPr>
              <p:cNvPr id="29" name="グループ化 28">
                <a:extLst>
                  <a:ext uri="{FF2B5EF4-FFF2-40B4-BE49-F238E27FC236}">
                    <a16:creationId xmlns:a16="http://schemas.microsoft.com/office/drawing/2014/main" id="{A0FA67B7-CFB0-3E35-714E-F993623E283A}"/>
                  </a:ext>
                </a:extLst>
              </p:cNvPr>
              <p:cNvGrpSpPr/>
              <p:nvPr/>
            </p:nvGrpSpPr>
            <p:grpSpPr>
              <a:xfrm>
                <a:off x="432089" y="5876607"/>
                <a:ext cx="877630" cy="280295"/>
                <a:chOff x="1499524" y="5146189"/>
                <a:chExt cx="1171892" cy="343616"/>
              </a:xfrm>
            </p:grpSpPr>
            <p:sp>
              <p:nvSpPr>
                <p:cNvPr id="32" name="フローチャート: 端子 31">
                  <a:extLst>
                    <a:ext uri="{FF2B5EF4-FFF2-40B4-BE49-F238E27FC236}">
                      <a16:creationId xmlns:a16="http://schemas.microsoft.com/office/drawing/2014/main" id="{ED1900D8-D16A-5851-80D2-FD9F18FA0CC9}"/>
                    </a:ext>
                  </a:extLst>
                </p:cNvPr>
                <p:cNvSpPr/>
                <p:nvPr/>
              </p:nvSpPr>
              <p:spPr>
                <a:xfrm>
                  <a:off x="1895069" y="5146189"/>
                  <a:ext cx="776347" cy="343616"/>
                </a:xfrm>
                <a:prstGeom prst="flowChartTermina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方体 32">
                  <a:extLst>
                    <a:ext uri="{FF2B5EF4-FFF2-40B4-BE49-F238E27FC236}">
                      <a16:creationId xmlns:a16="http://schemas.microsoft.com/office/drawing/2014/main" id="{7B9A076F-F3CA-7CE9-2151-3A14543698E3}"/>
                    </a:ext>
                  </a:extLst>
                </p:cNvPr>
                <p:cNvSpPr>
                  <a:spLocks noChangeAspect="1"/>
                </p:cNvSpPr>
                <p:nvPr/>
              </p:nvSpPr>
              <p:spPr>
                <a:xfrm>
                  <a:off x="2094787" y="5242468"/>
                  <a:ext cx="336301" cy="162317"/>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端子 33">
                  <a:extLst>
                    <a:ext uri="{FF2B5EF4-FFF2-40B4-BE49-F238E27FC236}">
                      <a16:creationId xmlns:a16="http://schemas.microsoft.com/office/drawing/2014/main" id="{0E93A0CB-FAA5-E1AE-D7A1-A24FFCFFDCC0}"/>
                    </a:ext>
                  </a:extLst>
                </p:cNvPr>
                <p:cNvSpPr/>
                <p:nvPr/>
              </p:nvSpPr>
              <p:spPr>
                <a:xfrm>
                  <a:off x="1499524" y="5152026"/>
                  <a:ext cx="394226" cy="327969"/>
                </a:xfrm>
                <a:prstGeom prst="flowChartTerminator">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0" name="コネクタ: 曲線 29">
                <a:extLst>
                  <a:ext uri="{FF2B5EF4-FFF2-40B4-BE49-F238E27FC236}">
                    <a16:creationId xmlns:a16="http://schemas.microsoft.com/office/drawing/2014/main" id="{8B08F53E-AC6E-1A5C-DAC9-7AC1273DBCCC}"/>
                  </a:ext>
                </a:extLst>
              </p:cNvPr>
              <p:cNvCxnSpPr>
                <a:cxnSpLocks/>
              </p:cNvCxnSpPr>
              <p:nvPr/>
            </p:nvCxnSpPr>
            <p:spPr>
              <a:xfrm rot="3540000">
                <a:off x="266496" y="5904324"/>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コネクタ: 曲線 30">
                <a:extLst>
                  <a:ext uri="{FF2B5EF4-FFF2-40B4-BE49-F238E27FC236}">
                    <a16:creationId xmlns:a16="http://schemas.microsoft.com/office/drawing/2014/main" id="{C4080FBE-0534-48A0-344D-C624B3071300}"/>
                  </a:ext>
                </a:extLst>
              </p:cNvPr>
              <p:cNvCxnSpPr>
                <a:cxnSpLocks/>
              </p:cNvCxnSpPr>
              <p:nvPr/>
            </p:nvCxnSpPr>
            <p:spPr>
              <a:xfrm rot="3540000">
                <a:off x="354234" y="5910570"/>
                <a:ext cx="360000" cy="144000"/>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矢印: 五方向 38">
            <a:extLst>
              <a:ext uri="{FF2B5EF4-FFF2-40B4-BE49-F238E27FC236}">
                <a16:creationId xmlns:a16="http://schemas.microsoft.com/office/drawing/2014/main" id="{6F38A7DD-0992-911C-037E-07ACD3544976}"/>
              </a:ext>
            </a:extLst>
          </p:cNvPr>
          <p:cNvSpPr/>
          <p:nvPr/>
        </p:nvSpPr>
        <p:spPr>
          <a:xfrm rot="5400000">
            <a:off x="551309" y="908796"/>
            <a:ext cx="1656054" cy="2520000"/>
          </a:xfrm>
          <a:prstGeom prst="homePlate">
            <a:avLst>
              <a:gd name="adj" fmla="val 3964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矢印: 山形 39">
            <a:extLst>
              <a:ext uri="{FF2B5EF4-FFF2-40B4-BE49-F238E27FC236}">
                <a16:creationId xmlns:a16="http://schemas.microsoft.com/office/drawing/2014/main" id="{CD7B57E5-A784-A910-9FE2-DAC51AD0BE0B}"/>
              </a:ext>
            </a:extLst>
          </p:cNvPr>
          <p:cNvSpPr/>
          <p:nvPr/>
        </p:nvSpPr>
        <p:spPr>
          <a:xfrm rot="5400000">
            <a:off x="479336" y="3285047"/>
            <a:ext cx="1800000" cy="2520000"/>
          </a:xfrm>
          <a:prstGeom prst="chevron">
            <a:avLst>
              <a:gd name="adj" fmla="val 3704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矢印: 山形 40">
            <a:extLst>
              <a:ext uri="{FF2B5EF4-FFF2-40B4-BE49-F238E27FC236}">
                <a16:creationId xmlns:a16="http://schemas.microsoft.com/office/drawing/2014/main" id="{92B4C44E-4B75-0C9B-214F-F5CB062623A9}"/>
              </a:ext>
            </a:extLst>
          </p:cNvPr>
          <p:cNvSpPr/>
          <p:nvPr/>
        </p:nvSpPr>
        <p:spPr>
          <a:xfrm rot="5400000">
            <a:off x="479336" y="4509160"/>
            <a:ext cx="1800000" cy="2520000"/>
          </a:xfrm>
          <a:prstGeom prst="chevron">
            <a:avLst>
              <a:gd name="adj" fmla="val 37041"/>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950A2E7-6294-8E3D-808C-8DE5A39B8A74}"/>
              </a:ext>
            </a:extLst>
          </p:cNvPr>
          <p:cNvSpPr txBox="1"/>
          <p:nvPr/>
        </p:nvSpPr>
        <p:spPr>
          <a:xfrm>
            <a:off x="31169" y="1369003"/>
            <a:ext cx="2696333" cy="1411925"/>
          </a:xfrm>
          <a:prstGeom prst="rect">
            <a:avLst/>
          </a:prstGeom>
          <a:noFill/>
        </p:spPr>
        <p:txBody>
          <a:bodyPr wrap="square" rtlCol="0">
            <a:spAutoFit/>
          </a:bodyPr>
          <a:lstStyle/>
          <a:p>
            <a:pPr algn="ctr">
              <a:lnSpc>
                <a:spcPts val="2600"/>
              </a:lnSpc>
            </a:pPr>
            <a:r>
              <a:rPr kumimoji="1" lang="en-US" altLang="ja-JP" b="1" dirty="0" err="1"/>
              <a:t>TiNi</a:t>
            </a:r>
            <a:r>
              <a:rPr kumimoji="1" lang="en-US" altLang="ja-JP" b="1" baseline="-25000" dirty="0" err="1"/>
              <a:t>x-y</a:t>
            </a:r>
            <a:r>
              <a:rPr kumimoji="1" lang="en-US" altLang="ja-JP" b="1" dirty="0" err="1"/>
              <a:t>Co</a:t>
            </a:r>
            <a:r>
              <a:rPr kumimoji="1" lang="en-US" altLang="ja-JP" b="1" baseline="-25000" dirty="0" err="1"/>
              <a:t>y</a:t>
            </a:r>
            <a:r>
              <a:rPr kumimoji="1" lang="en-US" altLang="ja-JP" b="1" dirty="0" err="1"/>
              <a:t>Sn</a:t>
            </a:r>
            <a:endParaRPr kumimoji="1" lang="en-US" altLang="ja-JP" b="1" dirty="0"/>
          </a:p>
          <a:p>
            <a:pPr algn="ctr">
              <a:lnSpc>
                <a:spcPts val="2600"/>
              </a:lnSpc>
            </a:pPr>
            <a:r>
              <a:rPr kumimoji="1" lang="en-US" altLang="ja-JP" b="1" dirty="0"/>
              <a:t>(x=1.0,0.95, 0.90</a:t>
            </a:r>
          </a:p>
          <a:p>
            <a:pPr algn="ctr">
              <a:lnSpc>
                <a:spcPts val="2600"/>
              </a:lnSpc>
            </a:pPr>
            <a:r>
              <a:rPr kumimoji="1" lang="en-US" altLang="ja-JP" b="1" dirty="0"/>
              <a:t>y=0.01,</a:t>
            </a:r>
            <a:r>
              <a:rPr kumimoji="1" lang="ja-JP" altLang="en-US" b="1" dirty="0"/>
              <a:t> </a:t>
            </a:r>
            <a:r>
              <a:rPr kumimoji="1" lang="en-US" altLang="ja-JP" b="1" dirty="0"/>
              <a:t>0.03, 0.05)</a:t>
            </a:r>
          </a:p>
          <a:p>
            <a:pPr algn="ctr">
              <a:lnSpc>
                <a:spcPts val="2600"/>
              </a:lnSpc>
            </a:pPr>
            <a:r>
              <a:rPr kumimoji="1" lang="ja-JP" altLang="en-US" b="1" dirty="0"/>
              <a:t>秤量</a:t>
            </a:r>
          </a:p>
        </p:txBody>
      </p:sp>
      <p:sp>
        <p:nvSpPr>
          <p:cNvPr id="44" name="テキスト ボックス 43">
            <a:extLst>
              <a:ext uri="{FF2B5EF4-FFF2-40B4-BE49-F238E27FC236}">
                <a16:creationId xmlns:a16="http://schemas.microsoft.com/office/drawing/2014/main" id="{8AFD8CDA-22CB-1B42-140B-917CCD7D983E}"/>
              </a:ext>
            </a:extLst>
          </p:cNvPr>
          <p:cNvSpPr txBox="1"/>
          <p:nvPr/>
        </p:nvSpPr>
        <p:spPr>
          <a:xfrm>
            <a:off x="404682" y="4509120"/>
            <a:ext cx="1980000" cy="369332"/>
          </a:xfrm>
          <a:prstGeom prst="rect">
            <a:avLst/>
          </a:prstGeom>
          <a:noFill/>
        </p:spPr>
        <p:txBody>
          <a:bodyPr wrap="square" rtlCol="0">
            <a:spAutoFit/>
          </a:bodyPr>
          <a:lstStyle/>
          <a:p>
            <a:pPr algn="ctr"/>
            <a:r>
              <a:rPr kumimoji="1" lang="ja-JP" altLang="en-US" b="1" dirty="0"/>
              <a:t>ワイヤ放電加工</a:t>
            </a:r>
          </a:p>
        </p:txBody>
      </p:sp>
      <p:sp>
        <p:nvSpPr>
          <p:cNvPr id="45" name="テキスト ボックス 44">
            <a:extLst>
              <a:ext uri="{FF2B5EF4-FFF2-40B4-BE49-F238E27FC236}">
                <a16:creationId xmlns:a16="http://schemas.microsoft.com/office/drawing/2014/main" id="{C282E4E0-3185-11C7-9F49-156D61253D59}"/>
              </a:ext>
            </a:extLst>
          </p:cNvPr>
          <p:cNvSpPr txBox="1"/>
          <p:nvPr/>
        </p:nvSpPr>
        <p:spPr>
          <a:xfrm>
            <a:off x="404682" y="5733256"/>
            <a:ext cx="1980000" cy="369332"/>
          </a:xfrm>
          <a:prstGeom prst="rect">
            <a:avLst/>
          </a:prstGeom>
          <a:noFill/>
        </p:spPr>
        <p:txBody>
          <a:bodyPr wrap="square" rtlCol="0">
            <a:spAutoFit/>
          </a:bodyPr>
          <a:lstStyle/>
          <a:p>
            <a:pPr algn="ctr"/>
            <a:r>
              <a:rPr kumimoji="1" lang="ja-JP" altLang="en-US" b="1" dirty="0"/>
              <a:t>均質化処理</a:t>
            </a:r>
          </a:p>
        </p:txBody>
      </p:sp>
      <p:sp>
        <p:nvSpPr>
          <p:cNvPr id="48" name="テキスト ボックス 47">
            <a:extLst>
              <a:ext uri="{FF2B5EF4-FFF2-40B4-BE49-F238E27FC236}">
                <a16:creationId xmlns:a16="http://schemas.microsoft.com/office/drawing/2014/main" id="{D952FFB6-5F6A-D428-F54E-17EFA7F40E65}"/>
              </a:ext>
            </a:extLst>
          </p:cNvPr>
          <p:cNvSpPr txBox="1"/>
          <p:nvPr/>
        </p:nvSpPr>
        <p:spPr>
          <a:xfrm>
            <a:off x="7940039" y="1473814"/>
            <a:ext cx="4243007" cy="4608560"/>
          </a:xfrm>
          <a:prstGeom prst="rect">
            <a:avLst/>
          </a:prstGeom>
          <a:noFill/>
        </p:spPr>
        <p:txBody>
          <a:bodyPr wrap="square" lIns="36000" tIns="36000" rIns="36000" bIns="36000" rtlCol="0" anchor="ctr">
            <a:spAutoFit/>
          </a:bodyPr>
          <a:lstStyle/>
          <a:p>
            <a:pPr marL="342900" indent="-342900">
              <a:lnSpc>
                <a:spcPct val="150000"/>
              </a:lnSpc>
              <a:buSzPct val="80000"/>
              <a:buFont typeface="Wingdings" panose="05000000000000000000" pitchFamily="2" charset="2"/>
              <a:buChar char="n"/>
            </a:pPr>
            <a:r>
              <a:rPr lang="ja-JP" altLang="en-US" dirty="0"/>
              <a:t>結晶構造解析</a:t>
            </a:r>
            <a:endParaRPr lang="en-US" altLang="ja-JP" dirty="0"/>
          </a:p>
          <a:p>
            <a:pPr marL="698500" lvl="1" indent="-342900">
              <a:lnSpc>
                <a:spcPct val="150000"/>
              </a:lnSpc>
              <a:buSzPct val="80000"/>
              <a:buFont typeface="Arial" panose="020B0604020202020204" pitchFamily="34" charset="0"/>
              <a:buChar char="•"/>
            </a:pPr>
            <a:r>
              <a:rPr lang="ja-JP" altLang="en-US" dirty="0"/>
              <a:t>粉末</a:t>
            </a:r>
            <a:r>
              <a:rPr lang="en-US" altLang="ja-JP" dirty="0"/>
              <a:t>XRD</a:t>
            </a:r>
            <a:r>
              <a:rPr lang="ja-JP" altLang="en-US" dirty="0"/>
              <a:t>測定</a:t>
            </a:r>
            <a:r>
              <a:rPr kumimoji="1" lang="ja-JP" altLang="en-US" dirty="0"/>
              <a:t>（</a:t>
            </a:r>
            <a:r>
              <a:rPr kumimoji="1" lang="en-US" altLang="ja-JP" dirty="0"/>
              <a:t>Cu Kα : λ=1.5418 </a:t>
            </a:r>
            <a:r>
              <a:rPr kumimoji="1" lang="en-US" altLang="ja-JP" dirty="0">
                <a:latin typeface="+mn-ea"/>
              </a:rPr>
              <a:t>Å</a:t>
            </a:r>
            <a:r>
              <a:rPr kumimoji="1" lang="en-US" altLang="ja-JP" dirty="0"/>
              <a:t>, SmartLab</a:t>
            </a:r>
            <a:r>
              <a:rPr kumimoji="1" lang="ja-JP" altLang="en-US" dirty="0"/>
              <a:t>）</a:t>
            </a:r>
            <a:endParaRPr kumimoji="1" lang="en-US" altLang="ja-JP" dirty="0"/>
          </a:p>
          <a:p>
            <a:pPr marL="698500" lvl="1" indent="-342900">
              <a:lnSpc>
                <a:spcPct val="150000"/>
              </a:lnSpc>
              <a:buSzPct val="80000"/>
              <a:buFont typeface="Arial" panose="020B0604020202020204" pitchFamily="34" charset="0"/>
              <a:buChar char="•"/>
            </a:pPr>
            <a:r>
              <a:rPr lang="en-US" altLang="ja-JP" dirty="0"/>
              <a:t>Rietveld</a:t>
            </a:r>
            <a:r>
              <a:rPr lang="ja-JP" altLang="en-US" dirty="0"/>
              <a:t>解析</a:t>
            </a:r>
            <a:r>
              <a:rPr kumimoji="1" lang="ja-JP" altLang="en-US" dirty="0"/>
              <a:t>（</a:t>
            </a:r>
            <a:r>
              <a:rPr kumimoji="1" lang="en-US" altLang="ja-JP" dirty="0"/>
              <a:t>RIETAN-FP</a:t>
            </a:r>
            <a:r>
              <a:rPr kumimoji="1" lang="ja-JP" altLang="en-US" dirty="0"/>
              <a:t>）</a:t>
            </a:r>
            <a:endParaRPr kumimoji="1" lang="en-US" altLang="ja-JP" dirty="0"/>
          </a:p>
          <a:p>
            <a:pPr marL="457200" indent="-457200">
              <a:lnSpc>
                <a:spcPct val="150000"/>
              </a:lnSpc>
              <a:buSzPct val="80000"/>
              <a:buFont typeface="Wingdings" panose="05000000000000000000" pitchFamily="2" charset="2"/>
              <a:buChar char="n"/>
            </a:pPr>
            <a:r>
              <a:rPr kumimoji="1" lang="en-US" altLang="ja-JP" dirty="0"/>
              <a:t>Hall</a:t>
            </a:r>
            <a:r>
              <a:rPr kumimoji="1" lang="ja-JP" altLang="en-US" dirty="0"/>
              <a:t>効果測定</a:t>
            </a:r>
            <a:endParaRPr kumimoji="1" lang="en-US" altLang="ja-JP" dirty="0"/>
          </a:p>
          <a:p>
            <a:pPr marL="800100" lvl="1" indent="-342900">
              <a:lnSpc>
                <a:spcPct val="150000"/>
              </a:lnSpc>
              <a:buSzPct val="80000"/>
              <a:buFont typeface="Arial" panose="020B0604020202020204" pitchFamily="34" charset="0"/>
              <a:buChar char="•"/>
            </a:pPr>
            <a:r>
              <a:rPr kumimoji="1" lang="en-US" altLang="ja-JP" dirty="0"/>
              <a:t>300 K</a:t>
            </a:r>
            <a:r>
              <a:rPr kumimoji="1" lang="ja-JP" altLang="en-US" dirty="0"/>
              <a:t>（</a:t>
            </a:r>
            <a:r>
              <a:rPr kumimoji="1" lang="en-US" altLang="ja-JP" dirty="0"/>
              <a:t>ResiTest8300</a:t>
            </a:r>
            <a:r>
              <a:rPr kumimoji="1" lang="ja-JP" altLang="en-US" dirty="0"/>
              <a:t>）</a:t>
            </a:r>
            <a:endParaRPr lang="en-US" altLang="ja-JP" dirty="0"/>
          </a:p>
          <a:p>
            <a:pPr marL="457200" indent="-457200">
              <a:lnSpc>
                <a:spcPct val="150000"/>
              </a:lnSpc>
              <a:buSzPct val="80000"/>
              <a:buFont typeface="Wingdings" panose="05000000000000000000" pitchFamily="2" charset="2"/>
              <a:buChar char="n"/>
            </a:pPr>
            <a:r>
              <a:rPr kumimoji="1" lang="ja-JP" altLang="en-US" dirty="0"/>
              <a:t>ゼーベック係数、電気抵抗率</a:t>
            </a:r>
            <a:endParaRPr kumimoji="1" lang="en-US" altLang="ja-JP" dirty="0"/>
          </a:p>
          <a:p>
            <a:pPr marL="914400" lvl="1" indent="-457200">
              <a:lnSpc>
                <a:spcPct val="150000"/>
              </a:lnSpc>
              <a:buSzPct val="80000"/>
              <a:buFont typeface="Arial" panose="020B0604020202020204" pitchFamily="34" charset="0"/>
              <a:buChar char="•"/>
            </a:pPr>
            <a:r>
              <a:rPr kumimoji="1" lang="en-US" altLang="ja-JP" dirty="0"/>
              <a:t>80-395 K</a:t>
            </a:r>
            <a:r>
              <a:rPr kumimoji="1" lang="ja-JP" altLang="en-US" dirty="0"/>
              <a:t>（</a:t>
            </a:r>
            <a:r>
              <a:rPr kumimoji="1" lang="en-US" altLang="ja-JP" dirty="0"/>
              <a:t>ResiTest8300</a:t>
            </a:r>
            <a:r>
              <a:rPr kumimoji="1" lang="ja-JP" altLang="en-US" dirty="0"/>
              <a:t>）</a:t>
            </a:r>
            <a:endParaRPr kumimoji="1" lang="en-US" altLang="ja-JP" dirty="0"/>
          </a:p>
          <a:p>
            <a:pPr marL="914400" lvl="1" indent="-457200">
              <a:lnSpc>
                <a:spcPct val="150000"/>
              </a:lnSpc>
              <a:buSzPct val="80000"/>
              <a:buFont typeface="Arial" panose="020B0604020202020204" pitchFamily="34" charset="0"/>
              <a:buChar char="•"/>
            </a:pPr>
            <a:r>
              <a:rPr kumimoji="1" lang="en-US" altLang="ja-JP" dirty="0"/>
              <a:t>395-800 K</a:t>
            </a:r>
            <a:r>
              <a:rPr kumimoji="1" lang="ja-JP" altLang="en-US" dirty="0"/>
              <a:t>（自作装置）</a:t>
            </a:r>
            <a:r>
              <a:rPr kumimoji="1" lang="en-US" altLang="ja-JP" dirty="0"/>
              <a:t> </a:t>
            </a:r>
          </a:p>
          <a:p>
            <a:pPr marL="457200" indent="-457200">
              <a:lnSpc>
                <a:spcPct val="150000"/>
              </a:lnSpc>
              <a:buSzPct val="80000"/>
              <a:buFont typeface="Wingdings" panose="05000000000000000000" pitchFamily="2" charset="2"/>
              <a:buChar char="n"/>
            </a:pPr>
            <a:r>
              <a:rPr kumimoji="1" lang="ja-JP" altLang="en-US" dirty="0"/>
              <a:t>熱伝導率</a:t>
            </a:r>
            <a:endParaRPr kumimoji="1" lang="en-US" altLang="ja-JP" dirty="0"/>
          </a:p>
          <a:p>
            <a:pPr marL="914400" lvl="1" indent="-457200">
              <a:lnSpc>
                <a:spcPct val="150000"/>
              </a:lnSpc>
              <a:buSzPct val="80000"/>
              <a:buFont typeface="Arial" panose="020B0604020202020204" pitchFamily="34" charset="0"/>
              <a:buChar char="•"/>
            </a:pPr>
            <a:r>
              <a:rPr kumimoji="1" lang="en-US" altLang="ja-JP" dirty="0"/>
              <a:t>300-800 K</a:t>
            </a:r>
            <a:r>
              <a:rPr kumimoji="1" lang="ja-JP" altLang="en-US" dirty="0"/>
              <a:t>（</a:t>
            </a:r>
            <a:r>
              <a:rPr kumimoji="1" lang="en-US" altLang="ja-JP" dirty="0"/>
              <a:t>PEM-2</a:t>
            </a:r>
            <a:r>
              <a:rPr kumimoji="1" lang="ja-JP" altLang="en-US" dirty="0"/>
              <a:t>）</a:t>
            </a:r>
            <a:endParaRPr kumimoji="1" lang="en-US" altLang="ja-JP" dirty="0"/>
          </a:p>
        </p:txBody>
      </p:sp>
      <p:cxnSp>
        <p:nvCxnSpPr>
          <p:cNvPr id="50" name="直線コネクタ 49">
            <a:extLst>
              <a:ext uri="{FF2B5EF4-FFF2-40B4-BE49-F238E27FC236}">
                <a16:creationId xmlns:a16="http://schemas.microsoft.com/office/drawing/2014/main" id="{13571D89-8A94-5D04-D2D2-E19897FD66BB}"/>
              </a:ext>
            </a:extLst>
          </p:cNvPr>
          <p:cNvCxnSpPr/>
          <p:nvPr/>
        </p:nvCxnSpPr>
        <p:spPr>
          <a:xfrm>
            <a:off x="7752184" y="1042764"/>
            <a:ext cx="0" cy="5760000"/>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スライド番号プレースホルダー 48">
            <a:extLst>
              <a:ext uri="{FF2B5EF4-FFF2-40B4-BE49-F238E27FC236}">
                <a16:creationId xmlns:a16="http://schemas.microsoft.com/office/drawing/2014/main" id="{D3671370-DADC-B433-EC67-73A084061F6F}"/>
              </a:ext>
            </a:extLst>
          </p:cNvPr>
          <p:cNvSpPr>
            <a:spLocks noGrp="1"/>
          </p:cNvSpPr>
          <p:nvPr>
            <p:ph type="sldNum" sz="quarter" idx="12"/>
          </p:nvPr>
        </p:nvSpPr>
        <p:spPr/>
        <p:txBody>
          <a:bodyPr/>
          <a:lstStyle/>
          <a:p>
            <a:fld id="{90BA7EBE-6FD4-4B50-83C6-C925E775C4BE}" type="slidenum">
              <a:rPr kumimoji="1" lang="ja-JP" altLang="en-US" smtClean="0"/>
              <a:pPr/>
              <a:t>6</a:t>
            </a:fld>
            <a:r>
              <a:rPr kumimoji="1" lang="ja-JP" altLang="en-US"/>
              <a:t> </a:t>
            </a:r>
            <a:r>
              <a:rPr kumimoji="1" lang="en-US" altLang="ja-JP"/>
              <a:t>/15</a:t>
            </a:r>
            <a:endParaRPr kumimoji="1" lang="ja-JP" altLang="en-US" dirty="0"/>
          </a:p>
        </p:txBody>
      </p:sp>
      <p:grpSp>
        <p:nvGrpSpPr>
          <p:cNvPr id="47" name="グループ化 46">
            <a:extLst>
              <a:ext uri="{FF2B5EF4-FFF2-40B4-BE49-F238E27FC236}">
                <a16:creationId xmlns:a16="http://schemas.microsoft.com/office/drawing/2014/main" id="{F37DFB1D-175D-7DE3-8DF7-6054ECF5B3F1}"/>
              </a:ext>
            </a:extLst>
          </p:cNvPr>
          <p:cNvGrpSpPr/>
          <p:nvPr/>
        </p:nvGrpSpPr>
        <p:grpSpPr>
          <a:xfrm>
            <a:off x="5140671" y="3713769"/>
            <a:ext cx="2195454" cy="814487"/>
            <a:chOff x="5140671" y="3569753"/>
            <a:chExt cx="2195454" cy="814487"/>
          </a:xfrm>
        </p:grpSpPr>
        <p:grpSp>
          <p:nvGrpSpPr>
            <p:cNvPr id="9" name="グループ化 8">
              <a:extLst>
                <a:ext uri="{FF2B5EF4-FFF2-40B4-BE49-F238E27FC236}">
                  <a16:creationId xmlns:a16="http://schemas.microsoft.com/office/drawing/2014/main" id="{50402EF9-6634-4B03-95F1-265AD2A85945}"/>
                </a:ext>
              </a:extLst>
            </p:cNvPr>
            <p:cNvGrpSpPr/>
            <p:nvPr/>
          </p:nvGrpSpPr>
          <p:grpSpPr>
            <a:xfrm>
              <a:off x="5140671" y="3569753"/>
              <a:ext cx="2195454" cy="667876"/>
              <a:chOff x="5579238" y="3212223"/>
              <a:chExt cx="2195454" cy="667876"/>
            </a:xfrm>
          </p:grpSpPr>
          <p:sp>
            <p:nvSpPr>
              <p:cNvPr id="10" name="直方体 9">
                <a:extLst>
                  <a:ext uri="{FF2B5EF4-FFF2-40B4-BE49-F238E27FC236}">
                    <a16:creationId xmlns:a16="http://schemas.microsoft.com/office/drawing/2014/main" id="{F353B837-111A-D3C9-77D5-A0FAAD84EF31}"/>
                  </a:ext>
                </a:extLst>
              </p:cNvPr>
              <p:cNvSpPr>
                <a:spLocks noChangeAspect="1"/>
              </p:cNvSpPr>
              <p:nvPr/>
            </p:nvSpPr>
            <p:spPr>
              <a:xfrm>
                <a:off x="7240500" y="3396725"/>
                <a:ext cx="534192" cy="257830"/>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a:extLst>
                  <a:ext uri="{FF2B5EF4-FFF2-40B4-BE49-F238E27FC236}">
                    <a16:creationId xmlns:a16="http://schemas.microsoft.com/office/drawing/2014/main" id="{954E01A1-C950-A5F2-CC46-47B3CB61C846}"/>
                  </a:ext>
                </a:extLst>
              </p:cNvPr>
              <p:cNvGrpSpPr/>
              <p:nvPr/>
            </p:nvGrpSpPr>
            <p:grpSpPr>
              <a:xfrm>
                <a:off x="5579238" y="3338917"/>
                <a:ext cx="1080000" cy="541182"/>
                <a:chOff x="774826" y="4149080"/>
                <a:chExt cx="1080000" cy="541182"/>
              </a:xfrm>
            </p:grpSpPr>
            <p:sp>
              <p:nvSpPr>
                <p:cNvPr id="13" name="楕円 12">
                  <a:extLst>
                    <a:ext uri="{FF2B5EF4-FFF2-40B4-BE49-F238E27FC236}">
                      <a16:creationId xmlns:a16="http://schemas.microsoft.com/office/drawing/2014/main" id="{49B70D60-2A2E-7EB7-0620-E13146F83F7A}"/>
                    </a:ext>
                  </a:extLst>
                </p:cNvPr>
                <p:cNvSpPr/>
                <p:nvPr/>
              </p:nvSpPr>
              <p:spPr>
                <a:xfrm>
                  <a:off x="863688" y="4260574"/>
                  <a:ext cx="900000" cy="324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9812962-19ED-2D87-B7DB-ABA6536D0467}"/>
                    </a:ext>
                  </a:extLst>
                </p:cNvPr>
                <p:cNvCxnSpPr>
                  <a:cxnSpLocks/>
                </p:cNvCxnSpPr>
                <p:nvPr/>
              </p:nvCxnSpPr>
              <p:spPr>
                <a:xfrm>
                  <a:off x="774826" y="4345854"/>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8396A38-F34A-0A15-EDED-501EB0589DD3}"/>
                    </a:ext>
                  </a:extLst>
                </p:cNvPr>
                <p:cNvCxnSpPr>
                  <a:cxnSpLocks/>
                </p:cNvCxnSpPr>
                <p:nvPr/>
              </p:nvCxnSpPr>
              <p:spPr>
                <a:xfrm>
                  <a:off x="1619672"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89F6871-4E67-DA3B-B4A7-FA44EC0684D9}"/>
                    </a:ext>
                  </a:extLst>
                </p:cNvPr>
                <p:cNvCxnSpPr>
                  <a:cxnSpLocks/>
                </p:cNvCxnSpPr>
                <p:nvPr/>
              </p:nvCxnSpPr>
              <p:spPr>
                <a:xfrm>
                  <a:off x="1352244"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28C045A-0937-746E-A986-3A00C4C86E88}"/>
                    </a:ext>
                  </a:extLst>
                </p:cNvPr>
                <p:cNvCxnSpPr>
                  <a:cxnSpLocks/>
                </p:cNvCxnSpPr>
                <p:nvPr/>
              </p:nvCxnSpPr>
              <p:spPr>
                <a:xfrm>
                  <a:off x="1069008" y="4149080"/>
                  <a:ext cx="0" cy="5411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7DB9A3E-B2F5-CCF0-0F1A-C3CD184E97D6}"/>
                    </a:ext>
                  </a:extLst>
                </p:cNvPr>
                <p:cNvCxnSpPr>
                  <a:cxnSpLocks/>
                </p:cNvCxnSpPr>
                <p:nvPr/>
              </p:nvCxnSpPr>
              <p:spPr>
                <a:xfrm>
                  <a:off x="774826" y="4489870"/>
                  <a:ext cx="1080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Picture 2">
                <a:extLst>
                  <a:ext uri="{FF2B5EF4-FFF2-40B4-BE49-F238E27FC236}">
                    <a16:creationId xmlns:a16="http://schemas.microsoft.com/office/drawing/2014/main" id="{6AC14046-6803-BE45-260E-BE381A7C9A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33816" flipH="1" flipV="1">
                <a:off x="6454765" y="3212223"/>
                <a:ext cx="632046" cy="6320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直方体 1">
              <a:extLst>
                <a:ext uri="{FF2B5EF4-FFF2-40B4-BE49-F238E27FC236}">
                  <a16:creationId xmlns:a16="http://schemas.microsoft.com/office/drawing/2014/main" id="{D4561A50-8876-CA8C-2AA4-8BD18D96C4F0}"/>
                </a:ext>
              </a:extLst>
            </p:cNvPr>
            <p:cNvSpPr>
              <a:spLocks noChangeAspect="1"/>
            </p:cNvSpPr>
            <p:nvPr/>
          </p:nvSpPr>
          <p:spPr>
            <a:xfrm>
              <a:off x="6801933" y="4053133"/>
              <a:ext cx="507265" cy="331107"/>
            </a:xfrm>
            <a:prstGeom prst="cube">
              <a:avLst>
                <a:gd name="adj" fmla="val 4910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3" name="矢印: 山形 52">
            <a:extLst>
              <a:ext uri="{FF2B5EF4-FFF2-40B4-BE49-F238E27FC236}">
                <a16:creationId xmlns:a16="http://schemas.microsoft.com/office/drawing/2014/main" id="{AD752F6E-778B-2DBA-DCE3-160FB269F09D}"/>
              </a:ext>
            </a:extLst>
          </p:cNvPr>
          <p:cNvSpPr/>
          <p:nvPr/>
        </p:nvSpPr>
        <p:spPr>
          <a:xfrm rot="5400000">
            <a:off x="479336" y="2060935"/>
            <a:ext cx="1800000" cy="2520000"/>
          </a:xfrm>
          <a:prstGeom prst="chevron">
            <a:avLst>
              <a:gd name="adj" fmla="val 37041"/>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ED0DD2C0-DF94-0E1F-9FED-6A2995E685D9}"/>
              </a:ext>
            </a:extLst>
          </p:cNvPr>
          <p:cNvSpPr txBox="1"/>
          <p:nvPr/>
        </p:nvSpPr>
        <p:spPr>
          <a:xfrm>
            <a:off x="404682" y="3284984"/>
            <a:ext cx="1980000" cy="369332"/>
          </a:xfrm>
          <a:prstGeom prst="rect">
            <a:avLst/>
          </a:prstGeom>
          <a:noFill/>
        </p:spPr>
        <p:txBody>
          <a:bodyPr wrap="square" rtlCol="0">
            <a:spAutoFit/>
          </a:bodyPr>
          <a:lstStyle/>
          <a:p>
            <a:pPr algn="ctr"/>
            <a:r>
              <a:rPr kumimoji="1" lang="ja-JP" altLang="en-US" b="1" dirty="0"/>
              <a:t>アーク溶解</a:t>
            </a:r>
          </a:p>
        </p:txBody>
      </p:sp>
      <p:sp>
        <p:nvSpPr>
          <p:cNvPr id="55" name="テキスト ボックス 54">
            <a:extLst>
              <a:ext uri="{FF2B5EF4-FFF2-40B4-BE49-F238E27FC236}">
                <a16:creationId xmlns:a16="http://schemas.microsoft.com/office/drawing/2014/main" id="{96404902-2397-5B0F-BAEF-BAE4A1381E7B}"/>
              </a:ext>
            </a:extLst>
          </p:cNvPr>
          <p:cNvSpPr txBox="1"/>
          <p:nvPr/>
        </p:nvSpPr>
        <p:spPr>
          <a:xfrm>
            <a:off x="119336" y="950294"/>
            <a:ext cx="2492990" cy="400110"/>
          </a:xfrm>
          <a:prstGeom prst="rect">
            <a:avLst/>
          </a:prstGeom>
          <a:noFill/>
        </p:spPr>
        <p:txBody>
          <a:bodyPr wrap="none" rtlCol="0">
            <a:spAutoFit/>
          </a:bodyPr>
          <a:lstStyle/>
          <a:p>
            <a:r>
              <a:rPr kumimoji="1" lang="en-US" altLang="ja-JP" sz="2000" b="1" dirty="0"/>
              <a:t>【</a:t>
            </a:r>
            <a:r>
              <a:rPr kumimoji="1" lang="ja-JP" altLang="en-US" sz="2000" b="1" dirty="0"/>
              <a:t>試料の作製方法</a:t>
            </a:r>
            <a:r>
              <a:rPr kumimoji="1" lang="en-US" altLang="ja-JP" sz="2000" b="1" dirty="0"/>
              <a:t>】</a:t>
            </a:r>
            <a:endParaRPr kumimoji="1" lang="ja-JP" altLang="en-US" sz="2000" b="1" dirty="0"/>
          </a:p>
        </p:txBody>
      </p:sp>
      <p:sp>
        <p:nvSpPr>
          <p:cNvPr id="56" name="テキスト ボックス 55">
            <a:extLst>
              <a:ext uri="{FF2B5EF4-FFF2-40B4-BE49-F238E27FC236}">
                <a16:creationId xmlns:a16="http://schemas.microsoft.com/office/drawing/2014/main" id="{57E76D12-2CB8-BB89-890A-067D7E161257}"/>
              </a:ext>
            </a:extLst>
          </p:cNvPr>
          <p:cNvSpPr txBox="1"/>
          <p:nvPr/>
        </p:nvSpPr>
        <p:spPr>
          <a:xfrm>
            <a:off x="7779194" y="950294"/>
            <a:ext cx="1723549" cy="400110"/>
          </a:xfrm>
          <a:prstGeom prst="rect">
            <a:avLst/>
          </a:prstGeom>
          <a:noFill/>
        </p:spPr>
        <p:txBody>
          <a:bodyPr wrap="none" rtlCol="0">
            <a:spAutoFit/>
          </a:bodyPr>
          <a:lstStyle/>
          <a:p>
            <a:r>
              <a:rPr kumimoji="1" lang="en-US" altLang="ja-JP" sz="2000" b="1" dirty="0"/>
              <a:t>【</a:t>
            </a:r>
            <a:r>
              <a:rPr kumimoji="1" lang="ja-JP" altLang="en-US" sz="2000" b="1" dirty="0"/>
              <a:t>評価方法</a:t>
            </a:r>
            <a:r>
              <a:rPr kumimoji="1" lang="en-US" altLang="ja-JP" sz="2000" b="1" dirty="0"/>
              <a:t>】</a:t>
            </a:r>
            <a:endParaRPr kumimoji="1" lang="ja-JP" altLang="en-US" sz="2000" b="1" dirty="0"/>
          </a:p>
        </p:txBody>
      </p:sp>
      <p:cxnSp>
        <p:nvCxnSpPr>
          <p:cNvPr id="62" name="直線コネクタ 61">
            <a:extLst>
              <a:ext uri="{FF2B5EF4-FFF2-40B4-BE49-F238E27FC236}">
                <a16:creationId xmlns:a16="http://schemas.microsoft.com/office/drawing/2014/main" id="{1A5436BD-C2F2-3982-0495-C46F67DAF976}"/>
              </a:ext>
            </a:extLst>
          </p:cNvPr>
          <p:cNvCxnSpPr>
            <a:cxnSpLocks/>
          </p:cNvCxnSpPr>
          <p:nvPr/>
        </p:nvCxnSpPr>
        <p:spPr>
          <a:xfrm flipV="1">
            <a:off x="2641092" y="2940802"/>
            <a:ext cx="112740" cy="579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A32ABE0-C623-59F8-D08F-54AC3380C0FC}"/>
              </a:ext>
            </a:extLst>
          </p:cNvPr>
          <p:cNvCxnSpPr>
            <a:cxnSpLocks/>
          </p:cNvCxnSpPr>
          <p:nvPr/>
        </p:nvCxnSpPr>
        <p:spPr>
          <a:xfrm flipV="1">
            <a:off x="2632332" y="1340768"/>
            <a:ext cx="131903" cy="15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CCDDD20-9C03-FB83-9BF2-EA31F2C069B4}"/>
              </a:ext>
            </a:extLst>
          </p:cNvPr>
          <p:cNvCxnSpPr>
            <a:cxnSpLocks/>
          </p:cNvCxnSpPr>
          <p:nvPr/>
        </p:nvCxnSpPr>
        <p:spPr>
          <a:xfrm flipV="1">
            <a:off x="2637580" y="3024807"/>
            <a:ext cx="116252" cy="628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CA2C5FD-E38E-FEBC-46A7-12BAAF639158}"/>
              </a:ext>
            </a:extLst>
          </p:cNvPr>
          <p:cNvCxnSpPr>
            <a:cxnSpLocks/>
          </p:cNvCxnSpPr>
          <p:nvPr/>
        </p:nvCxnSpPr>
        <p:spPr>
          <a:xfrm flipV="1">
            <a:off x="2638458" y="4631097"/>
            <a:ext cx="118886" cy="111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F21C3176-FA6E-4F1F-40C5-BC27FD2AA11D}"/>
              </a:ext>
            </a:extLst>
          </p:cNvPr>
          <p:cNvCxnSpPr>
            <a:cxnSpLocks/>
          </p:cNvCxnSpPr>
          <p:nvPr/>
        </p:nvCxnSpPr>
        <p:spPr>
          <a:xfrm flipV="1">
            <a:off x="2639336" y="4742886"/>
            <a:ext cx="114496" cy="125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21B4E8A2-DDF3-0C35-5106-D90E91BFCADC}"/>
              </a:ext>
            </a:extLst>
          </p:cNvPr>
          <p:cNvCxnSpPr>
            <a:cxnSpLocks/>
          </p:cNvCxnSpPr>
          <p:nvPr/>
        </p:nvCxnSpPr>
        <p:spPr>
          <a:xfrm>
            <a:off x="2638093" y="5976551"/>
            <a:ext cx="115739" cy="544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2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FC58FD-B9E6-B4AB-8159-A61D2579F32C}"/>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lang="en-US" altLang="ja-JP" dirty="0"/>
              <a:t>XRD</a:t>
            </a:r>
            <a:r>
              <a:rPr lang="ja-JP" altLang="en-US" dirty="0"/>
              <a:t>プロファイル</a:t>
            </a:r>
            <a:endParaRPr kumimoji="1" lang="ja-JP" altLang="en-US" dirty="0"/>
          </a:p>
        </p:txBody>
      </p:sp>
      <p:sp>
        <p:nvSpPr>
          <p:cNvPr id="7" name="スライド番号プレースホルダー 6">
            <a:extLst>
              <a:ext uri="{FF2B5EF4-FFF2-40B4-BE49-F238E27FC236}">
                <a16:creationId xmlns:a16="http://schemas.microsoft.com/office/drawing/2014/main" id="{80E503C5-F45B-8CE7-4F7E-80335818094E}"/>
              </a:ext>
            </a:extLst>
          </p:cNvPr>
          <p:cNvSpPr>
            <a:spLocks noGrp="1"/>
          </p:cNvSpPr>
          <p:nvPr>
            <p:ph type="sldNum" sz="quarter" idx="12"/>
          </p:nvPr>
        </p:nvSpPr>
        <p:spPr/>
        <p:txBody>
          <a:bodyPr/>
          <a:lstStyle/>
          <a:p>
            <a:fld id="{90BA7EBE-6FD4-4B50-83C6-C925E775C4BE}" type="slidenum">
              <a:rPr kumimoji="1" lang="ja-JP" altLang="en-US" smtClean="0"/>
              <a:pPr/>
              <a:t>7</a:t>
            </a:fld>
            <a:r>
              <a:rPr kumimoji="1" lang="ja-JP" altLang="en-US"/>
              <a:t> </a:t>
            </a:r>
            <a:r>
              <a:rPr kumimoji="1" lang="en-US" altLang="ja-JP"/>
              <a:t>/15</a:t>
            </a:r>
            <a:endParaRPr kumimoji="1" lang="ja-JP" altLang="en-US" dirty="0"/>
          </a:p>
        </p:txBody>
      </p:sp>
      <p:pic>
        <p:nvPicPr>
          <p:cNvPr id="17" name="図 16">
            <a:extLst>
              <a:ext uri="{FF2B5EF4-FFF2-40B4-BE49-F238E27FC236}">
                <a16:creationId xmlns:a16="http://schemas.microsoft.com/office/drawing/2014/main" id="{D6B72E92-45AA-A3A7-3285-579C83C6730E}"/>
              </a:ext>
            </a:extLst>
          </p:cNvPr>
          <p:cNvPicPr>
            <a:picLocks noChangeAspect="1"/>
          </p:cNvPicPr>
          <p:nvPr/>
        </p:nvPicPr>
        <p:blipFill>
          <a:blip r:embed="rId3"/>
          <a:stretch>
            <a:fillRect/>
          </a:stretch>
        </p:blipFill>
        <p:spPr>
          <a:xfrm>
            <a:off x="5681906" y="1565898"/>
            <a:ext cx="5269718" cy="2160000"/>
          </a:xfrm>
          <a:prstGeom prst="rect">
            <a:avLst/>
          </a:prstGeom>
        </p:spPr>
      </p:pic>
      <p:pic>
        <p:nvPicPr>
          <p:cNvPr id="15" name="図 14">
            <a:extLst>
              <a:ext uri="{FF2B5EF4-FFF2-40B4-BE49-F238E27FC236}">
                <a16:creationId xmlns:a16="http://schemas.microsoft.com/office/drawing/2014/main" id="{B6F08C64-53D9-E4F3-B4FE-43C58D00EEDC}"/>
              </a:ext>
            </a:extLst>
          </p:cNvPr>
          <p:cNvPicPr>
            <a:picLocks noChangeAspect="1"/>
          </p:cNvPicPr>
          <p:nvPr/>
        </p:nvPicPr>
        <p:blipFill>
          <a:blip r:embed="rId4"/>
          <a:stretch>
            <a:fillRect/>
          </a:stretch>
        </p:blipFill>
        <p:spPr>
          <a:xfrm>
            <a:off x="5674366" y="3789280"/>
            <a:ext cx="5269717" cy="2160000"/>
          </a:xfrm>
          <a:prstGeom prst="rect">
            <a:avLst/>
          </a:prstGeom>
        </p:spPr>
      </p:pic>
      <p:sp>
        <p:nvSpPr>
          <p:cNvPr id="19" name="矢印: 下 18">
            <a:extLst>
              <a:ext uri="{FF2B5EF4-FFF2-40B4-BE49-F238E27FC236}">
                <a16:creationId xmlns:a16="http://schemas.microsoft.com/office/drawing/2014/main" id="{39AA1AB0-1CAD-BB21-12FC-F5EE0DD3625B}"/>
              </a:ext>
            </a:extLst>
          </p:cNvPr>
          <p:cNvSpPr/>
          <p:nvPr/>
        </p:nvSpPr>
        <p:spPr>
          <a:xfrm>
            <a:off x="7438401" y="4653136"/>
            <a:ext cx="134134" cy="50405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6A29A76-7F51-E18C-14CF-D53392E851FE}"/>
              </a:ext>
            </a:extLst>
          </p:cNvPr>
          <p:cNvSpPr txBox="1"/>
          <p:nvPr/>
        </p:nvSpPr>
        <p:spPr>
          <a:xfrm>
            <a:off x="6096000" y="5960004"/>
            <a:ext cx="5324554" cy="8887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ja-JP" dirty="0"/>
              <a:t>x=0.90</a:t>
            </a:r>
            <a:r>
              <a:rPr kumimoji="1" lang="ja-JP" altLang="en-US" dirty="0"/>
              <a:t>の時、</a:t>
            </a:r>
            <a:r>
              <a:rPr kumimoji="1" lang="en-US" altLang="ja-JP" dirty="0"/>
              <a:t>Ti</a:t>
            </a:r>
            <a:r>
              <a:rPr kumimoji="1" lang="en-US" altLang="ja-JP" baseline="-25000" dirty="0"/>
              <a:t>6</a:t>
            </a:r>
            <a:r>
              <a:rPr kumimoji="1" lang="en-US" altLang="ja-JP" dirty="0"/>
              <a:t>Sn</a:t>
            </a:r>
            <a:r>
              <a:rPr kumimoji="1" lang="en-US" altLang="ja-JP" baseline="-25000" dirty="0"/>
              <a:t>5</a:t>
            </a:r>
            <a:r>
              <a:rPr kumimoji="1" lang="ja-JP" altLang="en-US" dirty="0"/>
              <a:t>相のピークがわずかに増大</a:t>
            </a:r>
            <a:endParaRPr kumimoji="1" lang="en-US" altLang="ja-JP" dirty="0"/>
          </a:p>
          <a:p>
            <a:pPr>
              <a:lnSpc>
                <a:spcPct val="150000"/>
              </a:lnSpc>
            </a:pPr>
            <a:r>
              <a:rPr kumimoji="1" lang="ja-JP" altLang="en-US" dirty="0"/>
              <a:t>⇒</a:t>
            </a:r>
            <a:r>
              <a:rPr kumimoji="1" lang="en-US" altLang="ja-JP" dirty="0"/>
              <a:t>Ni</a:t>
            </a:r>
            <a:r>
              <a:rPr kumimoji="1" lang="ja-JP" altLang="en-US" dirty="0"/>
              <a:t>減少に伴い</a:t>
            </a:r>
            <a:r>
              <a:rPr kumimoji="1" lang="en-US" altLang="ja-JP" dirty="0"/>
              <a:t>Ti</a:t>
            </a:r>
            <a:r>
              <a:rPr kumimoji="1" lang="ja-JP" altLang="en-US" dirty="0"/>
              <a:t>と</a:t>
            </a:r>
            <a:r>
              <a:rPr kumimoji="1" lang="en-US" altLang="ja-JP" dirty="0"/>
              <a:t>Sn</a:t>
            </a:r>
            <a:r>
              <a:rPr kumimoji="1" lang="ja-JP" altLang="en-US" dirty="0"/>
              <a:t>からなる</a:t>
            </a:r>
            <a:r>
              <a:rPr kumimoji="1" lang="en-US" altLang="ja-JP" dirty="0"/>
              <a:t>Ti</a:t>
            </a:r>
            <a:r>
              <a:rPr kumimoji="1" lang="en-US" altLang="ja-JP" baseline="-25000" dirty="0"/>
              <a:t>6</a:t>
            </a:r>
            <a:r>
              <a:rPr kumimoji="1" lang="en-US" altLang="ja-JP" dirty="0"/>
              <a:t>Sn</a:t>
            </a:r>
            <a:r>
              <a:rPr kumimoji="1" lang="en-US" altLang="ja-JP" baseline="-25000" dirty="0"/>
              <a:t>5</a:t>
            </a:r>
            <a:r>
              <a:rPr kumimoji="1" lang="ja-JP" altLang="en-US" dirty="0"/>
              <a:t>相が生成</a:t>
            </a:r>
          </a:p>
        </p:txBody>
      </p:sp>
      <p:sp>
        <p:nvSpPr>
          <p:cNvPr id="10" name="正方形/長方形 9">
            <a:extLst>
              <a:ext uri="{FF2B5EF4-FFF2-40B4-BE49-F238E27FC236}">
                <a16:creationId xmlns:a16="http://schemas.microsoft.com/office/drawing/2014/main" id="{0F5D4E6C-62A0-624F-F148-06C5037969CB}"/>
              </a:ext>
            </a:extLst>
          </p:cNvPr>
          <p:cNvSpPr/>
          <p:nvPr/>
        </p:nvSpPr>
        <p:spPr>
          <a:xfrm>
            <a:off x="6320357" y="1674560"/>
            <a:ext cx="133200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x=1.0 (Ni-</a:t>
            </a:r>
            <a:r>
              <a:rPr kumimoji="1" lang="en-US" altLang="ja-JP" sz="1400" dirty="0" err="1">
                <a:solidFill>
                  <a:schemeClr val="tx1"/>
                </a:solidFill>
              </a:rPr>
              <a:t>suf</a:t>
            </a:r>
            <a:r>
              <a:rPr kumimoji="1" lang="en-US" altLang="ja-JP" sz="1400" dirty="0">
                <a:solidFill>
                  <a:schemeClr val="tx1"/>
                </a:solidFill>
              </a:rPr>
              <a:t>)</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859B6AE6-FDA8-A359-E434-9D33C18F0462}"/>
              </a:ext>
            </a:extLst>
          </p:cNvPr>
          <p:cNvSpPr/>
          <p:nvPr/>
        </p:nvSpPr>
        <p:spPr>
          <a:xfrm>
            <a:off x="6320357" y="3886446"/>
            <a:ext cx="140400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x=0.90 (Ni-def)</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F1D9E792-FDE2-D437-56FD-BB203BD507C3}"/>
              </a:ext>
            </a:extLst>
          </p:cNvPr>
          <p:cNvSpPr/>
          <p:nvPr/>
        </p:nvSpPr>
        <p:spPr>
          <a:xfrm>
            <a:off x="5564133" y="1282724"/>
            <a:ext cx="5966250" cy="4716000"/>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2155717-EC33-9FB6-89D7-E8EE968156C1}"/>
              </a:ext>
            </a:extLst>
          </p:cNvPr>
          <p:cNvSpPr txBox="1"/>
          <p:nvPr/>
        </p:nvSpPr>
        <p:spPr>
          <a:xfrm>
            <a:off x="5742516" y="1105899"/>
            <a:ext cx="5609484" cy="369332"/>
          </a:xfrm>
          <a:prstGeom prst="rect">
            <a:avLst/>
          </a:prstGeom>
          <a:solidFill>
            <a:schemeClr val="bg1"/>
          </a:solidFill>
        </p:spPr>
        <p:txBody>
          <a:bodyPr wrap="none" rtlCol="0">
            <a:spAutoFit/>
          </a:bodyPr>
          <a:lstStyle/>
          <a:p>
            <a:r>
              <a:rPr kumimoji="1" lang="en-US" altLang="ja-JP" dirty="0"/>
              <a:t>TiNi</a:t>
            </a:r>
            <a:r>
              <a:rPr kumimoji="1" lang="en-US" altLang="ja-JP" baseline="-25000" dirty="0"/>
              <a:t>x-0.05</a:t>
            </a:r>
            <a:r>
              <a:rPr kumimoji="1" lang="en-US" altLang="ja-JP" dirty="0"/>
              <a:t>Co</a:t>
            </a:r>
            <a:r>
              <a:rPr kumimoji="1" lang="en-US" altLang="ja-JP" baseline="-25000" dirty="0"/>
              <a:t>0.05</a:t>
            </a:r>
            <a:r>
              <a:rPr kumimoji="1" lang="en-US" altLang="ja-JP" dirty="0"/>
              <a:t>Sn</a:t>
            </a:r>
            <a:r>
              <a:rPr kumimoji="1" lang="ja-JP" altLang="en-US" dirty="0"/>
              <a:t>の</a:t>
            </a:r>
            <a:r>
              <a:rPr kumimoji="1" lang="en-US" altLang="ja-JP" dirty="0"/>
              <a:t>Rietveld</a:t>
            </a:r>
            <a:r>
              <a:rPr kumimoji="1" lang="ja-JP" altLang="en-US" dirty="0"/>
              <a:t>解析後の</a:t>
            </a:r>
            <a:r>
              <a:rPr kumimoji="1" lang="en-US" altLang="ja-JP" dirty="0"/>
              <a:t>XRD</a:t>
            </a:r>
            <a:r>
              <a:rPr kumimoji="1" lang="ja-JP" altLang="en-US" dirty="0"/>
              <a:t>プロファイル</a:t>
            </a:r>
          </a:p>
        </p:txBody>
      </p:sp>
      <p:pic>
        <p:nvPicPr>
          <p:cNvPr id="4" name="図 3">
            <a:extLst>
              <a:ext uri="{FF2B5EF4-FFF2-40B4-BE49-F238E27FC236}">
                <a16:creationId xmlns:a16="http://schemas.microsoft.com/office/drawing/2014/main" id="{46DA41C7-640C-BD26-01E8-1F93BAED6E7B}"/>
              </a:ext>
            </a:extLst>
          </p:cNvPr>
          <p:cNvPicPr>
            <a:picLocks noChangeAspect="1"/>
          </p:cNvPicPr>
          <p:nvPr/>
        </p:nvPicPr>
        <p:blipFill>
          <a:blip r:embed="rId5"/>
          <a:stretch>
            <a:fillRect/>
          </a:stretch>
        </p:blipFill>
        <p:spPr>
          <a:xfrm>
            <a:off x="719294" y="1006446"/>
            <a:ext cx="4219030" cy="5760000"/>
          </a:xfrm>
          <a:prstGeom prst="rect">
            <a:avLst/>
          </a:prstGeom>
        </p:spPr>
      </p:pic>
    </p:spTree>
    <p:extLst>
      <p:ext uri="{BB962C8B-B14F-4D97-AF65-F5344CB8AC3E}">
        <p14:creationId xmlns:p14="http://schemas.microsoft.com/office/powerpoint/2010/main" val="42487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2CC08FD-4944-E8BB-ACB9-040F860BD72A}"/>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lang="ja-JP" altLang="en-US" dirty="0"/>
              <a:t>格子定数 ＆ </a:t>
            </a:r>
            <a:r>
              <a:rPr kumimoji="1" lang="ja-JP" altLang="en-US" dirty="0"/>
              <a:t>相分率</a:t>
            </a:r>
          </a:p>
        </p:txBody>
      </p:sp>
      <p:pic>
        <p:nvPicPr>
          <p:cNvPr id="5" name="図 4" descr="グラフ, 折れ線グラフ&#10;&#10;自動的に生成された説明">
            <a:extLst>
              <a:ext uri="{FF2B5EF4-FFF2-40B4-BE49-F238E27FC236}">
                <a16:creationId xmlns:a16="http://schemas.microsoft.com/office/drawing/2014/main" id="{0E79A89A-BDC1-F313-1FAB-5F184C578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832" y="1089000"/>
            <a:ext cx="3315000" cy="2340000"/>
          </a:xfrm>
          <a:prstGeom prst="rect">
            <a:avLst/>
          </a:prstGeom>
        </p:spPr>
      </p:pic>
      <p:pic>
        <p:nvPicPr>
          <p:cNvPr id="11" name="図 10" descr="グラフ, 折れ線グラフ&#10;&#10;自動的に生成された説明">
            <a:extLst>
              <a:ext uri="{FF2B5EF4-FFF2-40B4-BE49-F238E27FC236}">
                <a16:creationId xmlns:a16="http://schemas.microsoft.com/office/drawing/2014/main" id="{BF644A64-57BA-A6DE-4C89-1FB2A07CA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240" y="1089000"/>
            <a:ext cx="3199773" cy="2340000"/>
          </a:xfrm>
          <a:prstGeom prst="rect">
            <a:avLst/>
          </a:prstGeom>
        </p:spPr>
      </p:pic>
      <p:pic>
        <p:nvPicPr>
          <p:cNvPr id="13" name="図 12" descr="グラフ, 折れ線グラフ&#10;&#10;自動的に生成された説明">
            <a:extLst>
              <a:ext uri="{FF2B5EF4-FFF2-40B4-BE49-F238E27FC236}">
                <a16:creationId xmlns:a16="http://schemas.microsoft.com/office/drawing/2014/main" id="{9F8C5107-5442-D01D-9AF3-35354C9A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3648" y="1089000"/>
            <a:ext cx="3315000" cy="2340000"/>
          </a:xfrm>
          <a:prstGeom prst="rect">
            <a:avLst/>
          </a:prstGeom>
        </p:spPr>
      </p:pic>
      <p:pic>
        <p:nvPicPr>
          <p:cNvPr id="6" name="図 5">
            <a:extLst>
              <a:ext uri="{FF2B5EF4-FFF2-40B4-BE49-F238E27FC236}">
                <a16:creationId xmlns:a16="http://schemas.microsoft.com/office/drawing/2014/main" id="{9D55A68E-4121-E234-C74C-649A4F86F0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82685" y="3537272"/>
            <a:ext cx="3108654" cy="2340000"/>
          </a:xfrm>
          <a:prstGeom prst="rect">
            <a:avLst/>
          </a:prstGeom>
        </p:spPr>
      </p:pic>
      <p:pic>
        <p:nvPicPr>
          <p:cNvPr id="8" name="図 7">
            <a:extLst>
              <a:ext uri="{FF2B5EF4-FFF2-40B4-BE49-F238E27FC236}">
                <a16:creationId xmlns:a16="http://schemas.microsoft.com/office/drawing/2014/main" id="{6E2C4D93-C48D-8B69-B286-7567B32B9E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726479" y="3537272"/>
            <a:ext cx="3108654" cy="2340000"/>
          </a:xfrm>
          <a:prstGeom prst="rect">
            <a:avLst/>
          </a:prstGeom>
        </p:spPr>
      </p:pic>
      <p:sp>
        <p:nvSpPr>
          <p:cNvPr id="9" name="テキスト ボックス 8">
            <a:extLst>
              <a:ext uri="{FF2B5EF4-FFF2-40B4-BE49-F238E27FC236}">
                <a16:creationId xmlns:a16="http://schemas.microsoft.com/office/drawing/2014/main" id="{74737C6D-085E-C4B0-FC56-0F6C1EE50514}"/>
              </a:ext>
            </a:extLst>
          </p:cNvPr>
          <p:cNvSpPr txBox="1"/>
          <p:nvPr/>
        </p:nvSpPr>
        <p:spPr>
          <a:xfrm>
            <a:off x="2395567" y="5958000"/>
            <a:ext cx="7400867" cy="88870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Ni</a:t>
            </a:r>
            <a:r>
              <a:rPr kumimoji="1" lang="ja-JP" altLang="en-US" dirty="0"/>
              <a:t>組成比減少に伴い格子定数減少⇒格子間</a:t>
            </a:r>
            <a:r>
              <a:rPr kumimoji="1" lang="en-US" altLang="ja-JP" dirty="0"/>
              <a:t>Ni</a:t>
            </a:r>
            <a:r>
              <a:rPr kumimoji="1" lang="ja-JP" altLang="en-US" dirty="0"/>
              <a:t>原子の減少が示唆</a:t>
            </a:r>
            <a:r>
              <a:rPr kumimoji="1" lang="en-US" altLang="ja-JP" baseline="30000" dirty="0"/>
              <a:t>*)</a:t>
            </a:r>
          </a:p>
          <a:p>
            <a:pPr marL="285750" indent="-285750">
              <a:lnSpc>
                <a:spcPct val="150000"/>
              </a:lnSpc>
              <a:buFont typeface="Arial" panose="020B0604020202020204" pitchFamily="34" charset="0"/>
              <a:buChar char="•"/>
            </a:pPr>
            <a:r>
              <a:rPr kumimoji="1" lang="en-US" altLang="ja-JP" dirty="0"/>
              <a:t>x=0.90</a:t>
            </a:r>
            <a:r>
              <a:rPr kumimoji="1" lang="ja-JP" altLang="en-US" dirty="0"/>
              <a:t>の時、主相は</a:t>
            </a:r>
            <a:r>
              <a:rPr kumimoji="1" lang="en-US" altLang="ja-JP" dirty="0"/>
              <a:t>95%</a:t>
            </a:r>
            <a:r>
              <a:rPr kumimoji="1" lang="ja-JP" altLang="en-US" dirty="0"/>
              <a:t>以下に低下、第二相は約</a:t>
            </a:r>
            <a:r>
              <a:rPr kumimoji="1" lang="en-US" altLang="ja-JP" dirty="0"/>
              <a:t>5%</a:t>
            </a:r>
            <a:r>
              <a:rPr kumimoji="1" lang="ja-JP" altLang="en-US" dirty="0"/>
              <a:t>まで増加</a:t>
            </a:r>
            <a:endParaRPr kumimoji="1" lang="en-US" altLang="ja-JP" dirty="0"/>
          </a:p>
        </p:txBody>
      </p:sp>
      <p:pic>
        <p:nvPicPr>
          <p:cNvPr id="15" name="図 14">
            <a:extLst>
              <a:ext uri="{FF2B5EF4-FFF2-40B4-BE49-F238E27FC236}">
                <a16:creationId xmlns:a16="http://schemas.microsoft.com/office/drawing/2014/main" id="{2D87DB00-A66C-461B-9DBD-44F53E218CA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065008" y="3540738"/>
            <a:ext cx="3102273" cy="2333067"/>
          </a:xfrm>
          <a:prstGeom prst="rect">
            <a:avLst/>
          </a:prstGeom>
        </p:spPr>
      </p:pic>
      <p:sp>
        <p:nvSpPr>
          <p:cNvPr id="17" name="スライド番号プレースホルダー 16">
            <a:extLst>
              <a:ext uri="{FF2B5EF4-FFF2-40B4-BE49-F238E27FC236}">
                <a16:creationId xmlns:a16="http://schemas.microsoft.com/office/drawing/2014/main" id="{BDE91ECC-A2C6-B80B-97C8-536080335303}"/>
              </a:ext>
            </a:extLst>
          </p:cNvPr>
          <p:cNvSpPr>
            <a:spLocks noGrp="1"/>
          </p:cNvSpPr>
          <p:nvPr>
            <p:ph type="sldNum" sz="quarter" idx="12"/>
          </p:nvPr>
        </p:nvSpPr>
        <p:spPr/>
        <p:txBody>
          <a:bodyPr/>
          <a:lstStyle/>
          <a:p>
            <a:fld id="{90BA7EBE-6FD4-4B50-83C6-C925E775C4BE}" type="slidenum">
              <a:rPr kumimoji="1" lang="ja-JP" altLang="en-US" smtClean="0"/>
              <a:pPr/>
              <a:t>8</a:t>
            </a:fld>
            <a:r>
              <a:rPr kumimoji="1" lang="ja-JP" altLang="en-US"/>
              <a:t> </a:t>
            </a:r>
            <a:r>
              <a:rPr kumimoji="1" lang="en-US" altLang="ja-JP"/>
              <a:t>/15</a:t>
            </a:r>
            <a:endParaRPr kumimoji="1" lang="ja-JP" altLang="en-US" dirty="0"/>
          </a:p>
        </p:txBody>
      </p:sp>
      <p:sp>
        <p:nvSpPr>
          <p:cNvPr id="18" name="矢印: 左 17">
            <a:extLst>
              <a:ext uri="{FF2B5EF4-FFF2-40B4-BE49-F238E27FC236}">
                <a16:creationId xmlns:a16="http://schemas.microsoft.com/office/drawing/2014/main" id="{02E0BE11-189A-0BDB-D09D-835F868723F7}"/>
              </a:ext>
            </a:extLst>
          </p:cNvPr>
          <p:cNvSpPr/>
          <p:nvPr/>
        </p:nvSpPr>
        <p:spPr>
          <a:xfrm rot="20854218" flipV="1">
            <a:off x="1995039" y="1857042"/>
            <a:ext cx="2160000" cy="360000"/>
          </a:xfrm>
          <a:prstGeom prst="leftArrow">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左 20">
            <a:extLst>
              <a:ext uri="{FF2B5EF4-FFF2-40B4-BE49-F238E27FC236}">
                <a16:creationId xmlns:a16="http://schemas.microsoft.com/office/drawing/2014/main" id="{BFF68480-A633-FAC7-5648-EB901ABC6021}"/>
              </a:ext>
            </a:extLst>
          </p:cNvPr>
          <p:cNvSpPr/>
          <p:nvPr/>
        </p:nvSpPr>
        <p:spPr>
          <a:xfrm rot="745782">
            <a:off x="1974738" y="4882320"/>
            <a:ext cx="874255" cy="311995"/>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左 21">
            <a:extLst>
              <a:ext uri="{FF2B5EF4-FFF2-40B4-BE49-F238E27FC236}">
                <a16:creationId xmlns:a16="http://schemas.microsoft.com/office/drawing/2014/main" id="{692EA0F6-5582-F24E-BBBC-E092420A8C8B}"/>
              </a:ext>
            </a:extLst>
          </p:cNvPr>
          <p:cNvSpPr/>
          <p:nvPr/>
        </p:nvSpPr>
        <p:spPr>
          <a:xfrm rot="20854218" flipV="1">
            <a:off x="5699890" y="1641018"/>
            <a:ext cx="2160000" cy="360000"/>
          </a:xfrm>
          <a:prstGeom prst="leftArrow">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左 22">
            <a:extLst>
              <a:ext uri="{FF2B5EF4-FFF2-40B4-BE49-F238E27FC236}">
                <a16:creationId xmlns:a16="http://schemas.microsoft.com/office/drawing/2014/main" id="{E8EB4D3B-BB07-EBC5-00AF-1DF4CA8F0616}"/>
              </a:ext>
            </a:extLst>
          </p:cNvPr>
          <p:cNvSpPr/>
          <p:nvPr/>
        </p:nvSpPr>
        <p:spPr>
          <a:xfrm rot="21194139" flipV="1">
            <a:off x="9277605" y="1569237"/>
            <a:ext cx="2160000" cy="360000"/>
          </a:xfrm>
          <a:prstGeom prst="leftArrow">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左 24">
            <a:extLst>
              <a:ext uri="{FF2B5EF4-FFF2-40B4-BE49-F238E27FC236}">
                <a16:creationId xmlns:a16="http://schemas.microsoft.com/office/drawing/2014/main" id="{B52B01C0-0CE9-54CE-D275-DF5C64040551}"/>
              </a:ext>
            </a:extLst>
          </p:cNvPr>
          <p:cNvSpPr/>
          <p:nvPr/>
        </p:nvSpPr>
        <p:spPr>
          <a:xfrm rot="745782">
            <a:off x="5709791" y="4840881"/>
            <a:ext cx="874255" cy="311995"/>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D1FD21C-8C69-3CE5-0EB4-93800B7FD9DC}"/>
              </a:ext>
            </a:extLst>
          </p:cNvPr>
          <p:cNvSpPr/>
          <p:nvPr/>
        </p:nvSpPr>
        <p:spPr>
          <a:xfrm rot="745782">
            <a:off x="9373561" y="4755080"/>
            <a:ext cx="874255" cy="311995"/>
          </a:xfrm>
          <a:prstGeom prst="leftArrow">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866EDC2-7440-56B8-2373-9CD895FEE8FE}"/>
              </a:ext>
            </a:extLst>
          </p:cNvPr>
          <p:cNvSpPr/>
          <p:nvPr/>
        </p:nvSpPr>
        <p:spPr>
          <a:xfrm>
            <a:off x="650430" y="1008272"/>
            <a:ext cx="11422234" cy="2420728"/>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FB44D37-3E94-6C87-BD96-40650D446812}"/>
              </a:ext>
            </a:extLst>
          </p:cNvPr>
          <p:cNvSpPr txBox="1"/>
          <p:nvPr/>
        </p:nvSpPr>
        <p:spPr>
          <a:xfrm>
            <a:off x="147727" y="2049359"/>
            <a:ext cx="1005403" cy="338554"/>
          </a:xfrm>
          <a:prstGeom prst="rect">
            <a:avLst/>
          </a:prstGeom>
          <a:solidFill>
            <a:schemeClr val="bg1"/>
          </a:solidFill>
        </p:spPr>
        <p:txBody>
          <a:bodyPr wrap="none" rtlCol="0">
            <a:spAutoFit/>
          </a:bodyPr>
          <a:lstStyle/>
          <a:p>
            <a:pPr algn="ctr"/>
            <a:r>
              <a:rPr kumimoji="1" lang="ja-JP" altLang="en-US" sz="1600" dirty="0"/>
              <a:t>格子定数</a:t>
            </a:r>
          </a:p>
        </p:txBody>
      </p:sp>
      <p:sp>
        <p:nvSpPr>
          <p:cNvPr id="10" name="正方形/長方形 9">
            <a:extLst>
              <a:ext uri="{FF2B5EF4-FFF2-40B4-BE49-F238E27FC236}">
                <a16:creationId xmlns:a16="http://schemas.microsoft.com/office/drawing/2014/main" id="{1E32869A-84C4-7843-8F41-7EB3AE378BF0}"/>
              </a:ext>
            </a:extLst>
          </p:cNvPr>
          <p:cNvSpPr/>
          <p:nvPr/>
        </p:nvSpPr>
        <p:spPr>
          <a:xfrm>
            <a:off x="650430" y="3511370"/>
            <a:ext cx="11422234" cy="2420728"/>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84B72B3-A152-718D-DD91-82510CAB37AD}"/>
              </a:ext>
            </a:extLst>
          </p:cNvPr>
          <p:cNvSpPr txBox="1"/>
          <p:nvPr/>
        </p:nvSpPr>
        <p:spPr>
          <a:xfrm>
            <a:off x="250318" y="4458598"/>
            <a:ext cx="800219" cy="338554"/>
          </a:xfrm>
          <a:prstGeom prst="rect">
            <a:avLst/>
          </a:prstGeom>
          <a:solidFill>
            <a:schemeClr val="bg1"/>
          </a:solidFill>
        </p:spPr>
        <p:txBody>
          <a:bodyPr wrap="none" rtlCol="0">
            <a:spAutoFit/>
          </a:bodyPr>
          <a:lstStyle/>
          <a:p>
            <a:pPr algn="ctr"/>
            <a:r>
              <a:rPr kumimoji="1" lang="ja-JP" altLang="en-US" sz="1600" dirty="0"/>
              <a:t>相分率</a:t>
            </a:r>
          </a:p>
        </p:txBody>
      </p:sp>
      <p:sp>
        <p:nvSpPr>
          <p:cNvPr id="14" name="Rectangle 1">
            <a:extLst>
              <a:ext uri="{FF2B5EF4-FFF2-40B4-BE49-F238E27FC236}">
                <a16:creationId xmlns:a16="http://schemas.microsoft.com/office/drawing/2014/main" id="{FFF143A0-682C-62BD-F0B2-C46F1FF11B89}"/>
              </a:ext>
            </a:extLst>
          </p:cNvPr>
          <p:cNvSpPr>
            <a:spLocks noChangeArrowheads="1"/>
          </p:cNvSpPr>
          <p:nvPr/>
        </p:nvSpPr>
        <p:spPr bwMode="auto">
          <a:xfrm>
            <a:off x="9310229" y="6261930"/>
            <a:ext cx="2938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Arial" panose="020B0604020202020204" pitchFamily="34" charset="0"/>
              </a:rPr>
              <a:t>*</a:t>
            </a:r>
            <a:r>
              <a:rPr kumimoji="0" lang="en-US" altLang="ja-JP" sz="1600" b="0" i="0" u="none" strike="noStrike" cap="none" normalizeH="0" baseline="0" dirty="0">
                <a:ln>
                  <a:noFill/>
                </a:ln>
                <a:solidFill>
                  <a:schemeClr val="tx1"/>
                </a:solidFill>
                <a:effectLst/>
                <a:latin typeface="Arial" panose="020B0604020202020204" pitchFamily="34" charset="0"/>
              </a:rPr>
              <a:t>)</a:t>
            </a:r>
            <a:r>
              <a:rPr kumimoji="0" lang="ja-JP" altLang="ja-JP" sz="1600" b="0" i="0" u="none" strike="noStrike" cap="none" normalizeH="0" baseline="0" dirty="0">
                <a:ln>
                  <a:noFill/>
                </a:ln>
                <a:solidFill>
                  <a:schemeClr val="tx1"/>
                </a:solidFill>
                <a:effectLst/>
                <a:latin typeface="Arial" panose="020B0604020202020204" pitchFamily="34" charset="0"/>
              </a:rPr>
              <a:t>Ren, W. </a:t>
            </a:r>
            <a:r>
              <a:rPr kumimoji="0" lang="ja-JP" altLang="ja-JP" sz="1600" b="0" i="1" u="none" strike="noStrike" cap="none" normalizeH="0" baseline="0" dirty="0">
                <a:ln>
                  <a:noFill/>
                </a:ln>
                <a:solidFill>
                  <a:schemeClr val="tx1"/>
                </a:solidFill>
                <a:effectLst/>
                <a:latin typeface="Arial" panose="020B0604020202020204" pitchFamily="34" charset="0"/>
              </a:rPr>
              <a:t>et al.</a:t>
            </a:r>
            <a:r>
              <a:rPr kumimoji="0" lang="ja-JP" altLang="ja-JP" sz="1600" b="0" i="0" u="none" strike="noStrike" cap="none" normalizeH="0" baseline="0" dirty="0">
                <a:ln>
                  <a:noFill/>
                </a:ln>
                <a:solidFill>
                  <a:schemeClr val="tx1"/>
                </a:solidFill>
                <a:effectLst/>
                <a:latin typeface="Arial" panose="020B0604020202020204" pitchFamily="34" charset="0"/>
              </a:rPr>
              <a:t>: </a:t>
            </a:r>
            <a:r>
              <a:rPr kumimoji="0" lang="ja-JP" altLang="ja-JP" sz="1600" b="0" i="1" u="none" strike="noStrike" cap="none" normalizeH="0" baseline="0" dirty="0">
                <a:ln>
                  <a:noFill/>
                </a:ln>
                <a:solidFill>
                  <a:schemeClr val="tx1"/>
                </a:solidFill>
                <a:effectLst/>
                <a:latin typeface="Arial" panose="020B0604020202020204" pitchFamily="34" charset="0"/>
              </a:rPr>
              <a:t>Adv. Electron. Mater.</a:t>
            </a:r>
            <a:r>
              <a:rPr kumimoji="0" lang="ja-JP" altLang="ja-JP" sz="1600" b="0" i="0" u="none" strike="noStrike" cap="none" normalizeH="0" baseline="0" dirty="0">
                <a:ln>
                  <a:noFill/>
                </a:ln>
                <a:solidFill>
                  <a:schemeClr val="tx1"/>
                </a:solidFill>
                <a:effectLst/>
                <a:latin typeface="Arial" panose="020B0604020202020204" pitchFamily="34" charset="0"/>
              </a:rPr>
              <a:t> </a:t>
            </a:r>
            <a:r>
              <a:rPr kumimoji="0" lang="ja-JP" altLang="ja-JP" sz="1600" b="1" i="0" u="none" strike="noStrike" cap="none" normalizeH="0" baseline="0" dirty="0">
                <a:ln>
                  <a:noFill/>
                </a:ln>
                <a:solidFill>
                  <a:schemeClr val="tx1"/>
                </a:solidFill>
                <a:effectLst/>
                <a:latin typeface="Arial" panose="020B0604020202020204" pitchFamily="34" charset="0"/>
              </a:rPr>
              <a:t>5</a:t>
            </a:r>
            <a:r>
              <a:rPr kumimoji="0" lang="ja-JP" altLang="ja-JP" sz="1600" b="0" i="0" u="none" strike="noStrike" cap="none" normalizeH="0" baseline="0" dirty="0">
                <a:ln>
                  <a:noFill/>
                </a:ln>
                <a:solidFill>
                  <a:schemeClr val="tx1"/>
                </a:solidFill>
                <a:effectLst/>
                <a:latin typeface="Arial" panose="020B0604020202020204" pitchFamily="34" charset="0"/>
              </a:rPr>
              <a:t>, 1900166 (2019) </a:t>
            </a:r>
          </a:p>
        </p:txBody>
      </p:sp>
      <p:sp>
        <p:nvSpPr>
          <p:cNvPr id="12" name="テキスト ボックス 11">
            <a:extLst>
              <a:ext uri="{FF2B5EF4-FFF2-40B4-BE49-F238E27FC236}">
                <a16:creationId xmlns:a16="http://schemas.microsoft.com/office/drawing/2014/main" id="{0F1CB0BB-223C-5B1A-A81E-940AE36CA793}"/>
              </a:ext>
            </a:extLst>
          </p:cNvPr>
          <p:cNvSpPr txBox="1"/>
          <p:nvPr/>
        </p:nvSpPr>
        <p:spPr>
          <a:xfrm>
            <a:off x="1382685" y="3143799"/>
            <a:ext cx="691215" cy="307777"/>
          </a:xfrm>
          <a:prstGeom prst="rect">
            <a:avLst/>
          </a:prstGeom>
          <a:noFill/>
        </p:spPr>
        <p:txBody>
          <a:bodyPr wrap="none" rtlCol="0">
            <a:spAutoFit/>
          </a:bodyPr>
          <a:lstStyle/>
          <a:p>
            <a:pPr algn="l"/>
            <a:r>
              <a:rPr kumimoji="1" lang="en-US" altLang="ja-JP" sz="1400" dirty="0"/>
              <a:t>Ni-def</a:t>
            </a:r>
            <a:endParaRPr kumimoji="1" lang="ja-JP" altLang="en-US" sz="1400" dirty="0"/>
          </a:p>
        </p:txBody>
      </p:sp>
      <p:sp>
        <p:nvSpPr>
          <p:cNvPr id="16" name="テキスト ボックス 15">
            <a:extLst>
              <a:ext uri="{FF2B5EF4-FFF2-40B4-BE49-F238E27FC236}">
                <a16:creationId xmlns:a16="http://schemas.microsoft.com/office/drawing/2014/main" id="{DF980A19-BF43-B434-2039-3DF0F9525595}"/>
              </a:ext>
            </a:extLst>
          </p:cNvPr>
          <p:cNvSpPr txBox="1"/>
          <p:nvPr/>
        </p:nvSpPr>
        <p:spPr>
          <a:xfrm>
            <a:off x="3981176" y="3143799"/>
            <a:ext cx="668773" cy="307777"/>
          </a:xfrm>
          <a:prstGeom prst="rect">
            <a:avLst/>
          </a:prstGeom>
          <a:noFill/>
        </p:spPr>
        <p:txBody>
          <a:bodyPr wrap="none" rtlCol="0">
            <a:spAutoFit/>
          </a:bodyPr>
          <a:lstStyle/>
          <a:p>
            <a:pPr algn="l"/>
            <a:r>
              <a:rPr kumimoji="1" lang="en-US" altLang="ja-JP" sz="1400" dirty="0"/>
              <a:t>Ni-</a:t>
            </a:r>
            <a:r>
              <a:rPr kumimoji="1" lang="en-US" altLang="ja-JP" sz="1400" dirty="0" err="1"/>
              <a:t>suf</a:t>
            </a:r>
            <a:endParaRPr kumimoji="1" lang="ja-JP" altLang="en-US" sz="1400" dirty="0"/>
          </a:p>
        </p:txBody>
      </p:sp>
      <p:sp>
        <p:nvSpPr>
          <p:cNvPr id="24" name="テキスト ボックス 23">
            <a:extLst>
              <a:ext uri="{FF2B5EF4-FFF2-40B4-BE49-F238E27FC236}">
                <a16:creationId xmlns:a16="http://schemas.microsoft.com/office/drawing/2014/main" id="{72DD2DD5-ED50-D5D5-88BB-6865B14DEE97}"/>
              </a:ext>
            </a:extLst>
          </p:cNvPr>
          <p:cNvSpPr txBox="1"/>
          <p:nvPr/>
        </p:nvSpPr>
        <p:spPr>
          <a:xfrm>
            <a:off x="5086228" y="3143799"/>
            <a:ext cx="691215" cy="307777"/>
          </a:xfrm>
          <a:prstGeom prst="rect">
            <a:avLst/>
          </a:prstGeom>
          <a:noFill/>
        </p:spPr>
        <p:txBody>
          <a:bodyPr wrap="none" rtlCol="0">
            <a:spAutoFit/>
          </a:bodyPr>
          <a:lstStyle/>
          <a:p>
            <a:pPr algn="l"/>
            <a:r>
              <a:rPr kumimoji="1" lang="en-US" altLang="ja-JP" sz="1400" dirty="0"/>
              <a:t>Ni-def</a:t>
            </a:r>
            <a:endParaRPr kumimoji="1" lang="ja-JP" altLang="en-US" sz="1400" dirty="0"/>
          </a:p>
        </p:txBody>
      </p:sp>
      <p:sp>
        <p:nvSpPr>
          <p:cNvPr id="27" name="テキスト ボックス 26">
            <a:extLst>
              <a:ext uri="{FF2B5EF4-FFF2-40B4-BE49-F238E27FC236}">
                <a16:creationId xmlns:a16="http://schemas.microsoft.com/office/drawing/2014/main" id="{227D39B3-2FC2-0718-D59E-8AA70181DF72}"/>
              </a:ext>
            </a:extLst>
          </p:cNvPr>
          <p:cNvSpPr txBox="1"/>
          <p:nvPr/>
        </p:nvSpPr>
        <p:spPr>
          <a:xfrm>
            <a:off x="7684719" y="3143799"/>
            <a:ext cx="668773" cy="307777"/>
          </a:xfrm>
          <a:prstGeom prst="rect">
            <a:avLst/>
          </a:prstGeom>
          <a:noFill/>
        </p:spPr>
        <p:txBody>
          <a:bodyPr wrap="none" rtlCol="0">
            <a:spAutoFit/>
          </a:bodyPr>
          <a:lstStyle/>
          <a:p>
            <a:pPr algn="l"/>
            <a:r>
              <a:rPr kumimoji="1" lang="en-US" altLang="ja-JP" sz="1400" dirty="0"/>
              <a:t>Ni-</a:t>
            </a:r>
            <a:r>
              <a:rPr kumimoji="1" lang="en-US" altLang="ja-JP" sz="1400" dirty="0" err="1"/>
              <a:t>suf</a:t>
            </a:r>
            <a:endParaRPr kumimoji="1" lang="ja-JP" altLang="en-US" sz="1400" dirty="0"/>
          </a:p>
        </p:txBody>
      </p:sp>
      <p:sp>
        <p:nvSpPr>
          <p:cNvPr id="28" name="テキスト ボックス 27">
            <a:extLst>
              <a:ext uri="{FF2B5EF4-FFF2-40B4-BE49-F238E27FC236}">
                <a16:creationId xmlns:a16="http://schemas.microsoft.com/office/drawing/2014/main" id="{EF592B2D-0E25-32A3-33C6-A7FE2B410D6D}"/>
              </a:ext>
            </a:extLst>
          </p:cNvPr>
          <p:cNvSpPr txBox="1"/>
          <p:nvPr/>
        </p:nvSpPr>
        <p:spPr>
          <a:xfrm>
            <a:off x="8730660" y="3143799"/>
            <a:ext cx="691215" cy="307777"/>
          </a:xfrm>
          <a:prstGeom prst="rect">
            <a:avLst/>
          </a:prstGeom>
          <a:noFill/>
        </p:spPr>
        <p:txBody>
          <a:bodyPr wrap="none" rtlCol="0">
            <a:spAutoFit/>
          </a:bodyPr>
          <a:lstStyle/>
          <a:p>
            <a:pPr algn="l"/>
            <a:r>
              <a:rPr kumimoji="1" lang="en-US" altLang="ja-JP" sz="1400" dirty="0"/>
              <a:t>Ni-def</a:t>
            </a:r>
            <a:endParaRPr kumimoji="1" lang="ja-JP" altLang="en-US" sz="1400" dirty="0"/>
          </a:p>
        </p:txBody>
      </p:sp>
      <p:sp>
        <p:nvSpPr>
          <p:cNvPr id="29" name="テキスト ボックス 28">
            <a:extLst>
              <a:ext uri="{FF2B5EF4-FFF2-40B4-BE49-F238E27FC236}">
                <a16:creationId xmlns:a16="http://schemas.microsoft.com/office/drawing/2014/main" id="{DD847D88-2E12-57F3-6738-4C0519FA4D1A}"/>
              </a:ext>
            </a:extLst>
          </p:cNvPr>
          <p:cNvSpPr txBox="1"/>
          <p:nvPr/>
        </p:nvSpPr>
        <p:spPr>
          <a:xfrm>
            <a:off x="11329151" y="3143799"/>
            <a:ext cx="668773" cy="307777"/>
          </a:xfrm>
          <a:prstGeom prst="rect">
            <a:avLst/>
          </a:prstGeom>
          <a:noFill/>
        </p:spPr>
        <p:txBody>
          <a:bodyPr wrap="none" rtlCol="0">
            <a:spAutoFit/>
          </a:bodyPr>
          <a:lstStyle/>
          <a:p>
            <a:pPr algn="l"/>
            <a:r>
              <a:rPr kumimoji="1" lang="en-US" altLang="ja-JP" sz="1400" dirty="0"/>
              <a:t>Ni-</a:t>
            </a:r>
            <a:r>
              <a:rPr kumimoji="1" lang="en-US" altLang="ja-JP" sz="1400" dirty="0" err="1"/>
              <a:t>suf</a:t>
            </a:r>
            <a:endParaRPr kumimoji="1" lang="ja-JP" altLang="en-US" sz="1400" dirty="0"/>
          </a:p>
        </p:txBody>
      </p:sp>
      <p:sp>
        <p:nvSpPr>
          <p:cNvPr id="30" name="テキスト ボックス 29">
            <a:extLst>
              <a:ext uri="{FF2B5EF4-FFF2-40B4-BE49-F238E27FC236}">
                <a16:creationId xmlns:a16="http://schemas.microsoft.com/office/drawing/2014/main" id="{F7EDC630-3CBE-988D-DE8E-049049135A4B}"/>
              </a:ext>
            </a:extLst>
          </p:cNvPr>
          <p:cNvSpPr txBox="1"/>
          <p:nvPr/>
        </p:nvSpPr>
        <p:spPr>
          <a:xfrm>
            <a:off x="1487488" y="5641503"/>
            <a:ext cx="691215" cy="307777"/>
          </a:xfrm>
          <a:prstGeom prst="rect">
            <a:avLst/>
          </a:prstGeom>
          <a:noFill/>
        </p:spPr>
        <p:txBody>
          <a:bodyPr wrap="none" rtlCol="0">
            <a:spAutoFit/>
          </a:bodyPr>
          <a:lstStyle/>
          <a:p>
            <a:pPr algn="l"/>
            <a:r>
              <a:rPr kumimoji="1" lang="en-US" altLang="ja-JP" sz="1400" dirty="0"/>
              <a:t>Ni-def</a:t>
            </a:r>
            <a:endParaRPr kumimoji="1" lang="ja-JP" altLang="en-US" sz="1400" dirty="0"/>
          </a:p>
        </p:txBody>
      </p:sp>
      <p:sp>
        <p:nvSpPr>
          <p:cNvPr id="31" name="テキスト ボックス 30">
            <a:extLst>
              <a:ext uri="{FF2B5EF4-FFF2-40B4-BE49-F238E27FC236}">
                <a16:creationId xmlns:a16="http://schemas.microsoft.com/office/drawing/2014/main" id="{C41E8EA5-A4D0-1DD3-3A83-5D277D6DA3AE}"/>
              </a:ext>
            </a:extLst>
          </p:cNvPr>
          <p:cNvSpPr txBox="1"/>
          <p:nvPr/>
        </p:nvSpPr>
        <p:spPr>
          <a:xfrm>
            <a:off x="4085979" y="5641503"/>
            <a:ext cx="668773" cy="307777"/>
          </a:xfrm>
          <a:prstGeom prst="rect">
            <a:avLst/>
          </a:prstGeom>
          <a:noFill/>
        </p:spPr>
        <p:txBody>
          <a:bodyPr wrap="none" rtlCol="0">
            <a:spAutoFit/>
          </a:bodyPr>
          <a:lstStyle/>
          <a:p>
            <a:pPr algn="l"/>
            <a:r>
              <a:rPr kumimoji="1" lang="en-US" altLang="ja-JP" sz="1400" dirty="0"/>
              <a:t>Ni-</a:t>
            </a:r>
            <a:r>
              <a:rPr kumimoji="1" lang="en-US" altLang="ja-JP" sz="1400" dirty="0" err="1"/>
              <a:t>suf</a:t>
            </a:r>
            <a:endParaRPr kumimoji="1" lang="ja-JP" altLang="en-US" sz="1400" dirty="0"/>
          </a:p>
        </p:txBody>
      </p:sp>
      <p:sp>
        <p:nvSpPr>
          <p:cNvPr id="32" name="テキスト ボックス 31">
            <a:extLst>
              <a:ext uri="{FF2B5EF4-FFF2-40B4-BE49-F238E27FC236}">
                <a16:creationId xmlns:a16="http://schemas.microsoft.com/office/drawing/2014/main" id="{B93F6970-BA98-48B1-C88C-983148A2DA8A}"/>
              </a:ext>
            </a:extLst>
          </p:cNvPr>
          <p:cNvSpPr txBox="1"/>
          <p:nvPr/>
        </p:nvSpPr>
        <p:spPr>
          <a:xfrm>
            <a:off x="5191031" y="5641503"/>
            <a:ext cx="691215" cy="307777"/>
          </a:xfrm>
          <a:prstGeom prst="rect">
            <a:avLst/>
          </a:prstGeom>
          <a:noFill/>
        </p:spPr>
        <p:txBody>
          <a:bodyPr wrap="none" rtlCol="0">
            <a:spAutoFit/>
          </a:bodyPr>
          <a:lstStyle/>
          <a:p>
            <a:pPr algn="l"/>
            <a:r>
              <a:rPr kumimoji="1" lang="en-US" altLang="ja-JP" sz="1400" dirty="0"/>
              <a:t>Ni-def</a:t>
            </a:r>
            <a:endParaRPr kumimoji="1" lang="ja-JP" altLang="en-US" sz="1400" dirty="0"/>
          </a:p>
        </p:txBody>
      </p:sp>
      <p:sp>
        <p:nvSpPr>
          <p:cNvPr id="33" name="テキスト ボックス 32">
            <a:extLst>
              <a:ext uri="{FF2B5EF4-FFF2-40B4-BE49-F238E27FC236}">
                <a16:creationId xmlns:a16="http://schemas.microsoft.com/office/drawing/2014/main" id="{515A7F41-0449-25E4-3C67-234149E7AFC2}"/>
              </a:ext>
            </a:extLst>
          </p:cNvPr>
          <p:cNvSpPr txBox="1"/>
          <p:nvPr/>
        </p:nvSpPr>
        <p:spPr>
          <a:xfrm>
            <a:off x="7789522" y="5641503"/>
            <a:ext cx="668773" cy="307777"/>
          </a:xfrm>
          <a:prstGeom prst="rect">
            <a:avLst/>
          </a:prstGeom>
          <a:noFill/>
        </p:spPr>
        <p:txBody>
          <a:bodyPr wrap="none" rtlCol="0">
            <a:spAutoFit/>
          </a:bodyPr>
          <a:lstStyle/>
          <a:p>
            <a:pPr algn="l"/>
            <a:r>
              <a:rPr kumimoji="1" lang="en-US" altLang="ja-JP" sz="1400" dirty="0"/>
              <a:t>Ni-</a:t>
            </a:r>
            <a:r>
              <a:rPr kumimoji="1" lang="en-US" altLang="ja-JP" sz="1400" dirty="0" err="1"/>
              <a:t>suf</a:t>
            </a:r>
            <a:endParaRPr kumimoji="1" lang="ja-JP" altLang="en-US" sz="1400" dirty="0"/>
          </a:p>
        </p:txBody>
      </p:sp>
      <p:sp>
        <p:nvSpPr>
          <p:cNvPr id="34" name="テキスト ボックス 33">
            <a:extLst>
              <a:ext uri="{FF2B5EF4-FFF2-40B4-BE49-F238E27FC236}">
                <a16:creationId xmlns:a16="http://schemas.microsoft.com/office/drawing/2014/main" id="{6DF08C9E-D392-6DC8-2F38-323853A7453D}"/>
              </a:ext>
            </a:extLst>
          </p:cNvPr>
          <p:cNvSpPr txBox="1"/>
          <p:nvPr/>
        </p:nvSpPr>
        <p:spPr>
          <a:xfrm>
            <a:off x="8835463" y="5641503"/>
            <a:ext cx="691215" cy="307777"/>
          </a:xfrm>
          <a:prstGeom prst="rect">
            <a:avLst/>
          </a:prstGeom>
          <a:noFill/>
        </p:spPr>
        <p:txBody>
          <a:bodyPr wrap="none" rtlCol="0">
            <a:spAutoFit/>
          </a:bodyPr>
          <a:lstStyle/>
          <a:p>
            <a:pPr algn="l"/>
            <a:r>
              <a:rPr kumimoji="1" lang="en-US" altLang="ja-JP" sz="1400" dirty="0"/>
              <a:t>Ni-def</a:t>
            </a:r>
            <a:endParaRPr kumimoji="1" lang="ja-JP" altLang="en-US" sz="1400" dirty="0"/>
          </a:p>
        </p:txBody>
      </p:sp>
      <p:sp>
        <p:nvSpPr>
          <p:cNvPr id="35" name="テキスト ボックス 34">
            <a:extLst>
              <a:ext uri="{FF2B5EF4-FFF2-40B4-BE49-F238E27FC236}">
                <a16:creationId xmlns:a16="http://schemas.microsoft.com/office/drawing/2014/main" id="{03200873-D0B5-2301-CEF9-F454924D2434}"/>
              </a:ext>
            </a:extLst>
          </p:cNvPr>
          <p:cNvSpPr txBox="1"/>
          <p:nvPr/>
        </p:nvSpPr>
        <p:spPr>
          <a:xfrm>
            <a:off x="11433954" y="5641503"/>
            <a:ext cx="668773" cy="307777"/>
          </a:xfrm>
          <a:prstGeom prst="rect">
            <a:avLst/>
          </a:prstGeom>
          <a:noFill/>
        </p:spPr>
        <p:txBody>
          <a:bodyPr wrap="none" rtlCol="0">
            <a:spAutoFit/>
          </a:bodyPr>
          <a:lstStyle/>
          <a:p>
            <a:pPr algn="l"/>
            <a:r>
              <a:rPr kumimoji="1" lang="en-US" altLang="ja-JP" sz="1400" dirty="0"/>
              <a:t>Ni-</a:t>
            </a:r>
            <a:r>
              <a:rPr kumimoji="1" lang="en-US" altLang="ja-JP" sz="1400" dirty="0" err="1"/>
              <a:t>suf</a:t>
            </a:r>
            <a:endParaRPr kumimoji="1" lang="ja-JP" altLang="en-US" sz="1400" dirty="0"/>
          </a:p>
        </p:txBody>
      </p:sp>
    </p:spTree>
    <p:extLst>
      <p:ext uri="{BB962C8B-B14F-4D97-AF65-F5344CB8AC3E}">
        <p14:creationId xmlns:p14="http://schemas.microsoft.com/office/powerpoint/2010/main" val="347528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CF2B49E-842F-1618-E455-6FDC89A07202}"/>
              </a:ext>
            </a:extLst>
          </p:cNvPr>
          <p:cNvSpPr>
            <a:spLocks noGrp="1"/>
          </p:cNvSpPr>
          <p:nvPr>
            <p:ph type="body" sz="quarter" idx="13"/>
          </p:nvPr>
        </p:nvSpPr>
        <p:spPr/>
        <p:txBody>
          <a:bodyPr/>
          <a:lstStyle/>
          <a:p>
            <a:r>
              <a:rPr kumimoji="1" lang="en-US" altLang="ja-JP" dirty="0" err="1"/>
              <a:t>TiNi</a:t>
            </a:r>
            <a:r>
              <a:rPr kumimoji="1" lang="en-US" altLang="ja-JP" baseline="-25000" dirty="0" err="1"/>
              <a:t>x-y</a:t>
            </a:r>
            <a:r>
              <a:rPr kumimoji="1" lang="en-US" altLang="ja-JP" dirty="0" err="1"/>
              <a:t>Co</a:t>
            </a:r>
            <a:r>
              <a:rPr kumimoji="1" lang="en-US" altLang="ja-JP" baseline="-25000" dirty="0" err="1"/>
              <a:t>y</a:t>
            </a:r>
            <a:r>
              <a:rPr kumimoji="1" lang="en-US" altLang="ja-JP" dirty="0" err="1"/>
              <a:t>Sn</a:t>
            </a:r>
            <a:r>
              <a:rPr kumimoji="1" lang="en-US" altLang="ja-JP" dirty="0"/>
              <a:t> (0.90</a:t>
            </a:r>
            <a:r>
              <a:rPr kumimoji="1" lang="ja-JP" altLang="en-US" dirty="0"/>
              <a:t>≤</a:t>
            </a:r>
            <a:r>
              <a:rPr kumimoji="1" lang="en-US" altLang="ja-JP" dirty="0"/>
              <a:t>x</a:t>
            </a:r>
            <a:r>
              <a:rPr kumimoji="1" lang="ja-JP" altLang="en-US" dirty="0"/>
              <a:t>≤</a:t>
            </a:r>
            <a:r>
              <a:rPr kumimoji="1" lang="en-US" altLang="ja-JP" dirty="0"/>
              <a:t>1.0, 0.01</a:t>
            </a:r>
            <a:r>
              <a:rPr kumimoji="1" lang="ja-JP" altLang="en-US" dirty="0"/>
              <a:t>≤</a:t>
            </a:r>
            <a:r>
              <a:rPr kumimoji="1" lang="en-US" altLang="ja-JP" dirty="0"/>
              <a:t>y</a:t>
            </a:r>
            <a:r>
              <a:rPr kumimoji="1" lang="ja-JP" altLang="en-US" dirty="0"/>
              <a:t>≤</a:t>
            </a:r>
            <a:r>
              <a:rPr kumimoji="1" lang="en-US" altLang="ja-JP" dirty="0"/>
              <a:t>0.05)</a:t>
            </a:r>
            <a:endParaRPr lang="en-US" altLang="ja-JP" dirty="0"/>
          </a:p>
          <a:p>
            <a:r>
              <a:rPr lang="ja-JP" altLang="en-US" dirty="0"/>
              <a:t>キャリア密度</a:t>
            </a:r>
            <a:r>
              <a:rPr lang="en-US" altLang="ja-JP" dirty="0"/>
              <a:t>, </a:t>
            </a:r>
            <a:r>
              <a:rPr lang="en-US" altLang="ja-JP" i="1" dirty="0" err="1"/>
              <a:t>n</a:t>
            </a:r>
            <a:r>
              <a:rPr lang="en-US" altLang="ja-JP" baseline="-25000" dirty="0" err="1"/>
              <a:t>H</a:t>
            </a:r>
            <a:r>
              <a:rPr lang="en-US" altLang="ja-JP" dirty="0"/>
              <a:t> </a:t>
            </a:r>
            <a:r>
              <a:rPr lang="ja-JP" altLang="en-US" dirty="0"/>
              <a:t>＆ 移動度</a:t>
            </a:r>
            <a:r>
              <a:rPr lang="en-US" altLang="ja-JP" dirty="0"/>
              <a:t>, </a:t>
            </a:r>
            <a:r>
              <a:rPr lang="en-US" altLang="ja-JP" i="1" dirty="0"/>
              <a:t>µ</a:t>
            </a:r>
            <a:r>
              <a:rPr lang="en-US" altLang="ja-JP" baseline="-25000" dirty="0"/>
              <a:t>H</a:t>
            </a:r>
            <a:endParaRPr kumimoji="1" lang="ja-JP" altLang="en-US" baseline="-25000" dirty="0"/>
          </a:p>
        </p:txBody>
      </p:sp>
      <p:pic>
        <p:nvPicPr>
          <p:cNvPr id="5" name="図 4">
            <a:extLst>
              <a:ext uri="{FF2B5EF4-FFF2-40B4-BE49-F238E27FC236}">
                <a16:creationId xmlns:a16="http://schemas.microsoft.com/office/drawing/2014/main" id="{68BB3EC2-191D-70E8-F652-C5119A7934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7232" y="1561070"/>
            <a:ext cx="5012307" cy="3599828"/>
          </a:xfrm>
          <a:prstGeom prst="rect">
            <a:avLst/>
          </a:prstGeom>
        </p:spPr>
      </p:pic>
      <p:pic>
        <p:nvPicPr>
          <p:cNvPr id="7" name="図 6">
            <a:extLst>
              <a:ext uri="{FF2B5EF4-FFF2-40B4-BE49-F238E27FC236}">
                <a16:creationId xmlns:a16="http://schemas.microsoft.com/office/drawing/2014/main" id="{B8D3A17F-CFB7-9018-8354-14E64BEFF1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2462" y="1561069"/>
            <a:ext cx="5012308" cy="3599829"/>
          </a:xfrm>
          <a:prstGeom prst="rect">
            <a:avLst/>
          </a:prstGeom>
        </p:spPr>
      </p:pic>
      <p:sp>
        <p:nvSpPr>
          <p:cNvPr id="8" name="テキスト ボックス 7">
            <a:extLst>
              <a:ext uri="{FF2B5EF4-FFF2-40B4-BE49-F238E27FC236}">
                <a16:creationId xmlns:a16="http://schemas.microsoft.com/office/drawing/2014/main" id="{72420937-6681-2A3A-5D25-392459BEBCEF}"/>
              </a:ext>
            </a:extLst>
          </p:cNvPr>
          <p:cNvSpPr txBox="1"/>
          <p:nvPr/>
        </p:nvSpPr>
        <p:spPr>
          <a:xfrm>
            <a:off x="2222040" y="5366553"/>
            <a:ext cx="7747919" cy="1304203"/>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kumimoji="1" lang="en-US" altLang="ja-JP" dirty="0"/>
              <a:t>Ni</a:t>
            </a:r>
            <a:r>
              <a:rPr kumimoji="1" lang="ja-JP" altLang="en-US" dirty="0"/>
              <a:t>組成比の減少に伴い</a:t>
            </a:r>
            <a:r>
              <a:rPr kumimoji="1" lang="en-US" altLang="ja-JP" i="1" dirty="0" err="1"/>
              <a:t>n</a:t>
            </a:r>
            <a:r>
              <a:rPr kumimoji="1" lang="en-US" altLang="ja-JP" baseline="-25000" dirty="0" err="1"/>
              <a:t>H</a:t>
            </a:r>
            <a:r>
              <a:rPr kumimoji="1" lang="ja-JP" altLang="en-US" dirty="0"/>
              <a:t>増大</a:t>
            </a:r>
            <a:endParaRPr kumimoji="1" lang="en-US" altLang="ja-JP" dirty="0"/>
          </a:p>
          <a:p>
            <a:pPr>
              <a:lnSpc>
                <a:spcPct val="150000"/>
              </a:lnSpc>
            </a:pPr>
            <a:r>
              <a:rPr kumimoji="1" lang="ja-JP" altLang="en-US" b="1" dirty="0"/>
              <a:t>⇒格子間</a:t>
            </a:r>
            <a:r>
              <a:rPr kumimoji="1" lang="en-US" altLang="ja-JP" b="1" dirty="0"/>
              <a:t>Ni</a:t>
            </a:r>
            <a:r>
              <a:rPr kumimoji="1" lang="ja-JP" altLang="en-US" b="1" dirty="0"/>
              <a:t>原子の減少に起因して正孔のキャリア密度が相対的に増大</a:t>
            </a:r>
            <a:endParaRPr kumimoji="1" lang="en-US" altLang="ja-JP" dirty="0"/>
          </a:p>
          <a:p>
            <a:pPr marL="285750" indent="-285750">
              <a:lnSpc>
                <a:spcPct val="150000"/>
              </a:lnSpc>
              <a:buFont typeface="Arial" panose="020B0604020202020204" pitchFamily="34" charset="0"/>
              <a:buChar char="•"/>
            </a:pPr>
            <a:r>
              <a:rPr kumimoji="1" lang="en-US" altLang="ja-JP" i="1" dirty="0"/>
              <a:t>µ</a:t>
            </a:r>
            <a:r>
              <a:rPr kumimoji="1" lang="en-US" altLang="ja-JP" baseline="-25000" dirty="0"/>
              <a:t>H</a:t>
            </a:r>
            <a:r>
              <a:rPr kumimoji="1" lang="ja-JP" altLang="en-US" dirty="0"/>
              <a:t>に</a:t>
            </a:r>
            <a:r>
              <a:rPr kumimoji="1" lang="en-US" altLang="ja-JP" dirty="0"/>
              <a:t>Ni</a:t>
            </a:r>
            <a:r>
              <a:rPr kumimoji="1" lang="ja-JP" altLang="en-US" dirty="0"/>
              <a:t>組成比の依存性は見られなかった</a:t>
            </a:r>
            <a:endParaRPr kumimoji="1" lang="en-US" altLang="ja-JP" dirty="0"/>
          </a:p>
        </p:txBody>
      </p:sp>
      <p:sp>
        <p:nvSpPr>
          <p:cNvPr id="9" name="矢印: 左 8">
            <a:extLst>
              <a:ext uri="{FF2B5EF4-FFF2-40B4-BE49-F238E27FC236}">
                <a16:creationId xmlns:a16="http://schemas.microsoft.com/office/drawing/2014/main" id="{F611BD59-BCD1-0ED0-C223-81B2299335B7}"/>
              </a:ext>
            </a:extLst>
          </p:cNvPr>
          <p:cNvSpPr/>
          <p:nvPr/>
        </p:nvSpPr>
        <p:spPr>
          <a:xfrm rot="745782">
            <a:off x="2437021" y="3882066"/>
            <a:ext cx="2160000" cy="360000"/>
          </a:xfrm>
          <a:prstGeom prst="leftArrow">
            <a:avLst/>
          </a:prstGeom>
          <a:no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AF1A977-EB8D-3FA2-64F5-34A6F57CEC7A}"/>
              </a:ext>
            </a:extLst>
          </p:cNvPr>
          <p:cNvSpPr>
            <a:spLocks noGrp="1"/>
          </p:cNvSpPr>
          <p:nvPr>
            <p:ph type="sldNum" sz="quarter" idx="12"/>
          </p:nvPr>
        </p:nvSpPr>
        <p:spPr/>
        <p:txBody>
          <a:bodyPr/>
          <a:lstStyle/>
          <a:p>
            <a:fld id="{90BA7EBE-6FD4-4B50-83C6-C925E775C4BE}" type="slidenum">
              <a:rPr kumimoji="1" lang="ja-JP" altLang="en-US" smtClean="0"/>
              <a:pPr/>
              <a:t>9</a:t>
            </a:fld>
            <a:r>
              <a:rPr kumimoji="1" lang="ja-JP" altLang="en-US"/>
              <a:t> </a:t>
            </a:r>
            <a:r>
              <a:rPr kumimoji="1" lang="en-US" altLang="ja-JP"/>
              <a:t>/15</a:t>
            </a:r>
            <a:endParaRPr kumimoji="1" lang="ja-JP" altLang="en-US" dirty="0"/>
          </a:p>
        </p:txBody>
      </p:sp>
      <p:sp>
        <p:nvSpPr>
          <p:cNvPr id="14" name="正方形/長方形 13">
            <a:extLst>
              <a:ext uri="{FF2B5EF4-FFF2-40B4-BE49-F238E27FC236}">
                <a16:creationId xmlns:a16="http://schemas.microsoft.com/office/drawing/2014/main" id="{024FD477-723F-CF0F-C500-06476BA7C112}"/>
              </a:ext>
            </a:extLst>
          </p:cNvPr>
          <p:cNvSpPr/>
          <p:nvPr/>
        </p:nvSpPr>
        <p:spPr>
          <a:xfrm>
            <a:off x="479376" y="1320282"/>
            <a:ext cx="5472608" cy="3976733"/>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2045D29-454D-5775-D3A8-6DD2FBBFD934}"/>
              </a:ext>
            </a:extLst>
          </p:cNvPr>
          <p:cNvSpPr txBox="1"/>
          <p:nvPr/>
        </p:nvSpPr>
        <p:spPr>
          <a:xfrm>
            <a:off x="1955680" y="1163472"/>
            <a:ext cx="2520000" cy="369332"/>
          </a:xfrm>
          <a:prstGeom prst="rect">
            <a:avLst/>
          </a:prstGeom>
          <a:solidFill>
            <a:schemeClr val="bg1"/>
          </a:solidFill>
        </p:spPr>
        <p:txBody>
          <a:bodyPr wrap="square" rtlCol="0">
            <a:spAutoFit/>
          </a:bodyPr>
          <a:lstStyle/>
          <a:p>
            <a:pPr algn="ctr"/>
            <a:r>
              <a:rPr kumimoji="1" lang="en-US" altLang="ja-JP" i="1" dirty="0" err="1"/>
              <a:t>n</a:t>
            </a:r>
            <a:r>
              <a:rPr kumimoji="1" lang="en-US" altLang="ja-JP" baseline="-25000" dirty="0" err="1"/>
              <a:t>H</a:t>
            </a:r>
            <a:r>
              <a:rPr kumimoji="1" lang="ja-JP" altLang="en-US" dirty="0"/>
              <a:t>の</a:t>
            </a:r>
            <a:r>
              <a:rPr kumimoji="1" lang="en-US" altLang="ja-JP" dirty="0"/>
              <a:t>Ni</a:t>
            </a:r>
            <a:r>
              <a:rPr kumimoji="1" lang="ja-JP" altLang="en-US" dirty="0"/>
              <a:t>組成比依存性</a:t>
            </a:r>
            <a:endParaRPr kumimoji="1" lang="en-US" altLang="ja-JP" dirty="0"/>
          </a:p>
        </p:txBody>
      </p:sp>
      <p:sp>
        <p:nvSpPr>
          <p:cNvPr id="15" name="正方形/長方形 14">
            <a:extLst>
              <a:ext uri="{FF2B5EF4-FFF2-40B4-BE49-F238E27FC236}">
                <a16:creationId xmlns:a16="http://schemas.microsoft.com/office/drawing/2014/main" id="{BD1016FA-AD68-9B69-2223-A2A133366E4B}"/>
              </a:ext>
            </a:extLst>
          </p:cNvPr>
          <p:cNvSpPr/>
          <p:nvPr/>
        </p:nvSpPr>
        <p:spPr>
          <a:xfrm>
            <a:off x="6240018" y="1320281"/>
            <a:ext cx="5472608" cy="3976733"/>
          </a:xfrm>
          <a:prstGeom prst="rect">
            <a:avLst/>
          </a:prstGeom>
          <a:noFill/>
          <a:ln w="38100">
            <a:solidFill>
              <a:srgbClr val="75D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CACC329-24E3-B5B2-3076-1D84FBD7AA13}"/>
              </a:ext>
            </a:extLst>
          </p:cNvPr>
          <p:cNvSpPr txBox="1"/>
          <p:nvPr/>
        </p:nvSpPr>
        <p:spPr>
          <a:xfrm>
            <a:off x="7716322" y="1163472"/>
            <a:ext cx="2520000" cy="369332"/>
          </a:xfrm>
          <a:prstGeom prst="rect">
            <a:avLst/>
          </a:prstGeom>
          <a:solidFill>
            <a:schemeClr val="bg1"/>
          </a:solidFill>
        </p:spPr>
        <p:txBody>
          <a:bodyPr wrap="square" rtlCol="0">
            <a:spAutoFit/>
          </a:bodyPr>
          <a:lstStyle/>
          <a:p>
            <a:pPr algn="ctr"/>
            <a:r>
              <a:rPr kumimoji="1" lang="en-US" altLang="ja-JP" i="1" dirty="0"/>
              <a:t>µ</a:t>
            </a:r>
            <a:r>
              <a:rPr kumimoji="1" lang="en-US" altLang="ja-JP" baseline="-25000" dirty="0"/>
              <a:t>H</a:t>
            </a:r>
            <a:r>
              <a:rPr kumimoji="1" lang="ja-JP" altLang="en-US" dirty="0"/>
              <a:t>の</a:t>
            </a:r>
            <a:r>
              <a:rPr kumimoji="1" lang="en-US" altLang="ja-JP" dirty="0"/>
              <a:t>Ni</a:t>
            </a:r>
            <a:r>
              <a:rPr kumimoji="1" lang="ja-JP" altLang="en-US" dirty="0"/>
              <a:t>組成比依存性</a:t>
            </a:r>
            <a:endParaRPr kumimoji="1" lang="en-US" altLang="ja-JP" dirty="0"/>
          </a:p>
        </p:txBody>
      </p:sp>
      <p:sp>
        <p:nvSpPr>
          <p:cNvPr id="2" name="テキスト ボックス 1">
            <a:extLst>
              <a:ext uri="{FF2B5EF4-FFF2-40B4-BE49-F238E27FC236}">
                <a16:creationId xmlns:a16="http://schemas.microsoft.com/office/drawing/2014/main" id="{2C974D5E-B182-3EE0-1B27-704C2A328998}"/>
              </a:ext>
            </a:extLst>
          </p:cNvPr>
          <p:cNvSpPr txBox="1"/>
          <p:nvPr/>
        </p:nvSpPr>
        <p:spPr>
          <a:xfrm>
            <a:off x="1120195" y="4859625"/>
            <a:ext cx="835485" cy="369332"/>
          </a:xfrm>
          <a:prstGeom prst="rect">
            <a:avLst/>
          </a:prstGeom>
          <a:noFill/>
        </p:spPr>
        <p:txBody>
          <a:bodyPr wrap="none" rtlCol="0">
            <a:spAutoFit/>
          </a:bodyPr>
          <a:lstStyle/>
          <a:p>
            <a:pPr algn="l"/>
            <a:r>
              <a:rPr kumimoji="1" lang="en-US" altLang="ja-JP" dirty="0"/>
              <a:t>Ni-def</a:t>
            </a:r>
            <a:endParaRPr kumimoji="1" lang="ja-JP" altLang="en-US" dirty="0"/>
          </a:p>
        </p:txBody>
      </p:sp>
      <p:sp>
        <p:nvSpPr>
          <p:cNvPr id="4" name="テキスト ボックス 3">
            <a:extLst>
              <a:ext uri="{FF2B5EF4-FFF2-40B4-BE49-F238E27FC236}">
                <a16:creationId xmlns:a16="http://schemas.microsoft.com/office/drawing/2014/main" id="{00030C32-560B-9B47-FA14-91934FD19219}"/>
              </a:ext>
            </a:extLst>
          </p:cNvPr>
          <p:cNvSpPr txBox="1"/>
          <p:nvPr/>
        </p:nvSpPr>
        <p:spPr>
          <a:xfrm>
            <a:off x="5122564" y="4859625"/>
            <a:ext cx="806631" cy="369332"/>
          </a:xfrm>
          <a:prstGeom prst="rect">
            <a:avLst/>
          </a:prstGeom>
          <a:noFill/>
        </p:spPr>
        <p:txBody>
          <a:bodyPr wrap="none" rtlCol="0">
            <a:spAutoFit/>
          </a:bodyPr>
          <a:lstStyle/>
          <a:p>
            <a:pPr algn="l"/>
            <a:r>
              <a:rPr kumimoji="1" lang="en-US" altLang="ja-JP" dirty="0"/>
              <a:t>Ni-</a:t>
            </a:r>
            <a:r>
              <a:rPr kumimoji="1" lang="en-US" altLang="ja-JP" dirty="0" err="1"/>
              <a:t>suf</a:t>
            </a:r>
            <a:endParaRPr kumimoji="1" lang="ja-JP" altLang="en-US" dirty="0"/>
          </a:p>
        </p:txBody>
      </p:sp>
      <p:sp>
        <p:nvSpPr>
          <p:cNvPr id="6" name="テキスト ボックス 5">
            <a:extLst>
              <a:ext uri="{FF2B5EF4-FFF2-40B4-BE49-F238E27FC236}">
                <a16:creationId xmlns:a16="http://schemas.microsoft.com/office/drawing/2014/main" id="{E4B79AEB-916F-9924-22C1-9A0292B4181D}"/>
              </a:ext>
            </a:extLst>
          </p:cNvPr>
          <p:cNvSpPr txBox="1"/>
          <p:nvPr/>
        </p:nvSpPr>
        <p:spPr>
          <a:xfrm>
            <a:off x="6858048" y="4869160"/>
            <a:ext cx="835485" cy="369332"/>
          </a:xfrm>
          <a:prstGeom prst="rect">
            <a:avLst/>
          </a:prstGeom>
          <a:noFill/>
        </p:spPr>
        <p:txBody>
          <a:bodyPr wrap="none" rtlCol="0">
            <a:spAutoFit/>
          </a:bodyPr>
          <a:lstStyle/>
          <a:p>
            <a:pPr algn="l"/>
            <a:r>
              <a:rPr kumimoji="1" lang="en-US" altLang="ja-JP" dirty="0"/>
              <a:t>Ni-def</a:t>
            </a:r>
            <a:endParaRPr kumimoji="1" lang="ja-JP" altLang="en-US" dirty="0"/>
          </a:p>
        </p:txBody>
      </p:sp>
      <p:sp>
        <p:nvSpPr>
          <p:cNvPr id="11" name="テキスト ボックス 10">
            <a:extLst>
              <a:ext uri="{FF2B5EF4-FFF2-40B4-BE49-F238E27FC236}">
                <a16:creationId xmlns:a16="http://schemas.microsoft.com/office/drawing/2014/main" id="{32E7B881-70AD-2F1B-6B36-2EBAAA10C8F4}"/>
              </a:ext>
            </a:extLst>
          </p:cNvPr>
          <p:cNvSpPr txBox="1"/>
          <p:nvPr/>
        </p:nvSpPr>
        <p:spPr>
          <a:xfrm>
            <a:off x="10860417" y="4869160"/>
            <a:ext cx="806631" cy="369332"/>
          </a:xfrm>
          <a:prstGeom prst="rect">
            <a:avLst/>
          </a:prstGeom>
          <a:noFill/>
        </p:spPr>
        <p:txBody>
          <a:bodyPr wrap="none" rtlCol="0">
            <a:spAutoFit/>
          </a:bodyPr>
          <a:lstStyle/>
          <a:p>
            <a:pPr algn="l"/>
            <a:r>
              <a:rPr kumimoji="1" lang="en-US" altLang="ja-JP" dirty="0"/>
              <a:t>Ni-</a:t>
            </a:r>
            <a:r>
              <a:rPr kumimoji="1" lang="en-US" altLang="ja-JP" dirty="0" err="1"/>
              <a:t>suf</a:t>
            </a:r>
            <a:endParaRPr kumimoji="1" lang="ja-JP" altLang="en-US" dirty="0"/>
          </a:p>
        </p:txBody>
      </p:sp>
    </p:spTree>
    <p:extLst>
      <p:ext uri="{BB962C8B-B14F-4D97-AF65-F5344CB8AC3E}">
        <p14:creationId xmlns:p14="http://schemas.microsoft.com/office/powerpoint/2010/main" val="2551292546"/>
      </p:ext>
    </p:extLst>
  </p:cSld>
  <p:clrMapOvr>
    <a:masterClrMapping/>
  </p:clrMapOvr>
</p:sld>
</file>

<file path=ppt/theme/theme1.xml><?xml version="1.0" encoding="utf-8"?>
<a:theme xmlns:a="http://schemas.openxmlformats.org/drawingml/2006/main" name="発表スライドテーマ">
  <a:themeElements>
    <a:clrScheme name="CUD">
      <a:dk1>
        <a:sysClr val="windowText" lastClr="000000"/>
      </a:dk1>
      <a:lt1>
        <a:sysClr val="window" lastClr="FFFFFF"/>
      </a:lt1>
      <a:dk2>
        <a:srgbClr val="44546A"/>
      </a:dk2>
      <a:lt2>
        <a:srgbClr val="E7E6E6"/>
      </a:lt2>
      <a:accent1>
        <a:srgbClr val="C6E4E1"/>
      </a:accent1>
      <a:accent2>
        <a:srgbClr val="FFFF80"/>
      </a:accent2>
      <a:accent3>
        <a:srgbClr val="FFCABF"/>
      </a:accent3>
      <a:accent4>
        <a:srgbClr val="FFFFFF"/>
      </a:accent4>
      <a:accent5>
        <a:srgbClr val="FFFFFF"/>
      </a:accent5>
      <a:accent6>
        <a:srgbClr val="FFFFFF"/>
      </a:accent6>
      <a:hlink>
        <a:srgbClr val="0563C1"/>
      </a:hlink>
      <a:folHlink>
        <a:srgbClr val="954F72"/>
      </a:folHlink>
    </a:clrScheme>
    <a:fontScheme name="発表用">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発表スライドテーマ" id="{976EE203-338E-46A8-B09C-78E94402249F}" vid="{7578EEEF-5D89-4255-AB94-2F89B4BB089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発表スライドテーマ</Template>
  <TotalTime>68570</TotalTime>
  <Words>2316</Words>
  <Application>Microsoft Office PowerPoint</Application>
  <PresentationFormat>ワイド画面</PresentationFormat>
  <Paragraphs>299</Paragraphs>
  <Slides>21</Slides>
  <Notes>13</Notes>
  <HiddenSlides>1</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9" baseType="lpstr">
      <vt:lpstr>游ゴシック</vt:lpstr>
      <vt:lpstr>Arial</vt:lpstr>
      <vt:lpstr>Calibri</vt:lpstr>
      <vt:lpstr>Segoe UI</vt:lpstr>
      <vt:lpstr>Times New Roman</vt:lpstr>
      <vt:lpstr>Wingdings</vt:lpstr>
      <vt:lpstr>発表スライドテーマ</vt:lpstr>
      <vt:lpstr>Equation</vt:lpstr>
      <vt:lpstr>非化学量論組成制御によるCo添加ハーフ・ホイスラー合金TiNiSnの熱電性能向上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阿部航佑</dc:creator>
  <cp:lastModifiedBy>Abe Kosuke</cp:lastModifiedBy>
  <cp:revision>3988</cp:revision>
  <cp:lastPrinted>2015-09-11T12:44:51Z</cp:lastPrinted>
  <dcterms:created xsi:type="dcterms:W3CDTF">2012-09-17T16:51:57Z</dcterms:created>
  <dcterms:modified xsi:type="dcterms:W3CDTF">2024-09-18T00:06:23Z</dcterms:modified>
</cp:coreProperties>
</file>