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0279975" cy="42808525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30213" indent="26988" algn="l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862013" indent="52388" algn="l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293813" indent="77788" algn="l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727200" indent="101600" algn="l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06" userDrawn="1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5AF10F"/>
    <a:srgbClr val="006600"/>
    <a:srgbClr val="008000"/>
    <a:srgbClr val="05BB12"/>
    <a:srgbClr val="0099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4" autoAdjust="0"/>
  </p:normalViewPr>
  <p:slideViewPr>
    <p:cSldViewPr snapToGrid="0">
      <p:cViewPr varScale="1">
        <p:scale>
          <a:sx n="16" d="100"/>
          <a:sy n="16" d="100"/>
        </p:scale>
        <p:origin x="1962" y="36"/>
      </p:cViewPr>
      <p:guideLst>
        <p:guide orient="horz" pos="13506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8F1CA36B-55F6-4CF1-87B2-80919A079B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28" cy="5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340" tIns="49174" rIns="98340" bIns="49174" numCol="1" anchor="t" anchorCtr="0" compatLnSpc="1">
            <a:prstTxWarp prst="textNoShape">
              <a:avLst/>
            </a:prstTxWarp>
          </a:bodyPr>
          <a:lstStyle>
            <a:lvl1pPr defTabSz="983062" eaLnBrk="1" hangingPunct="1">
              <a:defRPr sz="13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963062DF-3DE2-40F7-8F50-D582783772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73" y="0"/>
            <a:ext cx="3076327" cy="5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340" tIns="49174" rIns="98340" bIns="49174" numCol="1" anchor="t" anchorCtr="0" compatLnSpc="1">
            <a:prstTxWarp prst="textNoShape">
              <a:avLst/>
            </a:prstTxWarp>
          </a:bodyPr>
          <a:lstStyle>
            <a:lvl1pPr algn="r" defTabSz="983062" eaLnBrk="1" hangingPunct="1">
              <a:defRPr sz="13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B059204F-06F9-4420-A5B7-EAA200E3426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902"/>
            <a:ext cx="3076328" cy="51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340" tIns="49174" rIns="98340" bIns="49174" numCol="1" anchor="b" anchorCtr="0" compatLnSpc="1">
            <a:prstTxWarp prst="textNoShape">
              <a:avLst/>
            </a:prstTxWarp>
          </a:bodyPr>
          <a:lstStyle>
            <a:lvl1pPr defTabSz="983062" eaLnBrk="1" hangingPunct="1">
              <a:defRPr sz="13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48F2CDAF-F9FF-481A-AF39-6D0789E2D13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73" y="9721902"/>
            <a:ext cx="3076327" cy="51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340" tIns="49174" rIns="98340" bIns="49174" numCol="1" anchor="b" anchorCtr="0" compatLnSpc="1">
            <a:prstTxWarp prst="textNoShape">
              <a:avLst/>
            </a:prstTxWarp>
          </a:bodyPr>
          <a:lstStyle>
            <a:lvl1pPr algn="r" defTabSz="981099" eaLnBrk="1" hangingPunct="1">
              <a:defRPr sz="1300"/>
            </a:lvl1pPr>
          </a:lstStyle>
          <a:p>
            <a:fld id="{A033F566-646E-46B9-82D7-AB4E29ECF04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1051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19E9BE45-B28E-478E-8BE7-6121E7B1AE7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328" cy="5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2" tIns="47657" rIns="95312" bIns="4765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96208D9-960A-4AC5-A513-2CF7BF47BA4B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4022973" y="0"/>
            <a:ext cx="3074712" cy="5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2" tIns="47657" rIns="95312" bIns="476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725FEAA-BE8F-4B6C-BB2A-0E0CF25D79AE}" type="datetimeFigureOut">
              <a:rPr lang="ja-JP" altLang="en-US"/>
              <a:pPr>
                <a:defRPr/>
              </a:pPr>
              <a:t>2024/12/15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C591FCB3-2CC8-494D-974C-EBCC9C7F49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6763"/>
            <a:ext cx="271462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26" tIns="47666" rIns="95326" bIns="47666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33846AFB-C96A-4DE7-A3E3-0A8F4E0D7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709715" y="4860679"/>
            <a:ext cx="5679871" cy="46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2" tIns="47657" rIns="95312" bIns="47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90C7500-91D3-4C9D-A1D7-621F56EB14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720267"/>
            <a:ext cx="3076328" cy="5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2" tIns="47657" rIns="95312" bIns="4765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B2F2408-589E-4DB1-B56D-DB2511F79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022973" y="9720267"/>
            <a:ext cx="3074712" cy="5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12" tIns="47657" rIns="95312" bIns="476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E01A0ADA-98C7-431D-A991-FEA19A29CF0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90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30213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62013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93813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27200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60871" algn="l" defTabSz="864349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93045" algn="l" defTabSz="864349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3025219" algn="l" defTabSz="864349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57394" algn="l" defTabSz="864349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010DF79-1B0B-4F64-82C9-F0095916BF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48F1310-CA7D-4269-B56B-B98E3E266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30077E5-3129-4358-BF2E-5A462D920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432" indent="-282947">
              <a:defRPr kumimoji="1"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918" indent="-226032">
              <a:defRPr kumimoji="1"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6861" indent="-226032">
              <a:defRPr kumimoji="1"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4346" indent="-226032">
              <a:defRPr kumimoji="1"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210454" indent="-226032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366563" indent="-226032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2522671" indent="-226032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678780" indent="-226032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AA2D797-C02F-419F-86B4-26BF1F85C588}" type="slidenum">
              <a:rPr lang="ja-JP" altLang="en-US" sz="1300"/>
              <a:pPr/>
              <a:t>1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25134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8246" y="27865042"/>
            <a:ext cx="22709981" cy="7457160"/>
          </a:xfrm>
        </p:spPr>
        <p:txBody>
          <a:bodyPr wrap="none" anchor="t">
            <a:normAutofit/>
          </a:bodyPr>
          <a:lstStyle>
            <a:lvl1pPr algn="r">
              <a:defRPr sz="23843" b="0" spc="-74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8242" y="23906598"/>
            <a:ext cx="22709981" cy="386090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7948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8A8-66D4-4DB6-A37A-3A4C60A5C6CA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768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7260388"/>
            <a:ext cx="26116478" cy="5114520"/>
          </a:xfrm>
        </p:spPr>
        <p:txBody>
          <a:bodyPr anchor="b"/>
          <a:lstStyle>
            <a:lvl1pPr>
              <a:defRPr sz="794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85692" y="6163644"/>
            <a:ext cx="26116478" cy="21096744"/>
          </a:xfrm>
        </p:spPr>
        <p:txBody>
          <a:bodyPr anchor="t"/>
          <a:lstStyle>
            <a:lvl1pPr marL="0" indent="0">
              <a:buNone/>
              <a:defRPr sz="7948"/>
            </a:lvl1pPr>
            <a:lvl2pPr marL="1135513" indent="0">
              <a:buNone/>
              <a:defRPr sz="6954"/>
            </a:lvl2pPr>
            <a:lvl3pPr marL="2271027" indent="0">
              <a:buNone/>
              <a:defRPr sz="5961"/>
            </a:lvl3pPr>
            <a:lvl4pPr marL="3406540" indent="0">
              <a:buNone/>
              <a:defRPr sz="4967"/>
            </a:lvl4pPr>
            <a:lvl5pPr marL="4542053" indent="0">
              <a:buNone/>
              <a:defRPr sz="4967"/>
            </a:lvl5pPr>
            <a:lvl6pPr marL="5677567" indent="0">
              <a:buNone/>
              <a:defRPr sz="4967"/>
            </a:lvl6pPr>
            <a:lvl7pPr marL="6813080" indent="0">
              <a:buNone/>
              <a:defRPr sz="4967"/>
            </a:lvl7pPr>
            <a:lvl8pPr marL="7948593" indent="0">
              <a:buNone/>
              <a:defRPr sz="4967"/>
            </a:lvl8pPr>
            <a:lvl9pPr marL="9084107" indent="0">
              <a:buNone/>
              <a:defRPr sz="49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4" y="32374905"/>
            <a:ext cx="26112534" cy="4260079"/>
          </a:xfrm>
        </p:spPr>
        <p:txBody>
          <a:bodyPr/>
          <a:lstStyle>
            <a:lvl1pPr marL="0" indent="0">
              <a:buNone/>
              <a:defRPr sz="3974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009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279158"/>
            <a:ext cx="26116478" cy="22061833"/>
          </a:xfrm>
        </p:spPr>
        <p:txBody>
          <a:bodyPr anchor="ctr"/>
          <a:lstStyle>
            <a:lvl1pPr>
              <a:defRPr sz="794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4" y="28023410"/>
            <a:ext cx="26112534" cy="9374593"/>
          </a:xfrm>
        </p:spPr>
        <p:txBody>
          <a:bodyPr anchor="ctr"/>
          <a:lstStyle>
            <a:lvl1pPr marL="0" indent="0">
              <a:buNone/>
              <a:defRPr sz="3974"/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3276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803" y="2279157"/>
            <a:ext cx="23104257" cy="18682095"/>
          </a:xfrm>
        </p:spPr>
        <p:txBody>
          <a:bodyPr anchor="ctr"/>
          <a:lstStyle>
            <a:lvl1pPr>
              <a:defRPr sz="109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4273384" y="21008243"/>
            <a:ext cx="21737154" cy="3426729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1748" y="28100376"/>
            <a:ext cx="26108591" cy="9297627"/>
          </a:xfrm>
        </p:spPr>
        <p:txBody>
          <a:bodyPr anchor="ctr">
            <a:normAutofit/>
          </a:bodyPr>
          <a:lstStyle>
            <a:lvl1pPr marL="0" indent="0">
              <a:buNone/>
              <a:defRPr sz="3974"/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9" name="TextBox 8"/>
          <p:cNvSpPr txBox="1"/>
          <p:nvPr/>
        </p:nvSpPr>
        <p:spPr>
          <a:xfrm>
            <a:off x="2759382" y="4911457"/>
            <a:ext cx="1513999" cy="3650248"/>
          </a:xfrm>
          <a:prstGeom prst="rect">
            <a:avLst/>
          </a:prstGeom>
        </p:spPr>
        <p:txBody>
          <a:bodyPr vert="horz" lIns="227100" tIns="113550" rIns="227100" bIns="11355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986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23285" y="17123410"/>
            <a:ext cx="1513999" cy="3650248"/>
          </a:xfrm>
          <a:prstGeom prst="rect">
            <a:avLst/>
          </a:prstGeom>
        </p:spPr>
        <p:txBody>
          <a:bodyPr vert="horz" lIns="227100" tIns="113550" rIns="227100" bIns="11355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9869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91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14525239"/>
            <a:ext cx="26116478" cy="15679200"/>
          </a:xfrm>
        </p:spPr>
        <p:txBody>
          <a:bodyPr anchor="b">
            <a:normAutofit/>
          </a:bodyPr>
          <a:lstStyle>
            <a:lvl1pPr>
              <a:defRPr sz="1341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4" y="30277955"/>
            <a:ext cx="26112534" cy="7120048"/>
          </a:xfrm>
        </p:spPr>
        <p:txBody>
          <a:bodyPr anchor="t"/>
          <a:lstStyle>
            <a:lvl1pPr marL="0" indent="0">
              <a:buNone/>
              <a:defRPr sz="3974"/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2895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81749" y="2279167"/>
            <a:ext cx="26116478" cy="827433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321263" y="11772344"/>
            <a:ext cx="7318820" cy="3597102"/>
          </a:xfrm>
        </p:spPr>
        <p:txBody>
          <a:bodyPr anchor="b">
            <a:noAutofit/>
          </a:bodyPr>
          <a:lstStyle>
            <a:lvl1pPr marL="0" indent="0">
              <a:buNone/>
              <a:defRPr sz="5961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135513" indent="0">
              <a:buNone/>
              <a:defRPr sz="4967" b="1"/>
            </a:lvl2pPr>
            <a:lvl3pPr marL="2271027" indent="0">
              <a:buNone/>
              <a:defRPr sz="4471" b="1"/>
            </a:lvl3pPr>
            <a:lvl4pPr marL="3406540" indent="0">
              <a:buNone/>
              <a:defRPr sz="3974" b="1"/>
            </a:lvl4pPr>
            <a:lvl5pPr marL="4542053" indent="0">
              <a:buNone/>
              <a:defRPr sz="3974" b="1"/>
            </a:lvl5pPr>
            <a:lvl6pPr marL="5677567" indent="0">
              <a:buNone/>
              <a:defRPr sz="3974" b="1"/>
            </a:lvl6pPr>
            <a:lvl7pPr marL="6813080" indent="0">
              <a:buNone/>
              <a:defRPr sz="3974" b="1"/>
            </a:lvl7pPr>
            <a:lvl8pPr marL="7948593" indent="0">
              <a:buNone/>
              <a:defRPr sz="3974" b="1"/>
            </a:lvl8pPr>
            <a:lvl9pPr marL="9084107" indent="0">
              <a:buNone/>
              <a:defRPr sz="397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369735" y="16053197"/>
            <a:ext cx="7270350" cy="22405113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2980"/>
            </a:lvl2pPr>
            <a:lvl3pPr marL="2271027" indent="0">
              <a:buNone/>
              <a:defRPr sz="2484"/>
            </a:lvl3pPr>
            <a:lvl4pPr marL="3406540" indent="0">
              <a:buNone/>
              <a:defRPr sz="2235"/>
            </a:lvl4pPr>
            <a:lvl5pPr marL="4542053" indent="0">
              <a:buNone/>
              <a:defRPr sz="2235"/>
            </a:lvl5pPr>
            <a:lvl6pPr marL="5677567" indent="0">
              <a:buNone/>
              <a:defRPr sz="2235"/>
            </a:lvl6pPr>
            <a:lvl7pPr marL="6813080" indent="0">
              <a:buNone/>
              <a:defRPr sz="2235"/>
            </a:lvl7pPr>
            <a:lvl8pPr marL="7948593" indent="0">
              <a:buNone/>
              <a:defRPr sz="2235"/>
            </a:lvl8pPr>
            <a:lvl9pPr marL="9084107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94716" y="11772344"/>
            <a:ext cx="7292431" cy="359710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5961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368505" y="16053197"/>
            <a:ext cx="7318641" cy="22405113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2980"/>
            </a:lvl2pPr>
            <a:lvl3pPr marL="2271027" indent="0">
              <a:buNone/>
              <a:defRPr sz="2484"/>
            </a:lvl3pPr>
            <a:lvl4pPr marL="3406540" indent="0">
              <a:buNone/>
              <a:defRPr sz="2235"/>
            </a:lvl4pPr>
            <a:lvl5pPr marL="4542053" indent="0">
              <a:buNone/>
              <a:defRPr sz="2235"/>
            </a:lvl5pPr>
            <a:lvl6pPr marL="5677567" indent="0">
              <a:buNone/>
              <a:defRPr sz="2235"/>
            </a:lvl6pPr>
            <a:lvl7pPr marL="6813080" indent="0">
              <a:buNone/>
              <a:defRPr sz="2235"/>
            </a:lvl7pPr>
            <a:lvl8pPr marL="7948593" indent="0">
              <a:buNone/>
              <a:defRPr sz="2235"/>
            </a:lvl8pPr>
            <a:lvl9pPr marL="9084107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444147" y="11772344"/>
            <a:ext cx="7282178" cy="359710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5961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9444147" y="16053197"/>
            <a:ext cx="7282178" cy="22405113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2980"/>
            </a:lvl2pPr>
            <a:lvl3pPr marL="2271027" indent="0">
              <a:buNone/>
              <a:defRPr sz="2484"/>
            </a:lvl3pPr>
            <a:lvl4pPr marL="3406540" indent="0">
              <a:buNone/>
              <a:defRPr sz="2235"/>
            </a:lvl4pPr>
            <a:lvl5pPr marL="4542053" indent="0">
              <a:buNone/>
              <a:defRPr sz="2235"/>
            </a:lvl5pPr>
            <a:lvl6pPr marL="5677567" indent="0">
              <a:buNone/>
              <a:defRPr sz="2235"/>
            </a:lvl6pPr>
            <a:lvl7pPr marL="6813080" indent="0">
              <a:buNone/>
              <a:defRPr sz="2235"/>
            </a:lvl7pPr>
            <a:lvl8pPr marL="7948593" indent="0">
              <a:buNone/>
              <a:defRPr sz="2235"/>
            </a:lvl8pPr>
            <a:lvl9pPr marL="9084107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380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081749" y="2279167"/>
            <a:ext cx="26116478" cy="827433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308359" y="26825571"/>
            <a:ext cx="7301891" cy="3597102"/>
          </a:xfrm>
        </p:spPr>
        <p:txBody>
          <a:bodyPr anchor="b">
            <a:noAutofit/>
          </a:bodyPr>
          <a:lstStyle>
            <a:lvl1pPr marL="0" indent="0">
              <a:buNone/>
              <a:defRPr sz="5961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135513" indent="0">
              <a:buNone/>
              <a:defRPr sz="4967" b="1"/>
            </a:lvl2pPr>
            <a:lvl3pPr marL="2271027" indent="0">
              <a:buNone/>
              <a:defRPr sz="4471" b="1"/>
            </a:lvl3pPr>
            <a:lvl4pPr marL="3406540" indent="0">
              <a:buNone/>
              <a:defRPr sz="3974" b="1"/>
            </a:lvl4pPr>
            <a:lvl5pPr marL="4542053" indent="0">
              <a:buNone/>
              <a:defRPr sz="3974" b="1"/>
            </a:lvl5pPr>
            <a:lvl6pPr marL="5677567" indent="0">
              <a:buNone/>
              <a:defRPr sz="3974" b="1"/>
            </a:lvl6pPr>
            <a:lvl7pPr marL="6813080" indent="0">
              <a:buNone/>
              <a:defRPr sz="3974" b="1"/>
            </a:lvl7pPr>
            <a:lvl8pPr marL="7948593" indent="0">
              <a:buNone/>
              <a:defRPr sz="3974" b="1"/>
            </a:lvl8pPr>
            <a:lvl9pPr marL="9084107" indent="0">
              <a:buNone/>
              <a:defRPr sz="397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308359" y="14084454"/>
            <a:ext cx="7301891" cy="951300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974"/>
            </a:lvl1pPr>
            <a:lvl2pPr marL="1135513" indent="0">
              <a:buNone/>
              <a:defRPr sz="3974"/>
            </a:lvl2pPr>
            <a:lvl3pPr marL="2271027" indent="0">
              <a:buNone/>
              <a:defRPr sz="3974"/>
            </a:lvl3pPr>
            <a:lvl4pPr marL="3406540" indent="0">
              <a:buNone/>
              <a:defRPr sz="3974"/>
            </a:lvl4pPr>
            <a:lvl5pPr marL="4542053" indent="0">
              <a:buNone/>
              <a:defRPr sz="3974"/>
            </a:lvl5pPr>
            <a:lvl6pPr marL="5677567" indent="0">
              <a:buNone/>
              <a:defRPr sz="3974"/>
            </a:lvl6pPr>
            <a:lvl7pPr marL="6813080" indent="0">
              <a:buNone/>
              <a:defRPr sz="3974"/>
            </a:lvl7pPr>
            <a:lvl8pPr marL="7948593" indent="0">
              <a:buNone/>
              <a:defRPr sz="3974"/>
            </a:lvl8pPr>
            <a:lvl9pPr marL="9084107" indent="0">
              <a:buNone/>
              <a:defRPr sz="397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308359" y="30422682"/>
            <a:ext cx="7301891" cy="4114743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2980"/>
            </a:lvl2pPr>
            <a:lvl3pPr marL="2271027" indent="0">
              <a:buNone/>
              <a:defRPr sz="2484"/>
            </a:lvl3pPr>
            <a:lvl4pPr marL="3406540" indent="0">
              <a:buNone/>
              <a:defRPr sz="2235"/>
            </a:lvl4pPr>
            <a:lvl5pPr marL="4542053" indent="0">
              <a:buNone/>
              <a:defRPr sz="2235"/>
            </a:lvl5pPr>
            <a:lvl6pPr marL="5677567" indent="0">
              <a:buNone/>
              <a:defRPr sz="2235"/>
            </a:lvl6pPr>
            <a:lvl7pPr marL="6813080" indent="0">
              <a:buNone/>
              <a:defRPr sz="2235"/>
            </a:lvl7pPr>
            <a:lvl8pPr marL="7948593" indent="0">
              <a:buNone/>
              <a:defRPr sz="2235"/>
            </a:lvl8pPr>
            <a:lvl9pPr marL="9084107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47533" y="26825571"/>
            <a:ext cx="7278234" cy="3597102"/>
          </a:xfrm>
        </p:spPr>
        <p:txBody>
          <a:bodyPr anchor="b">
            <a:noAutofit/>
          </a:bodyPr>
          <a:lstStyle>
            <a:lvl1pPr marL="0" indent="0">
              <a:buNone/>
              <a:defRPr sz="5961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135513" indent="0">
              <a:buNone/>
              <a:defRPr sz="4967" b="1"/>
            </a:lvl2pPr>
            <a:lvl3pPr marL="2271027" indent="0">
              <a:buNone/>
              <a:defRPr sz="4471" b="1"/>
            </a:lvl3pPr>
            <a:lvl4pPr marL="3406540" indent="0">
              <a:buNone/>
              <a:defRPr sz="3974" b="1"/>
            </a:lvl4pPr>
            <a:lvl5pPr marL="4542053" indent="0">
              <a:buNone/>
              <a:defRPr sz="3974" b="1"/>
            </a:lvl5pPr>
            <a:lvl6pPr marL="5677567" indent="0">
              <a:buNone/>
              <a:defRPr sz="3974" b="1"/>
            </a:lvl6pPr>
            <a:lvl7pPr marL="6813080" indent="0">
              <a:buNone/>
              <a:defRPr sz="3974" b="1"/>
            </a:lvl7pPr>
            <a:lvl8pPr marL="7948593" indent="0">
              <a:buNone/>
              <a:defRPr sz="3974" b="1"/>
            </a:lvl8pPr>
            <a:lvl9pPr marL="9084107" indent="0">
              <a:buNone/>
              <a:defRPr sz="397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1347530" y="14084454"/>
            <a:ext cx="7278234" cy="951300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974"/>
            </a:lvl1pPr>
            <a:lvl2pPr marL="1135513" indent="0">
              <a:buNone/>
              <a:defRPr sz="3974"/>
            </a:lvl2pPr>
            <a:lvl3pPr marL="2271027" indent="0">
              <a:buNone/>
              <a:defRPr sz="3974"/>
            </a:lvl3pPr>
            <a:lvl4pPr marL="3406540" indent="0">
              <a:buNone/>
              <a:defRPr sz="3974"/>
            </a:lvl4pPr>
            <a:lvl5pPr marL="4542053" indent="0">
              <a:buNone/>
              <a:defRPr sz="3974"/>
            </a:lvl5pPr>
            <a:lvl6pPr marL="5677567" indent="0">
              <a:buNone/>
              <a:defRPr sz="3974"/>
            </a:lvl6pPr>
            <a:lvl7pPr marL="6813080" indent="0">
              <a:buNone/>
              <a:defRPr sz="3974"/>
            </a:lvl7pPr>
            <a:lvl8pPr marL="7948593" indent="0">
              <a:buNone/>
              <a:defRPr sz="3974"/>
            </a:lvl8pPr>
            <a:lvl9pPr marL="9084107" indent="0">
              <a:buNone/>
              <a:defRPr sz="397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1344174" y="30422676"/>
            <a:ext cx="7287874" cy="4114743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2980"/>
            </a:lvl2pPr>
            <a:lvl3pPr marL="2271027" indent="0">
              <a:buNone/>
              <a:defRPr sz="2484"/>
            </a:lvl3pPr>
            <a:lvl4pPr marL="3406540" indent="0">
              <a:buNone/>
              <a:defRPr sz="2235"/>
            </a:lvl4pPr>
            <a:lvl5pPr marL="4542053" indent="0">
              <a:buNone/>
              <a:defRPr sz="2235"/>
            </a:lvl5pPr>
            <a:lvl6pPr marL="5677567" indent="0">
              <a:buNone/>
              <a:defRPr sz="2235"/>
            </a:lvl6pPr>
            <a:lvl7pPr marL="6813080" indent="0">
              <a:buNone/>
              <a:defRPr sz="2235"/>
            </a:lvl7pPr>
            <a:lvl8pPr marL="7948593" indent="0">
              <a:buNone/>
              <a:defRPr sz="2235"/>
            </a:lvl8pPr>
            <a:lvl9pPr marL="9084107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382769" y="26825571"/>
            <a:ext cx="7282178" cy="3597102"/>
          </a:xfrm>
        </p:spPr>
        <p:txBody>
          <a:bodyPr anchor="b">
            <a:noAutofit/>
          </a:bodyPr>
          <a:lstStyle>
            <a:lvl1pPr marL="0" indent="0">
              <a:buNone/>
              <a:defRPr sz="5961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135513" indent="0">
              <a:buNone/>
              <a:defRPr sz="4967" b="1"/>
            </a:lvl2pPr>
            <a:lvl3pPr marL="2271027" indent="0">
              <a:buNone/>
              <a:defRPr sz="4471" b="1"/>
            </a:lvl3pPr>
            <a:lvl4pPr marL="3406540" indent="0">
              <a:buNone/>
              <a:defRPr sz="3974" b="1"/>
            </a:lvl4pPr>
            <a:lvl5pPr marL="4542053" indent="0">
              <a:buNone/>
              <a:defRPr sz="3974" b="1"/>
            </a:lvl5pPr>
            <a:lvl6pPr marL="5677567" indent="0">
              <a:buNone/>
              <a:defRPr sz="3974" b="1"/>
            </a:lvl6pPr>
            <a:lvl7pPr marL="6813080" indent="0">
              <a:buNone/>
              <a:defRPr sz="3974" b="1"/>
            </a:lvl7pPr>
            <a:lvl8pPr marL="7948593" indent="0">
              <a:buNone/>
              <a:defRPr sz="3974" b="1"/>
            </a:lvl8pPr>
            <a:lvl9pPr marL="9084107" indent="0">
              <a:buNone/>
              <a:defRPr sz="397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9382766" y="14084454"/>
            <a:ext cx="7282178" cy="951300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974"/>
            </a:lvl1pPr>
            <a:lvl2pPr marL="1135513" indent="0">
              <a:buNone/>
              <a:defRPr sz="3974"/>
            </a:lvl2pPr>
            <a:lvl3pPr marL="2271027" indent="0">
              <a:buNone/>
              <a:defRPr sz="3974"/>
            </a:lvl3pPr>
            <a:lvl4pPr marL="3406540" indent="0">
              <a:buNone/>
              <a:defRPr sz="3974"/>
            </a:lvl4pPr>
            <a:lvl5pPr marL="4542053" indent="0">
              <a:buNone/>
              <a:defRPr sz="3974"/>
            </a:lvl5pPr>
            <a:lvl6pPr marL="5677567" indent="0">
              <a:buNone/>
              <a:defRPr sz="3974"/>
            </a:lvl6pPr>
            <a:lvl7pPr marL="6813080" indent="0">
              <a:buNone/>
              <a:defRPr sz="3974"/>
            </a:lvl7pPr>
            <a:lvl8pPr marL="7948593" indent="0">
              <a:buNone/>
              <a:defRPr sz="3974"/>
            </a:lvl8pPr>
            <a:lvl9pPr marL="9084107" indent="0">
              <a:buNone/>
              <a:defRPr sz="397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9382456" y="30422664"/>
            <a:ext cx="7291825" cy="4114743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2980"/>
            </a:lvl2pPr>
            <a:lvl3pPr marL="2271027" indent="0">
              <a:buNone/>
              <a:defRPr sz="2484"/>
            </a:lvl3pPr>
            <a:lvl4pPr marL="3406540" indent="0">
              <a:buNone/>
              <a:defRPr sz="2235"/>
            </a:lvl4pPr>
            <a:lvl5pPr marL="4542053" indent="0">
              <a:buNone/>
              <a:defRPr sz="2235"/>
            </a:lvl5pPr>
            <a:lvl6pPr marL="5677567" indent="0">
              <a:buNone/>
              <a:defRPr sz="2235"/>
            </a:lvl6pPr>
            <a:lvl7pPr marL="6813080" indent="0">
              <a:buNone/>
              <a:defRPr sz="2235"/>
            </a:lvl7pPr>
            <a:lvl8pPr marL="7948593" indent="0">
              <a:buNone/>
              <a:defRPr sz="2235"/>
            </a:lvl8pPr>
            <a:lvl9pPr marL="9084107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656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6451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9109" y="2279158"/>
            <a:ext cx="6529120" cy="3627824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750" y="2279158"/>
            <a:ext cx="19208859" cy="3627824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608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AC4A-6903-47B7-A58A-D1DD5B94087F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28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22310" y="27865042"/>
            <a:ext cx="22709981" cy="7457160"/>
          </a:xfrm>
        </p:spPr>
        <p:txBody>
          <a:bodyPr wrap="none" anchor="t">
            <a:normAutofit/>
          </a:bodyPr>
          <a:lstStyle>
            <a:lvl1pPr algn="l">
              <a:defRPr sz="23843" b="0" spc="-74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22310" y="23906595"/>
            <a:ext cx="22709981" cy="3856525"/>
          </a:xfrm>
        </p:spPr>
        <p:txBody>
          <a:bodyPr anchor="b">
            <a:normAutofit/>
          </a:bodyPr>
          <a:lstStyle>
            <a:lvl1pPr marL="0" indent="0" algn="l">
              <a:buNone/>
              <a:defRPr sz="7948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1135513" indent="0" algn="ctr">
              <a:buNone/>
              <a:defRPr sz="4967"/>
            </a:lvl2pPr>
            <a:lvl3pPr marL="2271027" indent="0" algn="ctr">
              <a:buNone/>
              <a:defRPr sz="4471"/>
            </a:lvl3pPr>
            <a:lvl4pPr marL="3406540" indent="0" algn="ctr">
              <a:buNone/>
              <a:defRPr sz="3974"/>
            </a:lvl4pPr>
            <a:lvl5pPr marL="4542053" indent="0" algn="ctr">
              <a:buNone/>
              <a:defRPr sz="3974"/>
            </a:lvl5pPr>
            <a:lvl6pPr marL="5677567" indent="0" algn="ctr">
              <a:buNone/>
              <a:defRPr sz="3974"/>
            </a:lvl6pPr>
            <a:lvl7pPr marL="6813080" indent="0" algn="ctr">
              <a:buNone/>
              <a:defRPr sz="3974"/>
            </a:lvl7pPr>
            <a:lvl8pPr marL="7948593" indent="0" algn="ctr">
              <a:buNone/>
              <a:defRPr sz="3974"/>
            </a:lvl8pPr>
            <a:lvl9pPr marL="9084107" indent="0" algn="ctr">
              <a:buNone/>
              <a:defRPr sz="397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4524-72E1-40A8-8D59-8347FF348B9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131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1625" y="11395788"/>
            <a:ext cx="12480595" cy="2716161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95915" y="11395788"/>
            <a:ext cx="12502312" cy="2716161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2B09-EC17-4EF9-8B37-01EE8915BDC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814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279167"/>
            <a:ext cx="26116478" cy="827433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1625" y="10494037"/>
            <a:ext cx="12480595" cy="5142966"/>
          </a:xfrm>
        </p:spPr>
        <p:txBody>
          <a:bodyPr anchor="b">
            <a:normAutofit/>
          </a:bodyPr>
          <a:lstStyle>
            <a:lvl1pPr marL="0" indent="0">
              <a:buNone/>
              <a:defRPr sz="6623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135513" indent="0">
              <a:buNone/>
              <a:defRPr sz="4967" b="1"/>
            </a:lvl2pPr>
            <a:lvl3pPr marL="2271027" indent="0">
              <a:buNone/>
              <a:defRPr sz="4471" b="1"/>
            </a:lvl3pPr>
            <a:lvl4pPr marL="3406540" indent="0">
              <a:buNone/>
              <a:defRPr sz="3974" b="1"/>
            </a:lvl4pPr>
            <a:lvl5pPr marL="4542053" indent="0">
              <a:buNone/>
              <a:defRPr sz="3974" b="1"/>
            </a:lvl5pPr>
            <a:lvl6pPr marL="5677567" indent="0">
              <a:buNone/>
              <a:defRPr sz="3974" b="1"/>
            </a:lvl6pPr>
            <a:lvl7pPr marL="6813080" indent="0">
              <a:buNone/>
              <a:defRPr sz="3974" b="1"/>
            </a:lvl7pPr>
            <a:lvl8pPr marL="7948593" indent="0">
              <a:buNone/>
              <a:defRPr sz="3974" b="1"/>
            </a:lvl8pPr>
            <a:lvl9pPr marL="9084107" indent="0">
              <a:buNone/>
              <a:defRPr sz="397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1625" y="15637003"/>
            <a:ext cx="12480595" cy="229996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695917" y="10494037"/>
            <a:ext cx="12506256" cy="51429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6623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695917" y="15637003"/>
            <a:ext cx="12506256" cy="229996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921A-A1B4-48F8-A475-9A6EA2571D5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310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C131-C425-4EB8-99B7-EDB06C24CDB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475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3381-3F56-47B4-99B3-2E012C67F0B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138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853902"/>
            <a:ext cx="9766080" cy="9988656"/>
          </a:xfrm>
        </p:spPr>
        <p:txBody>
          <a:bodyPr anchor="b"/>
          <a:lstStyle>
            <a:lvl1pPr>
              <a:defRPr sz="794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933" y="6163644"/>
            <a:ext cx="15329237" cy="304217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1627" y="12842558"/>
            <a:ext cx="9070147" cy="23792426"/>
          </a:xfrm>
        </p:spPr>
        <p:txBody>
          <a:bodyPr>
            <a:normAutofit/>
          </a:bodyPr>
          <a:lstStyle>
            <a:lvl1pPr marL="0" indent="0">
              <a:buNone/>
              <a:defRPr sz="4636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835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853902"/>
            <a:ext cx="9766080" cy="9988656"/>
          </a:xfrm>
        </p:spPr>
        <p:txBody>
          <a:bodyPr anchor="b"/>
          <a:lstStyle>
            <a:lvl1pPr>
              <a:defRPr sz="794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2933" y="6163644"/>
            <a:ext cx="15329237" cy="30421799"/>
          </a:xfrm>
        </p:spPr>
        <p:txBody>
          <a:bodyPr anchor="t"/>
          <a:lstStyle>
            <a:lvl1pPr marL="0" indent="0">
              <a:buNone/>
              <a:defRPr sz="7948"/>
            </a:lvl1pPr>
            <a:lvl2pPr marL="1135513" indent="0">
              <a:buNone/>
              <a:defRPr sz="6954"/>
            </a:lvl2pPr>
            <a:lvl3pPr marL="2271027" indent="0">
              <a:buNone/>
              <a:defRPr sz="5961"/>
            </a:lvl3pPr>
            <a:lvl4pPr marL="3406540" indent="0">
              <a:buNone/>
              <a:defRPr sz="4967"/>
            </a:lvl4pPr>
            <a:lvl5pPr marL="4542053" indent="0">
              <a:buNone/>
              <a:defRPr sz="4967"/>
            </a:lvl5pPr>
            <a:lvl6pPr marL="5677567" indent="0">
              <a:buNone/>
              <a:defRPr sz="4967"/>
            </a:lvl6pPr>
            <a:lvl7pPr marL="6813080" indent="0">
              <a:buNone/>
              <a:defRPr sz="4967"/>
            </a:lvl7pPr>
            <a:lvl8pPr marL="7948593" indent="0">
              <a:buNone/>
              <a:defRPr sz="4967"/>
            </a:lvl8pPr>
            <a:lvl9pPr marL="9084107" indent="0">
              <a:buNone/>
              <a:defRPr sz="49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1627" y="12842558"/>
            <a:ext cx="9070147" cy="23792426"/>
          </a:xfrm>
        </p:spPr>
        <p:txBody>
          <a:bodyPr>
            <a:normAutofit/>
          </a:bodyPr>
          <a:lstStyle>
            <a:lvl1pPr marL="0" indent="0">
              <a:buNone/>
              <a:defRPr sz="4636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9BAF-6E6B-440A-94D4-2F22BE26C42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887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749" y="2279167"/>
            <a:ext cx="26116478" cy="827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1625" y="11395788"/>
            <a:ext cx="25416602" cy="2716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748" y="39677170"/>
            <a:ext cx="6812994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30242" y="39677170"/>
            <a:ext cx="10219492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5233" y="39677170"/>
            <a:ext cx="6812994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829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2271027" rtl="0" eaLnBrk="1" latinLnBrk="0" hangingPunct="1">
        <a:lnSpc>
          <a:spcPct val="90000"/>
        </a:lnSpc>
        <a:spcBef>
          <a:spcPct val="0"/>
        </a:spcBef>
        <a:buNone/>
        <a:defRPr kumimoji="1" sz="14571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567757" indent="-567757" algn="l" defTabSz="2271027" rtl="0" eaLnBrk="1" latinLnBrk="0" hangingPunct="1">
        <a:lnSpc>
          <a:spcPct val="90000"/>
        </a:lnSpc>
        <a:spcBef>
          <a:spcPts val="2484"/>
        </a:spcBef>
        <a:buFont typeface="Arial" panose="020B0604020202020204" pitchFamily="34" charset="0"/>
        <a:buChar char="•"/>
        <a:defRPr kumimoji="1" sz="7948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1703270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6623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2838783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5298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3974297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636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5109810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636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6245323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6pPr>
      <a:lvl7pPr marL="7380837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7pPr>
      <a:lvl8pPr marL="8516350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8pPr>
      <a:lvl9pPr marL="9651863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1pPr>
      <a:lvl2pPr marL="1135513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2pPr>
      <a:lvl3pPr marL="2271027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3pPr>
      <a:lvl4pPr marL="3406540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4pPr>
      <a:lvl5pPr marL="4542053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5pPr>
      <a:lvl6pPr marL="5677567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6pPr>
      <a:lvl7pPr marL="6813080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7pPr>
      <a:lvl8pPr marL="7948593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8pPr>
      <a:lvl9pPr marL="9084107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5.bin"/><Relationship Id="rId21" Type="http://schemas.openxmlformats.org/officeDocument/2006/relationships/image" Target="../media/image17.emf"/><Relationship Id="rId42" Type="http://schemas.openxmlformats.org/officeDocument/2006/relationships/image" Target="../media/image32.wmf"/><Relationship Id="rId47" Type="http://schemas.openxmlformats.org/officeDocument/2006/relationships/oleObject" Target="../embeddings/oleObject12.bin"/><Relationship Id="rId63" Type="http://schemas.openxmlformats.org/officeDocument/2006/relationships/oleObject" Target="../embeddings/oleObject16.bin"/><Relationship Id="rId68" Type="http://schemas.openxmlformats.org/officeDocument/2006/relationships/image" Target="../media/image49.wmf"/><Relationship Id="rId84" Type="http://schemas.openxmlformats.org/officeDocument/2006/relationships/image" Target="../media/image65.png"/><Relationship Id="rId16" Type="http://schemas.openxmlformats.org/officeDocument/2006/relationships/image" Target="../media/image12.emf"/><Relationship Id="rId11" Type="http://schemas.openxmlformats.org/officeDocument/2006/relationships/image" Target="../media/image9.wmf"/><Relationship Id="rId32" Type="http://schemas.openxmlformats.org/officeDocument/2006/relationships/oleObject" Target="../embeddings/oleObject6.bin"/><Relationship Id="rId37" Type="http://schemas.openxmlformats.org/officeDocument/2006/relationships/image" Target="../media/image29.png"/><Relationship Id="rId53" Type="http://schemas.openxmlformats.org/officeDocument/2006/relationships/image" Target="%09DP121.jpg%20%20%20%20%20%20%20%20%20%20%20%20%20%20%20%20%20%20%20%20%20%20%20%20%20%20%20%20%20%20%20%20%20%20%20%20%20%20%20%20%20%20%20%20%20%20%20%20%20%20%20%20%20%200001A6B8%07Miya%20HD%20%20%20%20%20%20%20%20%20%20%20%20%20%20%20%20%20%20%20%20%20%20%20%20B98698CA:" TargetMode="External"/><Relationship Id="rId58" Type="http://schemas.openxmlformats.org/officeDocument/2006/relationships/oleObject" Target="../embeddings/oleObject15.bin"/><Relationship Id="rId74" Type="http://schemas.openxmlformats.org/officeDocument/2006/relationships/image" Target="../media/image55.emf"/><Relationship Id="rId79" Type="http://schemas.openxmlformats.org/officeDocument/2006/relationships/image" Target="../media/image60.png"/><Relationship Id="rId5" Type="http://schemas.openxmlformats.org/officeDocument/2006/relationships/image" Target="../media/image4.png"/><Relationship Id="rId19" Type="http://schemas.openxmlformats.org/officeDocument/2006/relationships/image" Target="../media/image15.emf"/><Relationship Id="rId14" Type="http://schemas.openxmlformats.org/officeDocument/2006/relationships/oleObject" Target="../embeddings/oleObject3.bin"/><Relationship Id="rId22" Type="http://schemas.openxmlformats.org/officeDocument/2006/relationships/image" Target="../media/image18.emf"/><Relationship Id="rId27" Type="http://schemas.openxmlformats.org/officeDocument/2006/relationships/image" Target="../media/image21.wmf"/><Relationship Id="rId30" Type="http://schemas.openxmlformats.org/officeDocument/2006/relationships/image" Target="../media/image24.png"/><Relationship Id="rId35" Type="http://schemas.openxmlformats.org/officeDocument/2006/relationships/image" Target="../media/image27.wmf"/><Relationship Id="rId43" Type="http://schemas.openxmlformats.org/officeDocument/2006/relationships/oleObject" Target="../embeddings/oleObject10.bin"/><Relationship Id="rId48" Type="http://schemas.openxmlformats.org/officeDocument/2006/relationships/image" Target="../media/image35.wmf"/><Relationship Id="rId56" Type="http://schemas.openxmlformats.org/officeDocument/2006/relationships/image" Target="../media/image40.wmf"/><Relationship Id="rId64" Type="http://schemas.openxmlformats.org/officeDocument/2006/relationships/image" Target="../media/image46.wmf"/><Relationship Id="rId69" Type="http://schemas.openxmlformats.org/officeDocument/2006/relationships/image" Target="../media/image50.emf"/><Relationship Id="rId77" Type="http://schemas.openxmlformats.org/officeDocument/2006/relationships/image" Target="../media/image58.png"/><Relationship Id="rId8" Type="http://schemas.openxmlformats.org/officeDocument/2006/relationships/image" Target="../media/image7.png"/><Relationship Id="rId51" Type="http://schemas.openxmlformats.org/officeDocument/2006/relationships/image" Target="../media/image37.png"/><Relationship Id="rId72" Type="http://schemas.openxmlformats.org/officeDocument/2006/relationships/image" Target="../media/image53.emf"/><Relationship Id="rId80" Type="http://schemas.openxmlformats.org/officeDocument/2006/relationships/image" Target="../media/image61.png"/><Relationship Id="rId85" Type="http://schemas.openxmlformats.org/officeDocument/2006/relationships/image" Target="../media/image66.png"/><Relationship Id="rId3" Type="http://schemas.openxmlformats.org/officeDocument/2006/relationships/image" Target="../media/image2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3.emf"/><Relationship Id="rId25" Type="http://schemas.openxmlformats.org/officeDocument/2006/relationships/image" Target="../media/image20.wmf"/><Relationship Id="rId33" Type="http://schemas.openxmlformats.org/officeDocument/2006/relationships/image" Target="../media/image26.wmf"/><Relationship Id="rId38" Type="http://schemas.openxmlformats.org/officeDocument/2006/relationships/image" Target="../media/image30.png"/><Relationship Id="rId46" Type="http://schemas.openxmlformats.org/officeDocument/2006/relationships/image" Target="../media/image34.wmf"/><Relationship Id="rId59" Type="http://schemas.openxmlformats.org/officeDocument/2006/relationships/image" Target="../media/image42.wmf"/><Relationship Id="rId67" Type="http://schemas.openxmlformats.org/officeDocument/2006/relationships/oleObject" Target="../embeddings/oleObject17.bin"/><Relationship Id="rId20" Type="http://schemas.openxmlformats.org/officeDocument/2006/relationships/image" Target="../media/image16.emf"/><Relationship Id="rId41" Type="http://schemas.openxmlformats.org/officeDocument/2006/relationships/oleObject" Target="../embeddings/oleObject9.bin"/><Relationship Id="rId54" Type="http://schemas.openxmlformats.org/officeDocument/2006/relationships/image" Target="../media/image39.png"/><Relationship Id="rId62" Type="http://schemas.openxmlformats.org/officeDocument/2006/relationships/image" Target="../media/image45.png"/><Relationship Id="rId70" Type="http://schemas.openxmlformats.org/officeDocument/2006/relationships/image" Target="../media/image51.emf"/><Relationship Id="rId75" Type="http://schemas.openxmlformats.org/officeDocument/2006/relationships/image" Target="../media/image56.png"/><Relationship Id="rId83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5" Type="http://schemas.openxmlformats.org/officeDocument/2006/relationships/image" Target="../media/image11.wmf"/><Relationship Id="rId23" Type="http://schemas.openxmlformats.org/officeDocument/2006/relationships/image" Target="../media/image19.emf"/><Relationship Id="rId28" Type="http://schemas.openxmlformats.org/officeDocument/2006/relationships/image" Target="../media/image22.emf"/><Relationship Id="rId36" Type="http://schemas.openxmlformats.org/officeDocument/2006/relationships/image" Target="../media/image28.png"/><Relationship Id="rId49" Type="http://schemas.openxmlformats.org/officeDocument/2006/relationships/oleObject" Target="../embeddings/oleObject13.bin"/><Relationship Id="rId57" Type="http://schemas.openxmlformats.org/officeDocument/2006/relationships/image" Target="../media/image41.png"/><Relationship Id="rId10" Type="http://schemas.openxmlformats.org/officeDocument/2006/relationships/oleObject" Target="../embeddings/oleObject1.bin"/><Relationship Id="rId31" Type="http://schemas.openxmlformats.org/officeDocument/2006/relationships/image" Target="../media/image25.png"/><Relationship Id="rId44" Type="http://schemas.openxmlformats.org/officeDocument/2006/relationships/image" Target="../media/image33.wmf"/><Relationship Id="rId52" Type="http://schemas.openxmlformats.org/officeDocument/2006/relationships/image" Target="../media/image38.jpeg"/><Relationship Id="rId60" Type="http://schemas.openxmlformats.org/officeDocument/2006/relationships/image" Target="../media/image43.png"/><Relationship Id="rId65" Type="http://schemas.openxmlformats.org/officeDocument/2006/relationships/image" Target="../media/image47.png"/><Relationship Id="rId73" Type="http://schemas.openxmlformats.org/officeDocument/2006/relationships/image" Target="../media/image54.emf"/><Relationship Id="rId78" Type="http://schemas.openxmlformats.org/officeDocument/2006/relationships/image" Target="../media/image59.png"/><Relationship Id="rId81" Type="http://schemas.openxmlformats.org/officeDocument/2006/relationships/image" Target="../media/image62.png"/><Relationship Id="rId86" Type="http://schemas.openxmlformats.org/officeDocument/2006/relationships/image" Target="../media/image67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3" Type="http://schemas.openxmlformats.org/officeDocument/2006/relationships/image" Target="../media/image10.wmf"/><Relationship Id="rId18" Type="http://schemas.openxmlformats.org/officeDocument/2006/relationships/image" Target="../media/image14.emf"/><Relationship Id="rId39" Type="http://schemas.openxmlformats.org/officeDocument/2006/relationships/oleObject" Target="../embeddings/oleObject8.bin"/><Relationship Id="rId34" Type="http://schemas.openxmlformats.org/officeDocument/2006/relationships/oleObject" Target="../embeddings/oleObject7.bin"/><Relationship Id="rId50" Type="http://schemas.openxmlformats.org/officeDocument/2006/relationships/image" Target="../media/image36.wmf"/><Relationship Id="rId55" Type="http://schemas.openxmlformats.org/officeDocument/2006/relationships/oleObject" Target="../embeddings/oleObject14.bin"/><Relationship Id="rId76" Type="http://schemas.openxmlformats.org/officeDocument/2006/relationships/image" Target="../media/image57.png"/><Relationship Id="rId7" Type="http://schemas.openxmlformats.org/officeDocument/2006/relationships/image" Target="../media/image6.emf"/><Relationship Id="rId71" Type="http://schemas.openxmlformats.org/officeDocument/2006/relationships/image" Target="../media/image52.emf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3.emf"/><Relationship Id="rId24" Type="http://schemas.openxmlformats.org/officeDocument/2006/relationships/oleObject" Target="../embeddings/oleObject4.bin"/><Relationship Id="rId40" Type="http://schemas.openxmlformats.org/officeDocument/2006/relationships/image" Target="../media/image31.wmf"/><Relationship Id="rId45" Type="http://schemas.openxmlformats.org/officeDocument/2006/relationships/oleObject" Target="../embeddings/oleObject11.bin"/><Relationship Id="rId66" Type="http://schemas.openxmlformats.org/officeDocument/2006/relationships/image" Target="../media/image48.png"/><Relationship Id="rId61" Type="http://schemas.openxmlformats.org/officeDocument/2006/relationships/image" Target="../media/image44.png"/><Relationship Id="rId82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900"/>
            </a:gs>
            <a:gs pos="68000">
              <a:srgbClr val="92D050"/>
            </a:gs>
            <a:gs pos="100000">
              <a:srgbClr val="5AF10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正方形/長方形 127"/>
          <p:cNvSpPr/>
          <p:nvPr/>
        </p:nvSpPr>
        <p:spPr>
          <a:xfrm>
            <a:off x="1430146" y="19825797"/>
            <a:ext cx="27861068" cy="170873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>
                <a:solidFill>
                  <a:schemeClr val="bg1"/>
                </a:solidFill>
              </a:rPr>
              <a:t> 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81" name="正方形/長方形 80"/>
          <p:cNvSpPr>
            <a:spLocks noChangeAspect="1"/>
          </p:cNvSpPr>
          <p:nvPr/>
        </p:nvSpPr>
        <p:spPr>
          <a:xfrm>
            <a:off x="1388315" y="12522850"/>
            <a:ext cx="27861068" cy="70436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616357" y="12642454"/>
            <a:ext cx="57663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u="sng" dirty="0">
                <a:solidFill>
                  <a:srgbClr val="05BB12"/>
                </a:solidFill>
              </a:rPr>
              <a:t>Experimental</a:t>
            </a:r>
            <a:endParaRPr lang="ja-JP" altLang="en-US" sz="5400" b="1" u="sng" dirty="0">
              <a:solidFill>
                <a:srgbClr val="05BB12"/>
              </a:solidFill>
            </a:endParaRPr>
          </a:p>
          <a:p>
            <a:endParaRPr kumimoji="1" lang="ja-JP" altLang="en-US" sz="6000" b="1" u="sng" dirty="0">
              <a:solidFill>
                <a:schemeClr val="bg1"/>
              </a:solidFill>
            </a:endParaRPr>
          </a:p>
        </p:txBody>
      </p:sp>
      <p:sp>
        <p:nvSpPr>
          <p:cNvPr id="205" name="正方形/長方形 204"/>
          <p:cNvSpPr/>
          <p:nvPr/>
        </p:nvSpPr>
        <p:spPr>
          <a:xfrm>
            <a:off x="1474685" y="37209929"/>
            <a:ext cx="20066932" cy="44979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Text Box 501">
            <a:extLst>
              <a:ext uri="{FF2B5EF4-FFF2-40B4-BE49-F238E27FC236}">
                <a16:creationId xmlns:a16="http://schemas.microsoft.com/office/drawing/2014/main" id="{8B789D29-576F-4460-9F76-ECD62EE5B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7" y="1469258"/>
            <a:ext cx="26211684" cy="392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ja-JP" altLang="en-US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遷移金属酸化物 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(La</a:t>
            </a:r>
            <a:r>
              <a:rPr lang="en-US" altLang="ja-JP" sz="6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0.1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Nd</a:t>
            </a:r>
            <a:r>
              <a:rPr lang="en-US" altLang="ja-JP" sz="6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0.9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en-US" altLang="ja-JP" sz="6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1-x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(Ca</a:t>
            </a:r>
            <a:r>
              <a:rPr lang="en-US" altLang="ja-JP" sz="6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0.6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Sr</a:t>
            </a:r>
            <a:r>
              <a:rPr lang="en-US" altLang="ja-JP" sz="6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0.4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en-US" altLang="ja-JP" sz="6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FeO</a:t>
            </a:r>
            <a:r>
              <a:rPr lang="en-US" altLang="ja-JP" sz="6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3-</a:t>
            </a:r>
            <a:r>
              <a:rPr lang="el-GR" altLang="ja-JP" sz="6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δ</a:t>
            </a:r>
            <a:r>
              <a:rPr lang="ja-JP" altLang="en-US" sz="6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(0.1</a:t>
            </a:r>
            <a:r>
              <a:rPr lang="ja-JP" altLang="en-US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≦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≦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0.9) </a:t>
            </a:r>
            <a:r>
              <a:rPr lang="ja-JP" altLang="en-US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ja-JP" altLang="en-US" sz="6000" b="1" kern="10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熱電特性　　</a:t>
            </a:r>
            <a:endParaRPr lang="ja-JP" altLang="en-US" sz="6000" b="1" kern="1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sz="3800" b="1" i="1" dirty="0">
                <a:latin typeface="Arial Black" pitchFamily="34" charset="0"/>
              </a:rPr>
              <a:t>Thermoelectric properties of transition metal oxides </a:t>
            </a:r>
            <a:r>
              <a:rPr lang="en-US" altLang="ja-JP" sz="4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(La</a:t>
            </a:r>
            <a:r>
              <a:rPr lang="en-US" altLang="ja-JP" sz="4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0.1</a:t>
            </a:r>
            <a:r>
              <a:rPr lang="en-US" altLang="ja-JP" sz="4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Nd</a:t>
            </a:r>
            <a:r>
              <a:rPr lang="en-US" altLang="ja-JP" sz="4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0.9</a:t>
            </a:r>
            <a:r>
              <a:rPr lang="en-US" altLang="ja-JP" sz="4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en-US" altLang="ja-JP" sz="4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1-x</a:t>
            </a:r>
            <a:r>
              <a:rPr lang="en-US" altLang="ja-JP" sz="4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(Ca</a:t>
            </a:r>
            <a:r>
              <a:rPr lang="en-US" altLang="ja-JP" sz="4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0.6</a:t>
            </a:r>
            <a:r>
              <a:rPr lang="en-US" altLang="ja-JP" sz="4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Sr</a:t>
            </a:r>
            <a:r>
              <a:rPr lang="en-US" altLang="ja-JP" sz="4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0.4</a:t>
            </a:r>
            <a:r>
              <a:rPr lang="en-US" altLang="ja-JP" sz="4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en-US" altLang="ja-JP" sz="4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4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FeO</a:t>
            </a:r>
            <a:r>
              <a:rPr lang="en-US" altLang="ja-JP" sz="4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3-</a:t>
            </a:r>
            <a:r>
              <a:rPr lang="el-GR" altLang="ja-JP" sz="4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δ</a:t>
            </a:r>
            <a:r>
              <a:rPr lang="en-US" altLang="ja-JP" sz="4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(0.1</a:t>
            </a:r>
            <a:r>
              <a:rPr lang="ja-JP" altLang="en-US" sz="4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≦</a:t>
            </a:r>
            <a:r>
              <a:rPr lang="en-US" altLang="ja-JP" sz="4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4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≦</a:t>
            </a:r>
            <a:r>
              <a:rPr lang="en-US" altLang="ja-JP" sz="4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0.9)</a:t>
            </a:r>
            <a:endParaRPr lang="en-US" altLang="ja-JP" sz="3800" b="1" i="1" dirty="0">
              <a:latin typeface="Arial Black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800" dirty="0">
                <a:latin typeface="Arial Black" pitchFamily="34" charset="0"/>
              </a:rPr>
              <a:t>○</a:t>
            </a:r>
            <a:r>
              <a:rPr lang="ja-JP" altLang="en-US" sz="3800" dirty="0">
                <a:latin typeface="Arial Black" pitchFamily="34" charset="0"/>
              </a:rPr>
              <a:t>井上 詠祐大</a:t>
            </a:r>
            <a:r>
              <a:rPr lang="en-US" altLang="ja-JP" sz="3800" baseline="30000" dirty="0">
                <a:latin typeface="Arial Black" pitchFamily="34" charset="0"/>
              </a:rPr>
              <a:t>1</a:t>
            </a:r>
            <a:r>
              <a:rPr lang="en-US" altLang="ja-JP" sz="3800" dirty="0">
                <a:latin typeface="Arial Black" pitchFamily="34" charset="0"/>
              </a:rPr>
              <a:t>, </a:t>
            </a:r>
            <a:r>
              <a:rPr lang="ja-JP" altLang="en-US" sz="3800" dirty="0">
                <a:latin typeface="Arial Black" pitchFamily="34" charset="0"/>
              </a:rPr>
              <a:t>黑岩 良輔</a:t>
            </a:r>
            <a:r>
              <a:rPr lang="en-US" altLang="ja-JP" sz="3800" baseline="30000" dirty="0">
                <a:latin typeface="Arial Black" pitchFamily="34" charset="0"/>
              </a:rPr>
              <a:t>1</a:t>
            </a:r>
            <a:r>
              <a:rPr lang="en-US" altLang="ja-JP" sz="3800" dirty="0">
                <a:latin typeface="Arial Black" pitchFamily="34" charset="0"/>
              </a:rPr>
              <a:t>, </a:t>
            </a:r>
            <a:r>
              <a:rPr lang="zh-TW" altLang="en-US" sz="3800" dirty="0">
                <a:latin typeface="Arial Black" pitchFamily="34" charset="0"/>
              </a:rPr>
              <a:t>中津川 博</a:t>
            </a:r>
            <a:r>
              <a:rPr lang="en-US" altLang="zh-TW" sz="3800" baseline="30000" dirty="0">
                <a:latin typeface="Arial Black" pitchFamily="34" charset="0"/>
              </a:rPr>
              <a:t>1</a:t>
            </a:r>
            <a:r>
              <a:rPr lang="en-US" altLang="ja-JP" sz="3800" baseline="30000" dirty="0">
                <a:latin typeface="Arial Black" pitchFamily="34" charset="0"/>
              </a:rPr>
              <a:t>※</a:t>
            </a:r>
            <a:endParaRPr lang="en-US" altLang="ja-JP" sz="2600" b="1" baseline="30000" dirty="0">
              <a:latin typeface="Arial Black" pitchFamily="34" charset="0"/>
            </a:endParaRPr>
          </a:p>
          <a:p>
            <a:pPr algn="ctr">
              <a:defRPr/>
            </a:pPr>
            <a:r>
              <a:rPr lang="en-US" altLang="ja-JP" sz="3400" baseline="30000" dirty="0">
                <a:latin typeface="Arial Black" pitchFamily="34" charset="0"/>
              </a:rPr>
              <a:t>1</a:t>
            </a:r>
            <a:r>
              <a:rPr lang="ja-JP" altLang="en-US" sz="3400" dirty="0">
                <a:latin typeface="Arial Black" pitchFamily="34" charset="0"/>
              </a:rPr>
              <a:t>横国国立大学 理工学部 機械・材料・海洋系学科 材料工学</a:t>
            </a:r>
            <a:r>
              <a:rPr lang="en-US" altLang="ja-JP" sz="3400" dirty="0">
                <a:latin typeface="Arial Black" pitchFamily="34" charset="0"/>
              </a:rPr>
              <a:t>EP</a:t>
            </a:r>
            <a:endParaRPr lang="en-US" altLang="ja-JP" sz="2800" b="1" dirty="0">
              <a:latin typeface="Arial Black" pitchFamily="34" charset="0"/>
            </a:endParaRPr>
          </a:p>
          <a:p>
            <a:pPr algn="ctr">
              <a:defRPr/>
            </a:pPr>
            <a:r>
              <a:rPr lang="en-US" altLang="ja-JP" sz="3800" b="1" i="1" baseline="30000" dirty="0">
                <a:latin typeface="Arial Black" pitchFamily="34" charset="0"/>
              </a:rPr>
              <a:t>※</a:t>
            </a:r>
            <a:r>
              <a:rPr lang="en-US" altLang="ja-JP" sz="3800" b="1" i="1" dirty="0">
                <a:latin typeface="Arial Black" pitchFamily="34" charset="0"/>
              </a:rPr>
              <a:t>E-mail :</a:t>
            </a:r>
            <a:r>
              <a:rPr lang="en-US" altLang="ja-JP" sz="3800" b="1" i="1" dirty="0">
                <a:latin typeface="Arial Black" pitchFamily="34" charset="0"/>
                <a:ea typeface="ＭＳ 明朝" pitchFamily="17" charset="-128"/>
              </a:rPr>
              <a:t> nakatsugawa-hiroshi-dx</a:t>
            </a:r>
            <a:r>
              <a:rPr lang="en-US" altLang="ja-JP" sz="3800" b="1" i="1" dirty="0">
                <a:latin typeface="Arial Black" pitchFamily="34" charset="0"/>
              </a:rPr>
              <a:t>@ynu.ac.jp  TEL : </a:t>
            </a:r>
            <a:r>
              <a:rPr lang="ja-JP" altLang="en-US" sz="3800" b="1" i="1" dirty="0">
                <a:latin typeface="Arial Black" pitchFamily="34" charset="0"/>
              </a:rPr>
              <a:t>０</a:t>
            </a:r>
            <a:r>
              <a:rPr lang="en-US" altLang="ja-JP" sz="3800" b="1" i="1" dirty="0">
                <a:latin typeface="Arial Black" pitchFamily="34" charset="0"/>
              </a:rPr>
              <a:t>45-339-3854</a:t>
            </a:r>
          </a:p>
        </p:txBody>
      </p:sp>
      <p:pic>
        <p:nvPicPr>
          <p:cNvPr id="2056" name="Picture 1022">
            <a:extLst>
              <a:ext uri="{FF2B5EF4-FFF2-40B4-BE49-F238E27FC236}">
                <a16:creationId xmlns:a16="http://schemas.microsoft.com/office/drawing/2014/main" id="{FEBD257C-1710-4B95-8C79-401CF5CFE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883" y="114204"/>
            <a:ext cx="6646045" cy="127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772">
            <a:extLst>
              <a:ext uri="{FF2B5EF4-FFF2-40B4-BE49-F238E27FC236}">
                <a16:creationId xmlns:a16="http://schemas.microsoft.com/office/drawing/2014/main" id="{282DBD6B-7185-47CD-AD8E-918E0DD7D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6888" y="43024425"/>
            <a:ext cx="892175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41673" tIns="220837" rIns="441673" bIns="220837">
            <a:spAutoFit/>
          </a:bodyPr>
          <a:lstStyle/>
          <a:p>
            <a:pPr>
              <a:defRPr/>
            </a:pPr>
            <a:endParaRPr lang="ja-JP" altLang="en-US" sz="2700">
              <a:latin typeface="Arial" charset="0"/>
              <a:ea typeface="ＭＳ 明朝" charset="0"/>
              <a:cs typeface="ＭＳ 明朝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54979" y="5748990"/>
            <a:ext cx="27861067" cy="65218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00595" y="5674978"/>
            <a:ext cx="4517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u="sng" dirty="0">
                <a:solidFill>
                  <a:srgbClr val="008000"/>
                </a:solidFill>
              </a:rPr>
              <a:t>Introduction</a:t>
            </a:r>
            <a:endParaRPr kumimoji="1" lang="ja-JP" altLang="en-US" sz="5400" b="1" u="sng" dirty="0">
              <a:solidFill>
                <a:srgbClr val="008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84296" y="6727896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熱電発電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1" name="Rectangle 933">
            <a:extLst>
              <a:ext uri="{FF2B5EF4-FFF2-40B4-BE49-F238E27FC236}">
                <a16:creationId xmlns:a16="http://schemas.microsoft.com/office/drawing/2014/main" id="{D063C37E-1C55-4C3C-93DF-D3A1D8F18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46" y="41809883"/>
            <a:ext cx="28571825" cy="10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41673" tIns="220837" rIns="441673" bIns="220837">
            <a:spAutoFit/>
          </a:bodyPr>
          <a:lstStyle>
            <a:lvl1pPr defTabSz="4418013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418013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418013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418013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418013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18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18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18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18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3800" b="1" i="1" dirty="0">
                <a:latin typeface="Arial Black" pitchFamily="34" charset="0"/>
                <a:cs typeface="Times New Roman" pitchFamily="18" charset="0"/>
              </a:rPr>
              <a:t>Acknowledgments</a:t>
            </a:r>
            <a:r>
              <a:rPr lang="ja-JP" altLang="en-US" sz="3800" b="1" i="1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ja-JP" sz="3800" b="1" i="1" dirty="0">
                <a:latin typeface="Arial Black" pitchFamily="34" charset="0"/>
                <a:cs typeface="Times New Roman" pitchFamily="18" charset="0"/>
              </a:rPr>
              <a:t>:  </a:t>
            </a:r>
            <a:r>
              <a:rPr lang="ja-JP" altLang="en-US" sz="3000" b="1" i="1" dirty="0">
                <a:latin typeface="Arial Black" pitchFamily="34" charset="0"/>
                <a:ea typeface="ＭＳ ゴシック" pitchFamily="49" charset="-128"/>
                <a:cs typeface="Times New Roman" pitchFamily="18" charset="0"/>
              </a:rPr>
              <a:t>本研究実験の一部は、東京大学 物性研究所・防衛大学校・横浜国立大学 機器分析評価センターの装置を利用して実施された。</a:t>
            </a:r>
            <a:endParaRPr lang="ja-JP" altLang="en-US" sz="3000" b="1" dirty="0">
              <a:latin typeface="Arial Black" pitchFamily="34" charset="0"/>
              <a:ea typeface="ＭＳ ゴシック" pitchFamily="49" charset="-128"/>
            </a:endParaRPr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1712519" y="37167255"/>
            <a:ext cx="519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u="sng" dirty="0">
                <a:solidFill>
                  <a:srgbClr val="5AF10F"/>
                </a:solidFill>
              </a:rPr>
              <a:t>Conclusion</a:t>
            </a:r>
            <a:endParaRPr kumimoji="1" lang="ja-JP" altLang="en-US" sz="5400" b="1" u="sng" dirty="0">
              <a:solidFill>
                <a:srgbClr val="5AF10F"/>
              </a:solidFill>
            </a:endParaRPr>
          </a:p>
        </p:txBody>
      </p:sp>
      <p:sp>
        <p:nvSpPr>
          <p:cNvPr id="193" name="正方形/長方形 192"/>
          <p:cNvSpPr/>
          <p:nvPr/>
        </p:nvSpPr>
        <p:spPr>
          <a:xfrm>
            <a:off x="8447304" y="29768167"/>
            <a:ext cx="13251289" cy="699749"/>
          </a:xfrm>
          <a:prstGeom prst="rect">
            <a:avLst/>
          </a:prstGeom>
          <a:solidFill>
            <a:srgbClr val="05BB1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209"/>
          <p:cNvSpPr/>
          <p:nvPr/>
        </p:nvSpPr>
        <p:spPr>
          <a:xfrm>
            <a:off x="22378981" y="28942272"/>
            <a:ext cx="6027221" cy="699749"/>
          </a:xfrm>
          <a:prstGeom prst="rect">
            <a:avLst/>
          </a:prstGeom>
          <a:solidFill>
            <a:srgbClr val="05BB1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テキスト ボックス 248">
            <a:extLst>
              <a:ext uri="{FF2B5EF4-FFF2-40B4-BE49-F238E27FC236}">
                <a16:creationId xmlns:a16="http://schemas.microsoft.com/office/drawing/2014/main" id="{2CF7A160-B9E3-4A41-A45E-CB98696C7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1274" y="29002218"/>
            <a:ext cx="3519551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2800" b="1" i="1" dirty="0"/>
              <a:t>ZT</a:t>
            </a:r>
          </a:p>
        </p:txBody>
      </p:sp>
      <p:grpSp>
        <p:nvGrpSpPr>
          <p:cNvPr id="2052" name="グループ化 2051">
            <a:extLst>
              <a:ext uri="{FF2B5EF4-FFF2-40B4-BE49-F238E27FC236}">
                <a16:creationId xmlns:a16="http://schemas.microsoft.com/office/drawing/2014/main" id="{E062C24B-EE1F-4184-BB78-1C76E8CA20AC}"/>
              </a:ext>
            </a:extLst>
          </p:cNvPr>
          <p:cNvGrpSpPr/>
          <p:nvPr/>
        </p:nvGrpSpPr>
        <p:grpSpPr>
          <a:xfrm>
            <a:off x="21935283" y="21567202"/>
            <a:ext cx="6474849" cy="631263"/>
            <a:chOff x="21343730" y="22946880"/>
            <a:chExt cx="5384961" cy="699749"/>
          </a:xfrm>
          <a:solidFill>
            <a:srgbClr val="05BB12"/>
          </a:solidFill>
        </p:grpSpPr>
        <p:sp>
          <p:nvSpPr>
            <p:cNvPr id="211" name="正方形/長方形 210"/>
            <p:cNvSpPr/>
            <p:nvPr/>
          </p:nvSpPr>
          <p:spPr>
            <a:xfrm>
              <a:off x="21343730" y="22946880"/>
              <a:ext cx="5384961" cy="69974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テキスト ボックス 216">
              <a:extLst>
                <a:ext uri="{FF2B5EF4-FFF2-40B4-BE49-F238E27FC236}">
                  <a16:creationId xmlns:a16="http://schemas.microsoft.com/office/drawing/2014/main" id="{61C9BACC-EA23-4B1F-8FE3-D376A4C47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76731" y="23035150"/>
              <a:ext cx="4714828" cy="5232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ja-JP" altLang="en-US" sz="2800" b="1" dirty="0"/>
                <a:t>ゼーベック係数 </a:t>
              </a:r>
              <a:endParaRPr lang="en-US" altLang="ja-JP" sz="2800" b="1" dirty="0"/>
            </a:p>
          </p:txBody>
        </p:sp>
      </p:grpSp>
      <p:grpSp>
        <p:nvGrpSpPr>
          <p:cNvPr id="2053" name="グループ化 2052">
            <a:extLst>
              <a:ext uri="{FF2B5EF4-FFF2-40B4-BE49-F238E27FC236}">
                <a16:creationId xmlns:a16="http://schemas.microsoft.com/office/drawing/2014/main" id="{6EEF1516-5E04-47BA-9A65-925BAA463B1A}"/>
              </a:ext>
            </a:extLst>
          </p:cNvPr>
          <p:cNvGrpSpPr/>
          <p:nvPr/>
        </p:nvGrpSpPr>
        <p:grpSpPr>
          <a:xfrm>
            <a:off x="1698254" y="29773765"/>
            <a:ext cx="6393038" cy="699749"/>
            <a:chOff x="1877829" y="33063153"/>
            <a:chExt cx="4712556" cy="699749"/>
          </a:xfrm>
          <a:solidFill>
            <a:srgbClr val="05BB12"/>
          </a:solidFill>
        </p:grpSpPr>
        <p:sp>
          <p:nvSpPr>
            <p:cNvPr id="209" name="正方形/長方形 208"/>
            <p:cNvSpPr/>
            <p:nvPr/>
          </p:nvSpPr>
          <p:spPr>
            <a:xfrm>
              <a:off x="1877829" y="33063153"/>
              <a:ext cx="4712556" cy="69974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テキスト ボックス 215">
              <a:extLst>
                <a:ext uri="{FF2B5EF4-FFF2-40B4-BE49-F238E27FC236}">
                  <a16:creationId xmlns:a16="http://schemas.microsoft.com/office/drawing/2014/main" id="{8486B44F-5323-4804-87FC-0B95943D8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8900" y="33169933"/>
              <a:ext cx="2030413" cy="5232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電気抵抗率</a:t>
              </a:r>
              <a:endPara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15" name="テキスト ボックス 215">
            <a:extLst>
              <a:ext uri="{FF2B5EF4-FFF2-40B4-BE49-F238E27FC236}">
                <a16:creationId xmlns:a16="http://schemas.microsoft.com/office/drawing/2014/main" id="{8486B44F-5323-4804-87FC-0B95943D8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9736" y="29887574"/>
            <a:ext cx="2030413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熱伝導率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51" name="正方形/長方形 2050">
            <a:extLst>
              <a:ext uri="{FF2B5EF4-FFF2-40B4-BE49-F238E27FC236}">
                <a16:creationId xmlns:a16="http://schemas.microsoft.com/office/drawing/2014/main" id="{F662D83F-EFB8-4EB4-8DDE-DDB34F8F952B}"/>
              </a:ext>
            </a:extLst>
          </p:cNvPr>
          <p:cNvSpPr/>
          <p:nvPr/>
        </p:nvSpPr>
        <p:spPr>
          <a:xfrm>
            <a:off x="23610204" y="10906136"/>
            <a:ext cx="5085909" cy="923330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ja-JP" altLang="ja-JP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本研究</a:t>
            </a:r>
            <a:r>
              <a:rPr lang="ja-JP" altLang="en-US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は、</a:t>
            </a:r>
            <a:r>
              <a:rPr lang="en-US" altLang="ja-JP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Fe</a:t>
            </a:r>
            <a:r>
              <a:rPr lang="ja-JP" altLang="en-US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遷移金属酸化物に着目し、同一組成で</a:t>
            </a:r>
            <a:r>
              <a:rPr lang="en-US" altLang="ja-JP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</a:t>
            </a:r>
            <a:r>
              <a:rPr lang="ja-JP" altLang="en-US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型と</a:t>
            </a:r>
            <a:r>
              <a:rPr lang="en-US" altLang="ja-JP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</a:t>
            </a:r>
            <a:r>
              <a:rPr lang="ja-JP" altLang="en-US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型を示す熱電変換酸化物を開発すること</a:t>
            </a:r>
            <a:r>
              <a:rPr lang="ja-JP" altLang="ja-JP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を目的とする</a:t>
            </a:r>
            <a:endParaRPr lang="ja-JP" altLang="en-US" sz="1800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335" name="グループ化 334">
            <a:extLst>
              <a:ext uri="{FF2B5EF4-FFF2-40B4-BE49-F238E27FC236}">
                <a16:creationId xmlns:a16="http://schemas.microsoft.com/office/drawing/2014/main" id="{8069523C-3582-4F56-A424-0919FC658FC1}"/>
              </a:ext>
            </a:extLst>
          </p:cNvPr>
          <p:cNvGrpSpPr/>
          <p:nvPr/>
        </p:nvGrpSpPr>
        <p:grpSpPr>
          <a:xfrm>
            <a:off x="1687210" y="21550048"/>
            <a:ext cx="6732376" cy="631263"/>
            <a:chOff x="16689526" y="27784840"/>
            <a:chExt cx="5384961" cy="699749"/>
          </a:xfrm>
          <a:solidFill>
            <a:srgbClr val="05BB12"/>
          </a:solidFill>
        </p:grpSpPr>
        <p:sp>
          <p:nvSpPr>
            <p:cNvPr id="336" name="正方形/長方形 335">
              <a:extLst>
                <a:ext uri="{FF2B5EF4-FFF2-40B4-BE49-F238E27FC236}">
                  <a16:creationId xmlns:a16="http://schemas.microsoft.com/office/drawing/2014/main" id="{77E7FFEF-7715-4726-9C2B-D75D602634F8}"/>
                </a:ext>
              </a:extLst>
            </p:cNvPr>
            <p:cNvSpPr/>
            <p:nvPr/>
          </p:nvSpPr>
          <p:spPr>
            <a:xfrm>
              <a:off x="16689526" y="27784840"/>
              <a:ext cx="5384961" cy="69974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テキスト ボックス 216">
              <a:extLst>
                <a:ext uri="{FF2B5EF4-FFF2-40B4-BE49-F238E27FC236}">
                  <a16:creationId xmlns:a16="http://schemas.microsoft.com/office/drawing/2014/main" id="{E269EFF7-BDE8-4BB7-B69E-386D5F6EC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67460" y="27878460"/>
              <a:ext cx="4994540" cy="5799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ja-JP" altLang="en-US" sz="2800" b="1" dirty="0"/>
                <a:t> リートベルト解析</a:t>
              </a:r>
              <a:endParaRPr lang="en-US" altLang="ja-JP" sz="2800" b="1" dirty="0"/>
            </a:p>
          </p:txBody>
        </p:sp>
      </p:grpSp>
      <p:grpSp>
        <p:nvGrpSpPr>
          <p:cNvPr id="338" name="グループ化 337">
            <a:extLst>
              <a:ext uri="{FF2B5EF4-FFF2-40B4-BE49-F238E27FC236}">
                <a16:creationId xmlns:a16="http://schemas.microsoft.com/office/drawing/2014/main" id="{48BB4B9A-E1EA-45E5-A818-6DAD274B7C87}"/>
              </a:ext>
            </a:extLst>
          </p:cNvPr>
          <p:cNvGrpSpPr/>
          <p:nvPr/>
        </p:nvGrpSpPr>
        <p:grpSpPr>
          <a:xfrm>
            <a:off x="8755129" y="21568107"/>
            <a:ext cx="12906980" cy="630358"/>
            <a:chOff x="16689526" y="27784840"/>
            <a:chExt cx="5384961" cy="699749"/>
          </a:xfrm>
          <a:solidFill>
            <a:srgbClr val="05BB12"/>
          </a:solidFill>
        </p:grpSpPr>
        <p:sp>
          <p:nvSpPr>
            <p:cNvPr id="339" name="正方形/長方形 338">
              <a:extLst>
                <a:ext uri="{FF2B5EF4-FFF2-40B4-BE49-F238E27FC236}">
                  <a16:creationId xmlns:a16="http://schemas.microsoft.com/office/drawing/2014/main" id="{DEB8F192-322A-4A92-B3B9-9C677817B404}"/>
                </a:ext>
              </a:extLst>
            </p:cNvPr>
            <p:cNvSpPr/>
            <p:nvPr/>
          </p:nvSpPr>
          <p:spPr>
            <a:xfrm>
              <a:off x="16689526" y="27784840"/>
              <a:ext cx="5384961" cy="69974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テキスト ボックス 216">
              <a:extLst>
                <a:ext uri="{FF2B5EF4-FFF2-40B4-BE49-F238E27FC236}">
                  <a16:creationId xmlns:a16="http://schemas.microsoft.com/office/drawing/2014/main" id="{DC4A706D-F6D5-49A6-9CAF-4B8926840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84732" y="27867578"/>
              <a:ext cx="4994540" cy="5232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ja-JP" altLang="en-US" sz="2800" b="1" dirty="0"/>
                <a:t>磁化率</a:t>
              </a:r>
              <a:endParaRPr lang="en-US" altLang="ja-JP" sz="2800" b="1" dirty="0"/>
            </a:p>
          </p:txBody>
        </p:sp>
      </p:grpSp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8CFE0EB4-9950-49F9-9C4F-84F31C54D3E9}"/>
              </a:ext>
            </a:extLst>
          </p:cNvPr>
          <p:cNvSpPr txBox="1"/>
          <p:nvPr/>
        </p:nvSpPr>
        <p:spPr>
          <a:xfrm>
            <a:off x="1569592" y="38037618"/>
            <a:ext cx="19821128" cy="3416320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342900" indent="-342900" algn="just" defTabSz="685800">
              <a:buFont typeface="Wingdings" panose="05000000000000000000" pitchFamily="2" charset="2"/>
              <a:buChar char="l"/>
              <a:defRPr/>
            </a:pP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遷移金属酸化物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(La</a:t>
            </a:r>
            <a:r>
              <a:rPr kumimoji="0" lang="en-US" altLang="ja-JP" sz="2400" b="1" kern="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0.1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Nd</a:t>
            </a:r>
            <a:r>
              <a:rPr kumimoji="0" lang="en-US" altLang="ja-JP" sz="2400" b="1" kern="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0.9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r>
              <a:rPr kumimoji="0" lang="en-US" altLang="ja-JP" sz="2400" b="1" kern="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1-x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(Ca</a:t>
            </a:r>
            <a:r>
              <a:rPr kumimoji="0" lang="en-US" altLang="ja-JP" sz="2400" b="1" kern="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0.6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Sr</a:t>
            </a:r>
            <a:r>
              <a:rPr kumimoji="0" lang="en-US" altLang="ja-JP" sz="2400" b="1" kern="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0.4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r>
              <a:rPr kumimoji="0" lang="en-US" altLang="ja-JP" sz="2400" b="1" kern="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FeO</a:t>
            </a:r>
            <a:r>
              <a:rPr kumimoji="0" lang="en-US" altLang="ja-JP" sz="2400" b="1" kern="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3-</a:t>
            </a:r>
            <a:r>
              <a:rPr kumimoji="0" lang="el-GR" altLang="ja-JP" sz="2400" b="1" kern="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δ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(0.1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≦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≦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0.9)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を作製し、空間群</a:t>
            </a:r>
            <a:r>
              <a:rPr kumimoji="0" lang="en-US" altLang="ja-JP" sz="2400" b="1" i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Pnma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の斜方晶単相であり、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FeO</a:t>
            </a:r>
            <a:r>
              <a:rPr kumimoji="0" lang="en-US" altLang="ja-JP" sz="2400" b="1" kern="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6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八面体歪は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増加に従って緩和し、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Fe</a:t>
            </a:r>
            <a:r>
              <a:rPr kumimoji="0" lang="en-US" altLang="ja-JP" sz="24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3+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は低スピンライクになる傾向にある。ただし、酸素欠損量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δ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は、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0.1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≦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≦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0.6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までは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δ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≒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0.03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程度であるが、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≧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0.65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で増加傾向を示し、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x=0.9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では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δ=0.34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の酸素欠損量を示した。</a:t>
            </a:r>
            <a:endParaRPr kumimoji="0" lang="en-US" altLang="ja-JP" sz="2400" b="1" kern="0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342900" indent="-342900" algn="just" defTabSz="685800">
              <a:buFont typeface="Wingdings" panose="05000000000000000000" pitchFamily="2" charset="2"/>
              <a:buChar char="l"/>
              <a:defRPr/>
            </a:pP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磁化率は、全組成で、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700K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以上においてキューリー・ワイス則に従う常磁性を示し、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0.1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≦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≦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0.6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までは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が増加するに従って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LSFe</a:t>
            </a:r>
            <a:r>
              <a:rPr kumimoji="0" lang="en-US" altLang="ja-JP" sz="24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4+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が増加するが、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x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≧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0.65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では酸素欠損による還元により、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LSFe</a:t>
            </a:r>
            <a:r>
              <a:rPr kumimoji="0" lang="en-US" altLang="ja-JP" sz="24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4+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が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LSFe</a:t>
            </a:r>
            <a:r>
              <a:rPr kumimoji="0" lang="en-US" altLang="ja-JP" sz="24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3+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あるいは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ISFe</a:t>
            </a:r>
            <a:r>
              <a:rPr kumimoji="0" lang="en-US" altLang="ja-JP" sz="24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3+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に変化し、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LSFe</a:t>
            </a:r>
            <a:r>
              <a:rPr kumimoji="0" lang="en-US" altLang="ja-JP" sz="24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4+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減少の傾向に転じることを確認した。</a:t>
            </a:r>
            <a:endParaRPr kumimoji="0" lang="en-US" altLang="ja-JP" sz="2400" b="1" kern="0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342900" indent="-342900" algn="just" defTabSz="685800">
              <a:buFont typeface="Wingdings" panose="05000000000000000000" pitchFamily="2" charset="2"/>
              <a:buChar char="l"/>
              <a:defRPr/>
            </a:pP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ゼーベック係数は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0.1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≦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≦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0.5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までは全温度範囲で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型を示すが、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≧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0.6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型から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型へ転じる変化を示した。これは</a:t>
            </a:r>
            <a:r>
              <a:rPr kumimoji="0" lang="en-US" altLang="ja-JP" sz="2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Heikes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の式から見積もられる高温極限の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</a:t>
            </a:r>
            <a:r>
              <a:rPr kumimoji="0" lang="ja-JP" altLang="en-US" sz="2400" b="1" kern="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∞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の傾向ともよく一致している。電気抵抗率は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0.1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≦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≦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0.75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までは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の増加に従い減少傾向を示すが、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≧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0.8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で酸素欠損の増加により増加傾向に転じていることを確認した。熱伝導率は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4Wm</a:t>
            </a:r>
            <a:r>
              <a:rPr kumimoji="0" lang="en-US" altLang="ja-JP" sz="24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-1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K</a:t>
            </a:r>
            <a:r>
              <a:rPr kumimoji="0" lang="en-US" altLang="ja-JP" sz="24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-1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程度に抑えられ、全組成で格子熱伝導率が支配的であった。</a:t>
            </a:r>
            <a:endParaRPr kumimoji="0" lang="en-US" altLang="ja-JP" sz="2400" b="1" kern="0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342900" indent="-342900" algn="just" defTabSz="685800">
              <a:buFont typeface="Wingdings" panose="05000000000000000000" pitchFamily="2" charset="2"/>
              <a:buChar char="l"/>
              <a:defRPr/>
            </a:pP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型の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x=0.1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及び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.2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において、</a:t>
            </a:r>
            <a:r>
              <a:rPr kumimoji="0" lang="en-US" altLang="ja-JP" sz="2400" b="1" i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ZT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=0.06@800K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の最大値を示したが、高い</a:t>
            </a:r>
            <a:r>
              <a:rPr kumimoji="0" lang="en-US" altLang="ja-JP" sz="2400" b="1" i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ZT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</a:t>
            </a:r>
            <a:r>
              <a:rPr kumimoji="0" lang="en-US" altLang="ja-JP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</a:t>
            </a:r>
            <a:r>
              <a:rPr kumimoji="0" lang="ja-JP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型の組成は確認されず、酸素欠損の抑制が今後の課題である。</a:t>
            </a:r>
            <a:endParaRPr kumimoji="0" lang="en-US" altLang="ja-JP" sz="2400" b="1" kern="0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9E167B37-D372-4DC7-827C-01E95D56C9B1}"/>
              </a:ext>
            </a:extLst>
          </p:cNvPr>
          <p:cNvSpPr txBox="1"/>
          <p:nvPr/>
        </p:nvSpPr>
        <p:spPr>
          <a:xfrm>
            <a:off x="1664739" y="20146841"/>
            <a:ext cx="8392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u="sng" dirty="0">
                <a:solidFill>
                  <a:srgbClr val="92D050"/>
                </a:solidFill>
              </a:rPr>
              <a:t>Results &amp; Discussion</a:t>
            </a:r>
          </a:p>
        </p:txBody>
      </p:sp>
      <p:pic>
        <p:nvPicPr>
          <p:cNvPr id="1026" name="Picture 2" descr="ナノリサーチクラブ(NRC) | 横浜国立大学 大学院">
            <a:extLst>
              <a:ext uri="{FF2B5EF4-FFF2-40B4-BE49-F238E27FC236}">
                <a16:creationId xmlns:a16="http://schemas.microsoft.com/office/drawing/2014/main" id="{9A2F0788-D9A4-EA03-80F7-6E805C957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413" y="136427"/>
            <a:ext cx="7684433" cy="125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3CE95F-257F-9893-E590-3438F5A0BDCD}"/>
              </a:ext>
            </a:extLst>
          </p:cNvPr>
          <p:cNvSpPr txBox="1"/>
          <p:nvPr/>
        </p:nvSpPr>
        <p:spPr>
          <a:xfrm>
            <a:off x="8120562" y="404121"/>
            <a:ext cx="1488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第</a:t>
            </a:r>
            <a:r>
              <a:rPr kumimoji="1" lang="en-US" altLang="ja-JP" sz="2800" dirty="0"/>
              <a:t>19</a:t>
            </a:r>
            <a:r>
              <a:rPr kumimoji="1" lang="ja-JP" altLang="en-US" sz="2800" dirty="0"/>
              <a:t>回ナノテク交流シンポジウム  </a:t>
            </a:r>
            <a:r>
              <a:rPr kumimoji="1" lang="en-US" altLang="ja-JP" sz="2800" dirty="0"/>
              <a:t>2024</a:t>
            </a:r>
            <a:r>
              <a:rPr kumimoji="1" lang="ja-JP" altLang="en-US" sz="2800" dirty="0"/>
              <a:t>年</a:t>
            </a:r>
            <a:r>
              <a:rPr kumimoji="1" lang="en-US" altLang="ja-JP" sz="2800" dirty="0"/>
              <a:t>3</a:t>
            </a:r>
            <a:r>
              <a:rPr kumimoji="1" lang="ja-JP" altLang="en-US" sz="2800" dirty="0"/>
              <a:t>月</a:t>
            </a:r>
            <a:r>
              <a:rPr kumimoji="1" lang="en-US" altLang="ja-JP" sz="2800" dirty="0"/>
              <a:t>5</a:t>
            </a:r>
            <a:r>
              <a:rPr kumimoji="1" lang="ja-JP" altLang="en-US" sz="2800" dirty="0"/>
              <a:t>日 </a:t>
            </a:r>
            <a:r>
              <a:rPr lang="ja-JP" altLang="en-US" sz="2800" dirty="0"/>
              <a:t>横浜市立大学 金沢八景キャンパス</a:t>
            </a:r>
            <a:r>
              <a:rPr kumimoji="1" lang="ja-JP" altLang="en-US" sz="2800" dirty="0"/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140AA4-C4E4-5A97-6ECF-6A58F5F8C383}"/>
              </a:ext>
            </a:extLst>
          </p:cNvPr>
          <p:cNvSpPr txBox="1"/>
          <p:nvPr/>
        </p:nvSpPr>
        <p:spPr>
          <a:xfrm>
            <a:off x="5625469" y="6753246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00B0F0"/>
                </a:solidFill>
              </a:rPr>
              <a:t>熱電冷却</a:t>
            </a:r>
            <a:endParaRPr kumimoji="1" lang="ja-JP" altLang="en-US" sz="2400" b="1" dirty="0">
              <a:solidFill>
                <a:srgbClr val="00B0F0"/>
              </a:solidFill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393A164-C156-C2C1-2F58-A9FFC26B2AA0}"/>
              </a:ext>
            </a:extLst>
          </p:cNvPr>
          <p:cNvGrpSpPr/>
          <p:nvPr/>
        </p:nvGrpSpPr>
        <p:grpSpPr>
          <a:xfrm>
            <a:off x="22704219" y="12775887"/>
            <a:ext cx="5766318" cy="664045"/>
            <a:chOff x="16689526" y="27784840"/>
            <a:chExt cx="5384961" cy="699749"/>
          </a:xfrm>
          <a:solidFill>
            <a:srgbClr val="05BB12"/>
          </a:solidFill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36869380-4C27-68BD-9010-62514A85898B}"/>
                </a:ext>
              </a:extLst>
            </p:cNvPr>
            <p:cNvSpPr/>
            <p:nvPr/>
          </p:nvSpPr>
          <p:spPr>
            <a:xfrm>
              <a:off x="16689526" y="27784840"/>
              <a:ext cx="5384961" cy="69974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16">
              <a:extLst>
                <a:ext uri="{FF2B5EF4-FFF2-40B4-BE49-F238E27FC236}">
                  <a16:creationId xmlns:a16="http://schemas.microsoft.com/office/drawing/2014/main" id="{1094044C-6CCA-1273-78BE-A022E7F01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67460" y="27878460"/>
              <a:ext cx="4994540" cy="5232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2800" b="1" dirty="0"/>
                <a:t>XRD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91DE278-1A5C-DA81-5608-1B3CF4933473}"/>
              </a:ext>
            </a:extLst>
          </p:cNvPr>
          <p:cNvGrpSpPr/>
          <p:nvPr/>
        </p:nvGrpSpPr>
        <p:grpSpPr>
          <a:xfrm>
            <a:off x="16931569" y="12754515"/>
            <a:ext cx="5341812" cy="645700"/>
            <a:chOff x="16689526" y="27784840"/>
            <a:chExt cx="5384961" cy="699749"/>
          </a:xfrm>
          <a:solidFill>
            <a:srgbClr val="05BB12"/>
          </a:solidFill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F1745696-0722-1A17-DCDF-33BF6C62AFE9}"/>
                </a:ext>
              </a:extLst>
            </p:cNvPr>
            <p:cNvSpPr/>
            <p:nvPr/>
          </p:nvSpPr>
          <p:spPr>
            <a:xfrm>
              <a:off x="16689526" y="27784840"/>
              <a:ext cx="5384961" cy="69974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16">
              <a:extLst>
                <a:ext uri="{FF2B5EF4-FFF2-40B4-BE49-F238E27FC236}">
                  <a16:creationId xmlns:a16="http://schemas.microsoft.com/office/drawing/2014/main" id="{4C95B7CF-A3DD-A990-3486-54BD2FB18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67460" y="27878460"/>
              <a:ext cx="4994540" cy="5232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ja-JP" altLang="en-US" sz="2800" b="1" dirty="0"/>
                <a:t>ヨウ素滴定</a:t>
              </a:r>
              <a:endParaRPr lang="en-US" altLang="ja-JP" sz="2800" b="1" dirty="0"/>
            </a:p>
          </p:txBody>
        </p:sp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BF73857C-F770-1180-5792-B010A6AC9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337" y="13596323"/>
            <a:ext cx="6000899" cy="574015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67DBCFC6-0D84-DDD4-A995-4CBB47C48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9342" y="22302706"/>
            <a:ext cx="3489048" cy="243319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59933DE-39C2-1348-68F4-B5E3E74E41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8390" y="22322149"/>
            <a:ext cx="3489049" cy="2433194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F1C8D8C-96DC-E6C7-F322-31EAA294EB96}"/>
              </a:ext>
            </a:extLst>
          </p:cNvPr>
          <p:cNvSpPr txBox="1"/>
          <p:nvPr/>
        </p:nvSpPr>
        <p:spPr>
          <a:xfrm>
            <a:off x="9751189" y="28910782"/>
            <a:ext cx="2881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キューリー・ワイス則：</a:t>
            </a:r>
            <a:endParaRPr kumimoji="1" lang="ja-JP" altLang="en-US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A28C562-F102-A45B-E10F-05A34265838F}"/>
              </a:ext>
            </a:extLst>
          </p:cNvPr>
          <p:cNvSpPr txBox="1"/>
          <p:nvPr/>
        </p:nvSpPr>
        <p:spPr>
          <a:xfrm>
            <a:off x="2126980" y="24735900"/>
            <a:ext cx="2881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Fe-O </a:t>
            </a:r>
            <a:r>
              <a:rPr kumimoji="1"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イオン間距離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C63E5917-D150-50DB-0819-6F3B8134DCCC}"/>
              </a:ext>
            </a:extLst>
          </p:cNvPr>
          <p:cNvSpPr txBox="1"/>
          <p:nvPr/>
        </p:nvSpPr>
        <p:spPr>
          <a:xfrm>
            <a:off x="5625469" y="24772169"/>
            <a:ext cx="2881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Fe-O-Fe </a:t>
            </a:r>
            <a:r>
              <a:rPr kumimoji="1"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イオン間</a:t>
            </a:r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角度</a:t>
            </a:r>
            <a:endParaRPr kumimoji="1" lang="ja-JP" altLang="en-US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4" name="図 63" descr="グラフ&#10;&#10;中程度の精度で自動的に生成された説明">
            <a:extLst>
              <a:ext uri="{FF2B5EF4-FFF2-40B4-BE49-F238E27FC236}">
                <a16:creationId xmlns:a16="http://schemas.microsoft.com/office/drawing/2014/main" id="{87458BED-5E36-4815-0543-D3B563FE4A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41" y="25393525"/>
            <a:ext cx="6943897" cy="3199046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F5A2B5CE-ED1F-3C58-0C7D-9224A55B0B3D}"/>
              </a:ext>
            </a:extLst>
          </p:cNvPr>
          <p:cNvSpPr txBox="1"/>
          <p:nvPr/>
        </p:nvSpPr>
        <p:spPr>
          <a:xfrm>
            <a:off x="1741288" y="28851616"/>
            <a:ext cx="71537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(La</a:t>
            </a:r>
            <a:r>
              <a:rPr kumimoji="1"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0.1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Nd</a:t>
            </a:r>
            <a:r>
              <a:rPr kumimoji="1"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0.9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r>
              <a:rPr kumimoji="1"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0.9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(Ca</a:t>
            </a:r>
            <a:r>
              <a:rPr kumimoji="1"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0.6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Sr</a:t>
            </a:r>
            <a:r>
              <a:rPr kumimoji="1"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0.4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r>
              <a:rPr kumimoji="1"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0.1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FeO</a:t>
            </a:r>
            <a:r>
              <a:rPr kumimoji="1"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2.97</a:t>
            </a:r>
            <a:r>
              <a:rPr lang="ja-JP" altLang="en-US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のリートベルト解析</a:t>
            </a:r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空間群</a:t>
            </a:r>
            <a:r>
              <a:rPr lang="en-US" altLang="ja-JP" i="1" dirty="0" err="1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Pnm</a:t>
            </a:r>
            <a:r>
              <a:rPr lang="en-US" altLang="ja-JP" dirty="0" err="1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kumimoji="1" lang="ja-JP" altLang="en-US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980284CC-D679-1142-496E-C9B6B908013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73"/>
          <a:stretch/>
        </p:blipFill>
        <p:spPr bwMode="auto">
          <a:xfrm>
            <a:off x="6038087" y="25528544"/>
            <a:ext cx="2260600" cy="1856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D7FEF879-FCC9-A5B2-AAAE-229193D8E931}"/>
              </a:ext>
            </a:extLst>
          </p:cNvPr>
          <p:cNvCxnSpPr/>
          <p:nvPr/>
        </p:nvCxnSpPr>
        <p:spPr>
          <a:xfrm>
            <a:off x="6563104" y="25629530"/>
            <a:ext cx="531858" cy="1088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D69944BA-6611-C40B-B74E-3870ACC39FEC}"/>
              </a:ext>
            </a:extLst>
          </p:cNvPr>
          <p:cNvSpPr txBox="1"/>
          <p:nvPr/>
        </p:nvSpPr>
        <p:spPr>
          <a:xfrm>
            <a:off x="6229875" y="25436717"/>
            <a:ext cx="61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O1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99DEC40A-29B3-AA7A-D578-30A72877483E}"/>
              </a:ext>
            </a:extLst>
          </p:cNvPr>
          <p:cNvCxnSpPr/>
          <p:nvPr/>
        </p:nvCxnSpPr>
        <p:spPr>
          <a:xfrm>
            <a:off x="6297175" y="25813704"/>
            <a:ext cx="531858" cy="1088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4ED76F7-2D94-849F-02AE-660C4C1B3FBE}"/>
              </a:ext>
            </a:extLst>
          </p:cNvPr>
          <p:cNvSpPr txBox="1"/>
          <p:nvPr/>
        </p:nvSpPr>
        <p:spPr>
          <a:xfrm>
            <a:off x="5943645" y="25614374"/>
            <a:ext cx="61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O2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B8E668CF-F392-9455-BD69-F20BFB88F708}"/>
              </a:ext>
            </a:extLst>
          </p:cNvPr>
          <p:cNvCxnSpPr/>
          <p:nvPr/>
        </p:nvCxnSpPr>
        <p:spPr>
          <a:xfrm>
            <a:off x="6315033" y="26561965"/>
            <a:ext cx="531858" cy="1088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D58E3B1C-F1FB-B778-D804-588075F6FD9F}"/>
              </a:ext>
            </a:extLst>
          </p:cNvPr>
          <p:cNvSpPr txBox="1"/>
          <p:nvPr/>
        </p:nvSpPr>
        <p:spPr>
          <a:xfrm>
            <a:off x="4302505" y="26295827"/>
            <a:ext cx="226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</a:t>
            </a:r>
            <a:r>
              <a:rPr kumimoji="1" lang="en-US" altLang="ja-JP" sz="14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kumimoji="1" lang="en-US" altLang="ja-JP" sz="14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sz="14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</a:t>
            </a:r>
            <a:r>
              <a:rPr kumimoji="1" lang="en-US" altLang="ja-JP" sz="14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kumimoji="1" lang="en-US" altLang="ja-JP" sz="14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sz="14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endParaRPr kumimoji="1" lang="ja-JP" altLang="en-US" sz="1400" baseline="-25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48C2B0FA-4E06-54CC-8FF9-228A89E6C7E0}"/>
              </a:ext>
            </a:extLst>
          </p:cNvPr>
          <p:cNvCxnSpPr>
            <a:cxnSpLocks/>
          </p:cNvCxnSpPr>
          <p:nvPr/>
        </p:nvCxnSpPr>
        <p:spPr>
          <a:xfrm>
            <a:off x="6229875" y="26180709"/>
            <a:ext cx="865087" cy="22463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24121E54-BA79-B5E0-9654-BFAFE62D5E2D}"/>
              </a:ext>
            </a:extLst>
          </p:cNvPr>
          <p:cNvSpPr txBox="1"/>
          <p:nvPr/>
        </p:nvSpPr>
        <p:spPr>
          <a:xfrm>
            <a:off x="5835972" y="25999034"/>
            <a:ext cx="61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F4F0A09E-9DDA-437A-CD4A-858244A5290E}"/>
              </a:ext>
            </a:extLst>
          </p:cNvPr>
          <p:cNvCxnSpPr>
            <a:cxnSpLocks/>
          </p:cNvCxnSpPr>
          <p:nvPr/>
        </p:nvCxnSpPr>
        <p:spPr>
          <a:xfrm flipH="1">
            <a:off x="7629409" y="26313198"/>
            <a:ext cx="433106" cy="1411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AC7A801-BE5D-C2D6-D350-E4325263655D}"/>
              </a:ext>
            </a:extLst>
          </p:cNvPr>
          <p:cNvSpPr txBox="1"/>
          <p:nvPr/>
        </p:nvSpPr>
        <p:spPr>
          <a:xfrm>
            <a:off x="7988956" y="26060481"/>
            <a:ext cx="61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Fe1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C646EE78-3D2D-753B-D2F6-137E1E8A4B70}"/>
              </a:ext>
            </a:extLst>
          </p:cNvPr>
          <p:cNvCxnSpPr>
            <a:cxnSpLocks/>
          </p:cNvCxnSpPr>
          <p:nvPr/>
        </p:nvCxnSpPr>
        <p:spPr>
          <a:xfrm flipH="1">
            <a:off x="7650363" y="25772590"/>
            <a:ext cx="433106" cy="1411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D141DCB1-93BE-E0C6-9251-97672B024433}"/>
              </a:ext>
            </a:extLst>
          </p:cNvPr>
          <p:cNvSpPr txBox="1"/>
          <p:nvPr/>
        </p:nvSpPr>
        <p:spPr>
          <a:xfrm>
            <a:off x="7951739" y="25499213"/>
            <a:ext cx="61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Fe2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4" name="オブジェクト 83">
            <a:extLst>
              <a:ext uri="{FF2B5EF4-FFF2-40B4-BE49-F238E27FC236}">
                <a16:creationId xmlns:a16="http://schemas.microsoft.com/office/drawing/2014/main" id="{667AA553-8FC7-5243-4FEE-2F4D9E5B2C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926326"/>
              </p:ext>
            </p:extLst>
          </p:nvPr>
        </p:nvGraphicFramePr>
        <p:xfrm>
          <a:off x="12511970" y="28601421"/>
          <a:ext cx="2262809" cy="92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65160" imgH="393480" progId="Equation.DSMT4">
                  <p:embed/>
                </p:oleObj>
              </mc:Choice>
              <mc:Fallback>
                <p:oleObj name="Equation" r:id="rId10" imgW="965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511970" y="28601421"/>
                        <a:ext cx="2262809" cy="92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矢印: 右 84">
            <a:extLst>
              <a:ext uri="{FF2B5EF4-FFF2-40B4-BE49-F238E27FC236}">
                <a16:creationId xmlns:a16="http://schemas.microsoft.com/office/drawing/2014/main" id="{F77E270F-B966-545E-FEAB-C8990F9C66C4}"/>
              </a:ext>
            </a:extLst>
          </p:cNvPr>
          <p:cNvSpPr/>
          <p:nvPr/>
        </p:nvSpPr>
        <p:spPr>
          <a:xfrm>
            <a:off x="14935370" y="28614177"/>
            <a:ext cx="1077205" cy="910232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7" name="オブジェクト 86">
            <a:extLst>
              <a:ext uri="{FF2B5EF4-FFF2-40B4-BE49-F238E27FC236}">
                <a16:creationId xmlns:a16="http://schemas.microsoft.com/office/drawing/2014/main" id="{FA0449FD-B43E-E3F0-3B4C-EFF8C6D116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303760"/>
              </p:ext>
            </p:extLst>
          </p:nvPr>
        </p:nvGraphicFramePr>
        <p:xfrm>
          <a:off x="16097484" y="28633812"/>
          <a:ext cx="22923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77760" imgH="431640" progId="Equation.DSMT4">
                  <p:embed/>
                </p:oleObj>
              </mc:Choice>
              <mc:Fallback>
                <p:oleObj name="Equation" r:id="rId12" imgW="977760" imgH="431640" progId="Equation.DSMT4">
                  <p:embed/>
                  <p:pic>
                    <p:nvPicPr>
                      <p:cNvPr id="84" name="オブジェクト 83">
                        <a:extLst>
                          <a:ext uri="{FF2B5EF4-FFF2-40B4-BE49-F238E27FC236}">
                            <a16:creationId xmlns:a16="http://schemas.microsoft.com/office/drawing/2014/main" id="{667AA553-8FC7-5243-4FEE-2F4D9E5B2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097484" y="28633812"/>
                        <a:ext cx="2292350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オブジェクト 88">
            <a:extLst>
              <a:ext uri="{FF2B5EF4-FFF2-40B4-BE49-F238E27FC236}">
                <a16:creationId xmlns:a16="http://schemas.microsoft.com/office/drawing/2014/main" id="{37841B5D-2FFD-41AC-B2F8-6B47BCB458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435853"/>
              </p:ext>
            </p:extLst>
          </p:nvPr>
        </p:nvGraphicFramePr>
        <p:xfrm>
          <a:off x="18445671" y="28657228"/>
          <a:ext cx="3628405" cy="970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03240" imgH="482400" progId="Equation.DSMT4">
                  <p:embed/>
                </p:oleObj>
              </mc:Choice>
              <mc:Fallback>
                <p:oleObj name="Equation" r:id="rId14" imgW="1803240" imgH="482400" progId="Equation.DSMT4">
                  <p:embed/>
                  <p:pic>
                    <p:nvPicPr>
                      <p:cNvPr id="87" name="オブジェクト 86">
                        <a:extLst>
                          <a:ext uri="{FF2B5EF4-FFF2-40B4-BE49-F238E27FC236}">
                            <a16:creationId xmlns:a16="http://schemas.microsoft.com/office/drawing/2014/main" id="{FA0449FD-B43E-E3F0-3B4C-EFF8C6D116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445671" y="28657228"/>
                        <a:ext cx="3628405" cy="970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" name="図 89">
            <a:extLst>
              <a:ext uri="{FF2B5EF4-FFF2-40B4-BE49-F238E27FC236}">
                <a16:creationId xmlns:a16="http://schemas.microsoft.com/office/drawing/2014/main" id="{A66E749B-F32D-0D11-B262-075571318E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860603" y="22748811"/>
            <a:ext cx="6160076" cy="5811291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CB646217-E6B2-29D0-D547-820F4366716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859661" y="22736614"/>
            <a:ext cx="6165772" cy="5816665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7E5409B3-E589-E8C0-6444-117BD1F5E16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23498" y="30835723"/>
            <a:ext cx="6102635" cy="5895950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FABDB094-240E-C39E-6BB7-6B2A09DE4BE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12519" y="30819846"/>
            <a:ext cx="6113614" cy="5911827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11F223C3-4C40-4BCB-9FAF-BA11749A8CA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33620" y="30856896"/>
            <a:ext cx="6102636" cy="5885267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915C56A6-EF1F-DAA1-8636-A5766FEE9D9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05220" y="30856896"/>
            <a:ext cx="5431036" cy="5555825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E9941B00-5DC3-67FD-4F82-C6835BABDD4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198119" y="30807038"/>
            <a:ext cx="6259098" cy="6004077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7D572D20-E8F1-2B8D-6810-52B8F809CEA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905384" y="30809073"/>
            <a:ext cx="5551833" cy="5679397"/>
          </a:xfrm>
          <a:prstGeom prst="rect">
            <a:avLst/>
          </a:prstGeom>
        </p:spPr>
      </p:pic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3AA49072-AB17-4D4B-8E48-0461554D8340}"/>
              </a:ext>
            </a:extLst>
          </p:cNvPr>
          <p:cNvSpPr txBox="1"/>
          <p:nvPr/>
        </p:nvSpPr>
        <p:spPr>
          <a:xfrm>
            <a:off x="9650036" y="33761977"/>
            <a:ext cx="37241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ヴィーデマン・フランツ則：</a:t>
            </a:r>
            <a:endParaRPr kumimoji="1" lang="ja-JP" altLang="en-US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99" name="オブジェクト 98">
            <a:extLst>
              <a:ext uri="{FF2B5EF4-FFF2-40B4-BE49-F238E27FC236}">
                <a16:creationId xmlns:a16="http://schemas.microsoft.com/office/drawing/2014/main" id="{7072BE3B-AD20-83F6-25C8-B638402039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458202"/>
              </p:ext>
            </p:extLst>
          </p:nvPr>
        </p:nvGraphicFramePr>
        <p:xfrm>
          <a:off x="9690098" y="34125781"/>
          <a:ext cx="2925271" cy="925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485720" imgH="469800" progId="Equation.DSMT4">
                  <p:embed/>
                </p:oleObj>
              </mc:Choice>
              <mc:Fallback>
                <p:oleObj name="Equation" r:id="rId24" imgW="1485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690098" y="34125781"/>
                        <a:ext cx="2925271" cy="925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E40A1057-8419-355C-6B3B-BDED8C2864CF}"/>
              </a:ext>
            </a:extLst>
          </p:cNvPr>
          <p:cNvSpPr txBox="1"/>
          <p:nvPr/>
        </p:nvSpPr>
        <p:spPr>
          <a:xfrm>
            <a:off x="17428715" y="31598868"/>
            <a:ext cx="37241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格子熱伝導率：</a:t>
            </a:r>
            <a:endParaRPr kumimoji="1" lang="ja-JP" altLang="en-US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01" name="オブジェクト 100">
            <a:extLst>
              <a:ext uri="{FF2B5EF4-FFF2-40B4-BE49-F238E27FC236}">
                <a16:creationId xmlns:a16="http://schemas.microsoft.com/office/drawing/2014/main" id="{A680B366-E1A5-AAAB-5FE4-9E2A968306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909395"/>
              </p:ext>
            </p:extLst>
          </p:nvPr>
        </p:nvGraphicFramePr>
        <p:xfrm>
          <a:off x="17401848" y="32150666"/>
          <a:ext cx="27749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409400" imgH="393480" progId="Equation.DSMT4">
                  <p:embed/>
                </p:oleObj>
              </mc:Choice>
              <mc:Fallback>
                <p:oleObj name="Equation" r:id="rId26" imgW="1409400" imgH="393480" progId="Equation.DSMT4">
                  <p:embed/>
                  <p:pic>
                    <p:nvPicPr>
                      <p:cNvPr id="99" name="オブジェクト 98">
                        <a:extLst>
                          <a:ext uri="{FF2B5EF4-FFF2-40B4-BE49-F238E27FC236}">
                            <a16:creationId xmlns:a16="http://schemas.microsoft.com/office/drawing/2014/main" id="{7072BE3B-AD20-83F6-25C8-B638402039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7401848" y="32150666"/>
                        <a:ext cx="2774950" cy="77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" name="図 101">
            <a:extLst>
              <a:ext uri="{FF2B5EF4-FFF2-40B4-BE49-F238E27FC236}">
                <a16:creationId xmlns:a16="http://schemas.microsoft.com/office/drawing/2014/main" id="{AFF0B728-02D7-660B-A18E-CFC23E5943D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2195993" y="29981964"/>
            <a:ext cx="6157642" cy="5954220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F1FBDD10-8EB2-D921-97ED-2AA99C32E16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2572761" y="29978020"/>
            <a:ext cx="5780874" cy="5632362"/>
          </a:xfrm>
          <a:prstGeom prst="rect">
            <a:avLst/>
          </a:prstGeom>
        </p:spPr>
      </p:pic>
      <p:pic>
        <p:nvPicPr>
          <p:cNvPr id="104" name="図 103">
            <a:extLst>
              <a:ext uri="{FF2B5EF4-FFF2-40B4-BE49-F238E27FC236}">
                <a16:creationId xmlns:a16="http://schemas.microsoft.com/office/drawing/2014/main" id="{76A9AA84-B877-305C-3BFD-92DC611C643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41828" y="7306419"/>
            <a:ext cx="2707121" cy="2997306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2E61C333-8EB3-40B7-F291-9B59CBF2B86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982574" y="7349594"/>
            <a:ext cx="2767834" cy="2954131"/>
          </a:xfrm>
          <a:prstGeom prst="rect">
            <a:avLst/>
          </a:prstGeom>
        </p:spPr>
      </p:pic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D0526F2A-08D1-9485-58E9-A15E6B20985F}"/>
              </a:ext>
            </a:extLst>
          </p:cNvPr>
          <p:cNvSpPr txBox="1"/>
          <p:nvPr/>
        </p:nvSpPr>
        <p:spPr>
          <a:xfrm>
            <a:off x="1869834" y="11553104"/>
            <a:ext cx="2881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最大エネルギー変換効率</a:t>
            </a:r>
            <a:endParaRPr kumimoji="1" lang="ja-JP" altLang="en-US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07" name="オブジェクト 106">
            <a:extLst>
              <a:ext uri="{FF2B5EF4-FFF2-40B4-BE49-F238E27FC236}">
                <a16:creationId xmlns:a16="http://schemas.microsoft.com/office/drawing/2014/main" id="{B6A1C945-2C2A-3844-1393-11DB23AAE2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76979"/>
              </p:ext>
            </p:extLst>
          </p:nvPr>
        </p:nvGraphicFramePr>
        <p:xfrm>
          <a:off x="1841828" y="10517744"/>
          <a:ext cx="2820987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765080" imgH="660240" progId="Equation.DSMT4">
                  <p:embed/>
                </p:oleObj>
              </mc:Choice>
              <mc:Fallback>
                <p:oleObj name="Equation" r:id="rId32" imgW="1765080" imgH="660240" progId="Equation.DSMT4">
                  <p:embed/>
                  <p:pic>
                    <p:nvPicPr>
                      <p:cNvPr id="5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828" y="10517744"/>
                        <a:ext cx="2820987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A49FDADD-7D84-CB19-DB3E-55F9C1A7E7B4}"/>
              </a:ext>
            </a:extLst>
          </p:cNvPr>
          <p:cNvSpPr txBox="1"/>
          <p:nvPr/>
        </p:nvSpPr>
        <p:spPr>
          <a:xfrm>
            <a:off x="5379498" y="11553104"/>
            <a:ext cx="2881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最大冷却成績係数</a:t>
            </a:r>
            <a:endParaRPr kumimoji="1" lang="ja-JP" altLang="en-US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12" name="オブジェクト 111">
            <a:extLst>
              <a:ext uri="{FF2B5EF4-FFF2-40B4-BE49-F238E27FC236}">
                <a16:creationId xmlns:a16="http://schemas.microsoft.com/office/drawing/2014/main" id="{A7E4090D-9498-BD71-8886-E73217EFA8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105728"/>
              </p:ext>
            </p:extLst>
          </p:nvPr>
        </p:nvGraphicFramePr>
        <p:xfrm>
          <a:off x="4853199" y="10410634"/>
          <a:ext cx="28003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752480" imgH="647640" progId="Equation.DSMT4">
                  <p:embed/>
                </p:oleObj>
              </mc:Choice>
              <mc:Fallback>
                <p:oleObj name="Equation" r:id="rId34" imgW="1752480" imgH="647640" progId="Equation.DSMT4">
                  <p:embed/>
                  <p:pic>
                    <p:nvPicPr>
                      <p:cNvPr id="107" name="オブジェクト 106">
                        <a:extLst>
                          <a:ext uri="{FF2B5EF4-FFF2-40B4-BE49-F238E27FC236}">
                            <a16:creationId xmlns:a16="http://schemas.microsoft.com/office/drawing/2014/main" id="{B6A1C945-2C2A-3844-1393-11DB23AAE2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199" y="10410634"/>
                        <a:ext cx="28003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0" name="図 139">
            <a:extLst>
              <a:ext uri="{FF2B5EF4-FFF2-40B4-BE49-F238E27FC236}">
                <a16:creationId xmlns:a16="http://schemas.microsoft.com/office/drawing/2014/main" id="{1E1099D0-8918-74F8-6B5C-B60C08757BB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091292" y="8590681"/>
            <a:ext cx="3656223" cy="3344493"/>
          </a:xfrm>
          <a:prstGeom prst="rect">
            <a:avLst/>
          </a:prstGeom>
        </p:spPr>
      </p:pic>
      <p:pic>
        <p:nvPicPr>
          <p:cNvPr id="141" name="図 140">
            <a:extLst>
              <a:ext uri="{FF2B5EF4-FFF2-40B4-BE49-F238E27FC236}">
                <a16:creationId xmlns:a16="http://schemas.microsoft.com/office/drawing/2014/main" id="{B41884A9-6304-AE40-F141-5614B3A61BD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1988956" y="8517036"/>
            <a:ext cx="3719462" cy="3340477"/>
          </a:xfrm>
          <a:prstGeom prst="rect">
            <a:avLst/>
          </a:prstGeom>
        </p:spPr>
      </p:pic>
      <p:pic>
        <p:nvPicPr>
          <p:cNvPr id="142" name="図 141">
            <a:extLst>
              <a:ext uri="{FF2B5EF4-FFF2-40B4-BE49-F238E27FC236}">
                <a16:creationId xmlns:a16="http://schemas.microsoft.com/office/drawing/2014/main" id="{742AF253-FF1E-62C2-234A-07F5AF5D611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5473972" y="8943304"/>
            <a:ext cx="3728579" cy="2854778"/>
          </a:xfrm>
          <a:prstGeom prst="rect">
            <a:avLst/>
          </a:prstGeom>
        </p:spPr>
      </p:pic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E4EAA049-E909-CE99-F45F-C935F42E7ED7}"/>
              </a:ext>
            </a:extLst>
          </p:cNvPr>
          <p:cNvSpPr txBox="1"/>
          <p:nvPr/>
        </p:nvSpPr>
        <p:spPr>
          <a:xfrm>
            <a:off x="8482586" y="6654844"/>
            <a:ext cx="2881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無次元性能指数：</a:t>
            </a:r>
            <a:endParaRPr kumimoji="1" lang="ja-JP" altLang="en-US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44" name="オブジェクト 143">
            <a:extLst>
              <a:ext uri="{FF2B5EF4-FFF2-40B4-BE49-F238E27FC236}">
                <a16:creationId xmlns:a16="http://schemas.microsoft.com/office/drawing/2014/main" id="{731D5349-814D-EB0F-0225-F9C229BF6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791460"/>
              </p:ext>
            </p:extLst>
          </p:nvPr>
        </p:nvGraphicFramePr>
        <p:xfrm>
          <a:off x="10634664" y="6091527"/>
          <a:ext cx="1814512" cy="1488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723600" imgH="444240" progId="Equation.DSMT4">
                  <p:embed/>
                </p:oleObj>
              </mc:Choice>
              <mc:Fallback>
                <p:oleObj name="Equation" r:id="rId39" imgW="7236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0634664" y="6091527"/>
                        <a:ext cx="1814512" cy="1488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オブジェクト 144">
            <a:extLst>
              <a:ext uri="{FF2B5EF4-FFF2-40B4-BE49-F238E27FC236}">
                <a16:creationId xmlns:a16="http://schemas.microsoft.com/office/drawing/2014/main" id="{9CF26F8E-3593-A610-D1F2-BDA45D35C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078364"/>
              </p:ext>
            </p:extLst>
          </p:nvPr>
        </p:nvGraphicFramePr>
        <p:xfrm>
          <a:off x="14489235" y="5887972"/>
          <a:ext cx="3665537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460160" imgH="914400" progId="Equation.DSMT4">
                  <p:embed/>
                </p:oleObj>
              </mc:Choice>
              <mc:Fallback>
                <p:oleObj name="Equation" r:id="rId41" imgW="1460160" imgH="914400" progId="Equation.DSMT4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1A3199CA-CF23-4A4B-8974-ADB6C8B1D8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89235" y="5887972"/>
                        <a:ext cx="3665537" cy="228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オブジェクト 146">
            <a:extLst>
              <a:ext uri="{FF2B5EF4-FFF2-40B4-BE49-F238E27FC236}">
                <a16:creationId xmlns:a16="http://schemas.microsoft.com/office/drawing/2014/main" id="{18767E61-163B-C0BF-D262-CB6D4384B3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965781"/>
              </p:ext>
            </p:extLst>
          </p:nvPr>
        </p:nvGraphicFramePr>
        <p:xfrm>
          <a:off x="12615369" y="5952881"/>
          <a:ext cx="900613" cy="1739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368280" imgH="711000" progId="Equation.DSMT4">
                  <p:embed/>
                </p:oleObj>
              </mc:Choice>
              <mc:Fallback>
                <p:oleObj name="Equation" r:id="rId43" imgW="3682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2615369" y="5952881"/>
                        <a:ext cx="900613" cy="1739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092801DD-D7E3-8199-E378-19CF0819BBF2}"/>
              </a:ext>
            </a:extLst>
          </p:cNvPr>
          <p:cNvSpPr txBox="1"/>
          <p:nvPr/>
        </p:nvSpPr>
        <p:spPr>
          <a:xfrm>
            <a:off x="18247738" y="6439478"/>
            <a:ext cx="13195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</a:rPr>
              <a:t>＿ ①</a:t>
            </a:r>
            <a:endParaRPr kumimoji="1" lang="en-US" altLang="ja-JP" sz="2000" b="1" dirty="0">
              <a:solidFill>
                <a:schemeClr val="bg1"/>
              </a:solidFill>
            </a:endParaRPr>
          </a:p>
          <a:p>
            <a:endParaRPr kumimoji="1" lang="ja-JP" altLang="en-US" dirty="0"/>
          </a:p>
        </p:txBody>
      </p:sp>
      <p:graphicFrame>
        <p:nvGraphicFramePr>
          <p:cNvPr id="151" name="オブジェクト 150">
            <a:extLst>
              <a:ext uri="{FF2B5EF4-FFF2-40B4-BE49-F238E27FC236}">
                <a16:creationId xmlns:a16="http://schemas.microsoft.com/office/drawing/2014/main" id="{7796FFB5-2568-EF1C-24FC-F7734F7080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382129"/>
              </p:ext>
            </p:extLst>
          </p:nvPr>
        </p:nvGraphicFramePr>
        <p:xfrm>
          <a:off x="9769524" y="7683161"/>
          <a:ext cx="1042857" cy="85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482400" imgH="393480" progId="Equation.DSMT4">
                  <p:embed/>
                </p:oleObj>
              </mc:Choice>
              <mc:Fallback>
                <p:oleObj name="Equation" r:id="rId45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9769524" y="7683161"/>
                        <a:ext cx="1042857" cy="850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CF22A8DB-907A-F7A7-F963-40781BE04CD4}"/>
              </a:ext>
            </a:extLst>
          </p:cNvPr>
          <p:cNvSpPr txBox="1"/>
          <p:nvPr/>
        </p:nvSpPr>
        <p:spPr>
          <a:xfrm>
            <a:off x="18230949" y="7355135"/>
            <a:ext cx="13195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</a:rPr>
              <a:t>＿ ②</a:t>
            </a:r>
            <a:endParaRPr kumimoji="1" lang="en-US" altLang="ja-JP" sz="2000" b="1" dirty="0">
              <a:solidFill>
                <a:schemeClr val="bg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99BD41FA-1605-EABC-620F-6396305E4C76}"/>
              </a:ext>
            </a:extLst>
          </p:cNvPr>
          <p:cNvSpPr txBox="1"/>
          <p:nvPr/>
        </p:nvSpPr>
        <p:spPr>
          <a:xfrm>
            <a:off x="13648006" y="8078722"/>
            <a:ext cx="13195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</a:rPr>
              <a:t>＿ ②</a:t>
            </a:r>
            <a:endParaRPr kumimoji="1" lang="en-US" altLang="ja-JP" sz="2000" b="1" dirty="0">
              <a:solidFill>
                <a:schemeClr val="bg1"/>
              </a:solidFill>
            </a:endParaRPr>
          </a:p>
          <a:p>
            <a:endParaRPr kumimoji="1" lang="ja-JP" altLang="en-US" dirty="0"/>
          </a:p>
        </p:txBody>
      </p:sp>
      <p:graphicFrame>
        <p:nvGraphicFramePr>
          <p:cNvPr id="154" name="オブジェクト 153">
            <a:extLst>
              <a:ext uri="{FF2B5EF4-FFF2-40B4-BE49-F238E27FC236}">
                <a16:creationId xmlns:a16="http://schemas.microsoft.com/office/drawing/2014/main" id="{54F15018-8972-F55A-2E9C-1BA4814808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759831"/>
              </p:ext>
            </p:extLst>
          </p:nvPr>
        </p:nvGraphicFramePr>
        <p:xfrm>
          <a:off x="13008133" y="8021438"/>
          <a:ext cx="7683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355320" imgH="203040" progId="Equation.DSMT4">
                  <p:embed/>
                </p:oleObj>
              </mc:Choice>
              <mc:Fallback>
                <p:oleObj name="Equation" r:id="rId47" imgW="355320" imgH="203040" progId="Equation.DSMT4">
                  <p:embed/>
                  <p:pic>
                    <p:nvPicPr>
                      <p:cNvPr id="151" name="オブジェクト 150">
                        <a:extLst>
                          <a:ext uri="{FF2B5EF4-FFF2-40B4-BE49-F238E27FC236}">
                            <a16:creationId xmlns:a16="http://schemas.microsoft.com/office/drawing/2014/main" id="{7796FFB5-2568-EF1C-24FC-F7734F7080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3008133" y="8021438"/>
                        <a:ext cx="76835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オブジェクト 154">
            <a:extLst>
              <a:ext uri="{FF2B5EF4-FFF2-40B4-BE49-F238E27FC236}">
                <a16:creationId xmlns:a16="http://schemas.microsoft.com/office/drawing/2014/main" id="{047895FF-2E57-BD3D-CDFF-31CD3D33A8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289253"/>
              </p:ext>
            </p:extLst>
          </p:nvPr>
        </p:nvGraphicFramePr>
        <p:xfrm>
          <a:off x="16946073" y="8330966"/>
          <a:ext cx="7683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355320" imgH="203040" progId="Equation.DSMT4">
                  <p:embed/>
                </p:oleObj>
              </mc:Choice>
              <mc:Fallback>
                <p:oleObj name="Equation" r:id="rId49" imgW="355320" imgH="203040" progId="Equation.DSMT4">
                  <p:embed/>
                  <p:pic>
                    <p:nvPicPr>
                      <p:cNvPr id="154" name="オブジェクト 153">
                        <a:extLst>
                          <a:ext uri="{FF2B5EF4-FFF2-40B4-BE49-F238E27FC236}">
                            <a16:creationId xmlns:a16="http://schemas.microsoft.com/office/drawing/2014/main" id="{54F15018-8972-F55A-2E9C-1BA4814808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6946073" y="8330966"/>
                        <a:ext cx="76835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7" name="グループ化 156">
            <a:extLst>
              <a:ext uri="{FF2B5EF4-FFF2-40B4-BE49-F238E27FC236}">
                <a16:creationId xmlns:a16="http://schemas.microsoft.com/office/drawing/2014/main" id="{3D1304F8-6AE3-4418-CA7C-2645C743CFD4}"/>
              </a:ext>
            </a:extLst>
          </p:cNvPr>
          <p:cNvGrpSpPr/>
          <p:nvPr/>
        </p:nvGrpSpPr>
        <p:grpSpPr>
          <a:xfrm>
            <a:off x="20375971" y="6009041"/>
            <a:ext cx="8359929" cy="601879"/>
            <a:chOff x="16689526" y="27784840"/>
            <a:chExt cx="5384961" cy="716244"/>
          </a:xfrm>
          <a:solidFill>
            <a:srgbClr val="05BB12"/>
          </a:solidFill>
        </p:grpSpPr>
        <p:sp>
          <p:nvSpPr>
            <p:cNvPr id="158" name="正方形/長方形 157">
              <a:extLst>
                <a:ext uri="{FF2B5EF4-FFF2-40B4-BE49-F238E27FC236}">
                  <a16:creationId xmlns:a16="http://schemas.microsoft.com/office/drawing/2014/main" id="{80E47ADD-7D79-7CF4-77A9-E76B483B133B}"/>
                </a:ext>
              </a:extLst>
            </p:cNvPr>
            <p:cNvSpPr/>
            <p:nvPr/>
          </p:nvSpPr>
          <p:spPr>
            <a:xfrm>
              <a:off x="16689526" y="27784840"/>
              <a:ext cx="5384961" cy="69974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テキスト ボックス 216">
              <a:extLst>
                <a:ext uri="{FF2B5EF4-FFF2-40B4-BE49-F238E27FC236}">
                  <a16:creationId xmlns:a16="http://schemas.microsoft.com/office/drawing/2014/main" id="{6B08033E-D9CC-41C9-5A1E-2BF21BA64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67460" y="27878460"/>
              <a:ext cx="4994540" cy="6226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ja-JP" altLang="en-US" sz="2800" b="1" dirty="0"/>
                <a:t>酸化物熱電変換材料</a:t>
              </a:r>
              <a:endParaRPr lang="en-US" altLang="ja-JP" sz="2800" b="1" dirty="0"/>
            </a:p>
          </p:txBody>
        </p:sp>
      </p:grpSp>
      <p:pic>
        <p:nvPicPr>
          <p:cNvPr id="160" name="Picture 2">
            <a:extLst>
              <a:ext uri="{FF2B5EF4-FFF2-40B4-BE49-F238E27FC236}">
                <a16:creationId xmlns:a16="http://schemas.microsoft.com/office/drawing/2014/main" id="{F6CE0068-B338-332B-966F-E529F17CC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7255" y="6896778"/>
            <a:ext cx="3247947" cy="231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F1E5A7EA-0CA6-9A54-24F1-3594CD8DFA71}"/>
              </a:ext>
            </a:extLst>
          </p:cNvPr>
          <p:cNvSpPr txBox="1"/>
          <p:nvPr/>
        </p:nvSpPr>
        <p:spPr>
          <a:xfrm>
            <a:off x="22040180" y="7037117"/>
            <a:ext cx="1923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kumimoji="1" lang="en-US" altLang="ja-JP" sz="1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1"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2%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正方形/長方形 162">
            <a:extLst>
              <a:ext uri="{FF2B5EF4-FFF2-40B4-BE49-F238E27FC236}">
                <a16:creationId xmlns:a16="http://schemas.microsoft.com/office/drawing/2014/main" id="{5E2FF51D-EC2F-DC97-1A82-7A0ABD63DE17}"/>
              </a:ext>
            </a:extLst>
          </p:cNvPr>
          <p:cNvSpPr/>
          <p:nvPr/>
        </p:nvSpPr>
        <p:spPr>
          <a:xfrm>
            <a:off x="20176798" y="8804996"/>
            <a:ext cx="3787105" cy="4255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010F77FE-E6FE-8269-5F4D-8A9BB2D68ABC}"/>
              </a:ext>
            </a:extLst>
          </p:cNvPr>
          <p:cNvSpPr txBox="1"/>
          <p:nvPr/>
        </p:nvSpPr>
        <p:spPr>
          <a:xfrm>
            <a:off x="20683051" y="8810744"/>
            <a:ext cx="2588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>
                <a:solidFill>
                  <a:schemeClr val="bg1"/>
                </a:solidFill>
              </a:rPr>
              <a:t>Int.Appl.Ceram.Tech</a:t>
            </a:r>
            <a:r>
              <a:rPr lang="en-US" altLang="ja-JP" sz="1200" dirty="0">
                <a:solidFill>
                  <a:schemeClr val="bg1"/>
                </a:solidFill>
              </a:rPr>
              <a:t>. </a:t>
            </a:r>
            <a:r>
              <a:rPr lang="en-US" altLang="ja-JP" sz="1200" b="1" dirty="0">
                <a:solidFill>
                  <a:schemeClr val="bg1"/>
                </a:solidFill>
              </a:rPr>
              <a:t>4</a:t>
            </a:r>
            <a:r>
              <a:rPr lang="en-US" altLang="ja-JP" sz="1200" dirty="0">
                <a:solidFill>
                  <a:schemeClr val="bg1"/>
                </a:solidFill>
              </a:rPr>
              <a:t>, 535 (2007)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cxnSp>
        <p:nvCxnSpPr>
          <p:cNvPr id="166" name="直線矢印コネクタ 165">
            <a:extLst>
              <a:ext uri="{FF2B5EF4-FFF2-40B4-BE49-F238E27FC236}">
                <a16:creationId xmlns:a16="http://schemas.microsoft.com/office/drawing/2014/main" id="{B5174A2C-43D0-B7E3-F523-EC956818A411}"/>
              </a:ext>
            </a:extLst>
          </p:cNvPr>
          <p:cNvCxnSpPr/>
          <p:nvPr/>
        </p:nvCxnSpPr>
        <p:spPr>
          <a:xfrm flipV="1">
            <a:off x="20257255" y="8001557"/>
            <a:ext cx="621545" cy="164075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矢印コネクタ 166">
            <a:extLst>
              <a:ext uri="{FF2B5EF4-FFF2-40B4-BE49-F238E27FC236}">
                <a16:creationId xmlns:a16="http://schemas.microsoft.com/office/drawing/2014/main" id="{577DD777-7E85-843A-EB42-87F8DD7EEF6E}"/>
              </a:ext>
            </a:extLst>
          </p:cNvPr>
          <p:cNvCxnSpPr/>
          <p:nvPr/>
        </p:nvCxnSpPr>
        <p:spPr>
          <a:xfrm flipV="1">
            <a:off x="21873113" y="8044132"/>
            <a:ext cx="621545" cy="1640753"/>
          </a:xfrm>
          <a:prstGeom prst="straightConnector1">
            <a:avLst/>
          </a:prstGeom>
          <a:ln w="508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Picture 18" descr=" DP121.jpg                                                      0001A6B8Miya HD                        B98698CA:">
            <a:extLst>
              <a:ext uri="{FF2B5EF4-FFF2-40B4-BE49-F238E27FC236}">
                <a16:creationId xmlns:a16="http://schemas.microsoft.com/office/drawing/2014/main" id="{CF332416-EAA1-79BF-9B63-B845E6A22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r:link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891" y="9335383"/>
            <a:ext cx="1440160" cy="21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4">
            <a:extLst>
              <a:ext uri="{FF2B5EF4-FFF2-40B4-BE49-F238E27FC236}">
                <a16:creationId xmlns:a16="http://schemas.microsoft.com/office/drawing/2014/main" id="{09198965-C562-BEE8-0FB4-27343B93C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838" y="9333645"/>
            <a:ext cx="1944882" cy="217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8A4E9792-8908-6071-2822-7E6D8D266ED1}"/>
              </a:ext>
            </a:extLst>
          </p:cNvPr>
          <p:cNvSpPr txBox="1"/>
          <p:nvPr/>
        </p:nvSpPr>
        <p:spPr>
          <a:xfrm>
            <a:off x="19672493" y="1146603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Ca</a:t>
            </a:r>
            <a:r>
              <a:rPr kumimoji="1" lang="en-US" altLang="ja-JP" sz="1600" b="1" baseline="-25000" dirty="0">
                <a:solidFill>
                  <a:srgbClr val="FF0000"/>
                </a:solidFill>
              </a:rPr>
              <a:t>2.7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Bi</a:t>
            </a:r>
            <a:r>
              <a:rPr kumimoji="1" lang="en-US" altLang="ja-JP" sz="1600" b="1" baseline="-25000" dirty="0">
                <a:solidFill>
                  <a:srgbClr val="FF0000"/>
                </a:solidFill>
              </a:rPr>
              <a:t>0.3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Co</a:t>
            </a:r>
            <a:r>
              <a:rPr kumimoji="1" lang="en-US" altLang="ja-JP" sz="1600" b="1" baseline="-25000" dirty="0">
                <a:solidFill>
                  <a:srgbClr val="FF0000"/>
                </a:solidFill>
              </a:rPr>
              <a:t>4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O</a:t>
            </a:r>
            <a:r>
              <a:rPr kumimoji="1" lang="en-US" altLang="ja-JP" sz="1600" b="1" baseline="-25000" dirty="0">
                <a:solidFill>
                  <a:srgbClr val="FF0000"/>
                </a:solidFill>
              </a:rPr>
              <a:t>9</a:t>
            </a:r>
          </a:p>
          <a:p>
            <a:r>
              <a:rPr kumimoji="1" lang="en-US" altLang="ja-JP" sz="1600" b="1" dirty="0">
                <a:solidFill>
                  <a:srgbClr val="FF0000"/>
                </a:solidFill>
              </a:rPr>
              <a:t>      (Ca349)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D5E990D8-51D7-BF61-170C-5EF918830569}"/>
              </a:ext>
            </a:extLst>
          </p:cNvPr>
          <p:cNvSpPr txBox="1"/>
          <p:nvPr/>
        </p:nvSpPr>
        <p:spPr>
          <a:xfrm>
            <a:off x="21521245" y="1144934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0000FF"/>
                </a:solidFill>
              </a:rPr>
              <a:t>CaMn</a:t>
            </a:r>
            <a:r>
              <a:rPr kumimoji="1" lang="en-US" altLang="ja-JP" sz="1600" b="1" baseline="-25000" dirty="0">
                <a:solidFill>
                  <a:srgbClr val="0000FF"/>
                </a:solidFill>
              </a:rPr>
              <a:t>0.98</a:t>
            </a:r>
            <a:r>
              <a:rPr kumimoji="1" lang="en-US" altLang="ja-JP" sz="1600" b="1" dirty="0">
                <a:solidFill>
                  <a:srgbClr val="0000FF"/>
                </a:solidFill>
              </a:rPr>
              <a:t>Mo</a:t>
            </a:r>
            <a:r>
              <a:rPr kumimoji="1" lang="en-US" altLang="ja-JP" sz="1600" b="1" baseline="-25000" dirty="0">
                <a:solidFill>
                  <a:srgbClr val="0000FF"/>
                </a:solidFill>
              </a:rPr>
              <a:t>0.02</a:t>
            </a:r>
            <a:r>
              <a:rPr kumimoji="1" lang="en-US" altLang="ja-JP" sz="1600" b="1" dirty="0">
                <a:solidFill>
                  <a:srgbClr val="0000FF"/>
                </a:solidFill>
              </a:rPr>
              <a:t>O</a:t>
            </a:r>
            <a:r>
              <a:rPr kumimoji="1" lang="en-US" altLang="ja-JP" sz="1600" b="1" baseline="-25000" dirty="0">
                <a:solidFill>
                  <a:srgbClr val="0000FF"/>
                </a:solidFill>
              </a:rPr>
              <a:t>3</a:t>
            </a:r>
          </a:p>
          <a:p>
            <a:r>
              <a:rPr lang="en-US" altLang="ja-JP" sz="1600" b="1" baseline="-25000" dirty="0">
                <a:solidFill>
                  <a:srgbClr val="0000FF"/>
                </a:solidFill>
              </a:rPr>
              <a:t>        </a:t>
            </a:r>
            <a:r>
              <a:rPr lang="en-US" altLang="ja-JP" sz="1600" b="1" dirty="0">
                <a:solidFill>
                  <a:srgbClr val="0000FF"/>
                </a:solidFill>
              </a:rPr>
              <a:t>(CaMnO</a:t>
            </a:r>
            <a:r>
              <a:rPr lang="en-US" altLang="ja-JP" sz="1600" b="1" baseline="-25000" dirty="0">
                <a:solidFill>
                  <a:srgbClr val="0000FF"/>
                </a:solidFill>
              </a:rPr>
              <a:t>3</a:t>
            </a:r>
            <a:r>
              <a:rPr lang="en-US" altLang="ja-JP" sz="1600" b="1" dirty="0">
                <a:solidFill>
                  <a:srgbClr val="0000FF"/>
                </a:solidFill>
              </a:rPr>
              <a:t>)</a:t>
            </a:r>
            <a:endParaRPr kumimoji="1" lang="ja-JP" altLang="en-US" sz="1600" b="1" baseline="-25000" dirty="0">
              <a:solidFill>
                <a:srgbClr val="0000FF"/>
              </a:solidFill>
            </a:endParaRPr>
          </a:p>
        </p:txBody>
      </p:sp>
      <p:sp>
        <p:nvSpPr>
          <p:cNvPr id="172" name="正方形/長方形 171">
            <a:extLst>
              <a:ext uri="{FF2B5EF4-FFF2-40B4-BE49-F238E27FC236}">
                <a16:creationId xmlns:a16="http://schemas.microsoft.com/office/drawing/2014/main" id="{36F6124D-2178-734B-8DCB-98E30F807355}"/>
              </a:ext>
            </a:extLst>
          </p:cNvPr>
          <p:cNvSpPr/>
          <p:nvPr/>
        </p:nvSpPr>
        <p:spPr>
          <a:xfrm>
            <a:off x="23573173" y="8973833"/>
            <a:ext cx="5122087" cy="1477328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ja-JP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</a:t>
            </a:r>
            <a:r>
              <a:rPr lang="ja-JP" altLang="en-US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型と</a:t>
            </a:r>
            <a:r>
              <a:rPr lang="en-US" altLang="ja-JP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</a:t>
            </a:r>
            <a:r>
              <a:rPr lang="ja-JP" altLang="en-US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型で優れた性能を示す酸化物熱電材料は存在するが、同一組成で</a:t>
            </a:r>
            <a:r>
              <a:rPr lang="en-US" altLang="ja-JP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</a:t>
            </a:r>
            <a:r>
              <a:rPr lang="ja-JP" altLang="en-US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型と</a:t>
            </a:r>
            <a:r>
              <a:rPr lang="en-US" altLang="ja-JP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</a:t>
            </a:r>
            <a:r>
              <a:rPr lang="ja-JP" altLang="en-US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型の性能を示す酸化物熱電変換材料な存在しない</a:t>
            </a:r>
            <a:endParaRPr lang="en-US" altLang="ja-JP" sz="1800" kern="100" spc="-10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ja-JP" altLang="en-US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火力発電や太陽光発電と比較すると発電効率が低く、大規模発電には適さない</a:t>
            </a:r>
            <a:endParaRPr lang="en-US" altLang="ja-JP" sz="1800" kern="100" spc="-10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87E339FA-7CA8-CBCF-522C-342998A4353C}"/>
              </a:ext>
            </a:extLst>
          </p:cNvPr>
          <p:cNvSpPr/>
          <p:nvPr/>
        </p:nvSpPr>
        <p:spPr>
          <a:xfrm>
            <a:off x="23591502" y="7081184"/>
            <a:ext cx="5067580" cy="1493238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ja-JP" altLang="en-US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高温酸化環境下で化学的に安定</a:t>
            </a:r>
            <a:endParaRPr lang="en-US" altLang="ja-JP" sz="1800" kern="100" spc="-10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ja-JP" altLang="en-US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地球上に豊富に存在する元素で構成</a:t>
            </a:r>
            <a:endParaRPr lang="en-US" altLang="ja-JP" sz="1800" kern="100" spc="-10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ja-JP" sz="1800" kern="100" spc="-10" dirty="0" err="1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Te</a:t>
            </a:r>
            <a:r>
              <a:rPr lang="en-US" altLang="ja-JP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As, Pb</a:t>
            </a:r>
            <a:r>
              <a:rPr lang="ja-JP" altLang="en-US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などの毒性元素を含まない</a:t>
            </a:r>
            <a:endParaRPr lang="en-US" altLang="ja-JP" sz="1800" kern="100" spc="-10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ja-JP" altLang="en-US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構造がシンプルであり、振動や衝撃に強い</a:t>
            </a:r>
            <a:endParaRPr lang="en-US" altLang="ja-JP" sz="1800" kern="100" spc="-10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ja-JP" altLang="en-US" sz="1800" kern="100" spc="-1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メンテナンスフリーで長時間</a:t>
            </a:r>
            <a:r>
              <a:rPr lang="ja-JP" altLang="en-US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使用可能</a:t>
            </a:r>
            <a:endParaRPr lang="en-US" altLang="ja-JP" sz="1800" kern="100" spc="-10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94538B54-E470-793B-99CB-B8E3A875BD51}"/>
              </a:ext>
            </a:extLst>
          </p:cNvPr>
          <p:cNvSpPr txBox="1"/>
          <p:nvPr/>
        </p:nvSpPr>
        <p:spPr>
          <a:xfrm>
            <a:off x="23531154" y="6710324"/>
            <a:ext cx="215087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●</a:t>
            </a:r>
            <a:r>
              <a:rPr kumimoji="1" lang="ja-JP" altLang="en-US" b="1" dirty="0">
                <a:solidFill>
                  <a:srgbClr val="FF0000"/>
                </a:solidFill>
              </a:rPr>
              <a:t>メリット</a:t>
            </a: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F0D72628-8EDF-3F82-F75A-38AF03164AC7}"/>
              </a:ext>
            </a:extLst>
          </p:cNvPr>
          <p:cNvSpPr txBox="1"/>
          <p:nvPr/>
        </p:nvSpPr>
        <p:spPr>
          <a:xfrm>
            <a:off x="23508278" y="8635594"/>
            <a:ext cx="215087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00FF"/>
                </a:solidFill>
              </a:rPr>
              <a:t>●デメリット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30C16AD3-6D57-1B3B-6781-A87A8BE7D06F}"/>
              </a:ext>
            </a:extLst>
          </p:cNvPr>
          <p:cNvSpPr txBox="1"/>
          <p:nvPr/>
        </p:nvSpPr>
        <p:spPr>
          <a:xfrm>
            <a:off x="23502507" y="10560037"/>
            <a:ext cx="215087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9900"/>
                </a:solidFill>
              </a:rPr>
              <a:t>●研究目的</a:t>
            </a:r>
            <a:endParaRPr kumimoji="1" lang="ja-JP" altLang="en-US" b="1" dirty="0">
              <a:solidFill>
                <a:srgbClr val="009900"/>
              </a:solidFill>
            </a:endParaRPr>
          </a:p>
        </p:txBody>
      </p:sp>
      <p:graphicFrame>
        <p:nvGraphicFramePr>
          <p:cNvPr id="178" name="オブジェクト 177">
            <a:extLst>
              <a:ext uri="{FF2B5EF4-FFF2-40B4-BE49-F238E27FC236}">
                <a16:creationId xmlns:a16="http://schemas.microsoft.com/office/drawing/2014/main" id="{F8789557-E281-C8C0-2B16-FD2CEFD676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364879"/>
              </p:ext>
            </p:extLst>
          </p:nvPr>
        </p:nvGraphicFramePr>
        <p:xfrm>
          <a:off x="20345210" y="20071149"/>
          <a:ext cx="8386859" cy="1194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3746160" imgH="533160" progId="Equation.DSMT4">
                  <p:embed/>
                </p:oleObj>
              </mc:Choice>
              <mc:Fallback>
                <p:oleObj name="Equation" r:id="rId55" imgW="37461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20345210" y="20071149"/>
                        <a:ext cx="8386859" cy="1194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EC97CD98-0F6B-54B1-7B6E-C1C1E6C4D301}"/>
              </a:ext>
            </a:extLst>
          </p:cNvPr>
          <p:cNvSpPr txBox="1"/>
          <p:nvPr/>
        </p:nvSpPr>
        <p:spPr>
          <a:xfrm>
            <a:off x="17861371" y="20463235"/>
            <a:ext cx="2881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拡張した</a:t>
            </a:r>
            <a:r>
              <a:rPr kumimoji="1" lang="en-US" altLang="ja-JP" dirty="0" err="1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Heikes</a:t>
            </a:r>
            <a:r>
              <a:rPr kumimoji="1" lang="ja-JP" altLang="en-US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の式：</a:t>
            </a:r>
            <a:endParaRPr kumimoji="1" lang="en-US" altLang="ja-JP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80" name="図 179">
            <a:extLst>
              <a:ext uri="{FF2B5EF4-FFF2-40B4-BE49-F238E27FC236}">
                <a16:creationId xmlns:a16="http://schemas.microsoft.com/office/drawing/2014/main" id="{885694FC-8949-1EF4-59A4-7EEFD2171867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699071" y="14530435"/>
            <a:ext cx="14782380" cy="2350749"/>
          </a:xfrm>
          <a:prstGeom prst="rect">
            <a:avLst/>
          </a:prstGeom>
        </p:spPr>
      </p:pic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55223000-43BB-27C2-CA0B-B3C73CCA719A}"/>
              </a:ext>
            </a:extLst>
          </p:cNvPr>
          <p:cNvSpPr txBox="1"/>
          <p:nvPr/>
        </p:nvSpPr>
        <p:spPr>
          <a:xfrm>
            <a:off x="1796952" y="13838440"/>
            <a:ext cx="2881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Goldschmidt</a:t>
            </a:r>
            <a:r>
              <a:rPr lang="ja-JP" altLang="en-US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耐性因子：</a:t>
            </a:r>
            <a:endParaRPr kumimoji="1" lang="en-US" altLang="ja-JP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84" name="オブジェクト 183">
            <a:extLst>
              <a:ext uri="{FF2B5EF4-FFF2-40B4-BE49-F238E27FC236}">
                <a16:creationId xmlns:a16="http://schemas.microsoft.com/office/drawing/2014/main" id="{A8BE9711-975D-FB65-9FFB-7B0875F1B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870379"/>
              </p:ext>
            </p:extLst>
          </p:nvPr>
        </p:nvGraphicFramePr>
        <p:xfrm>
          <a:off x="4335159" y="13717201"/>
          <a:ext cx="1571665" cy="734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977760" imgH="457200" progId="Equation.DSMT4">
                  <p:embed/>
                </p:oleObj>
              </mc:Choice>
              <mc:Fallback>
                <p:oleObj name="Equation" r:id="rId58" imgW="977760" imgH="457200" progId="Equation.DSMT4">
                  <p:embed/>
                  <p:pic>
                    <p:nvPicPr>
                      <p:cNvPr id="36" name="オブジェクト 35">
                        <a:extLst>
                          <a:ext uri="{FF2B5EF4-FFF2-40B4-BE49-F238E27FC236}">
                            <a16:creationId xmlns:a16="http://schemas.microsoft.com/office/drawing/2014/main" id="{74CFB624-FB3E-C955-7872-1066130227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4335159" y="13717201"/>
                        <a:ext cx="1571665" cy="734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D8E43FA2-090A-8C79-9E11-4C417C081AFD}"/>
              </a:ext>
            </a:extLst>
          </p:cNvPr>
          <p:cNvSpPr txBox="1"/>
          <p:nvPr/>
        </p:nvSpPr>
        <p:spPr>
          <a:xfrm>
            <a:off x="4524285" y="1038419"/>
            <a:ext cx="1039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歪大</a:t>
            </a:r>
          </a:p>
        </p:txBody>
      </p:sp>
      <p:sp>
        <p:nvSpPr>
          <p:cNvPr id="1025" name="テキスト ボックス 1024">
            <a:extLst>
              <a:ext uri="{FF2B5EF4-FFF2-40B4-BE49-F238E27FC236}">
                <a16:creationId xmlns:a16="http://schemas.microsoft.com/office/drawing/2014/main" id="{3FF9BF1E-2032-F751-6178-2BF03D6C60CA}"/>
              </a:ext>
            </a:extLst>
          </p:cNvPr>
          <p:cNvSpPr txBox="1"/>
          <p:nvPr/>
        </p:nvSpPr>
        <p:spPr>
          <a:xfrm>
            <a:off x="6342713" y="1038735"/>
            <a:ext cx="1039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歪小</a:t>
            </a:r>
          </a:p>
        </p:txBody>
      </p:sp>
      <p:pic>
        <p:nvPicPr>
          <p:cNvPr id="1027" name="図 1026">
            <a:extLst>
              <a:ext uri="{FF2B5EF4-FFF2-40B4-BE49-F238E27FC236}">
                <a16:creationId xmlns:a16="http://schemas.microsoft.com/office/drawing/2014/main" id="{BDBC4FAA-ABC0-68F8-BEF8-44A4E96CC54C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505197" y="14551271"/>
            <a:ext cx="2688569" cy="536494"/>
          </a:xfrm>
          <a:prstGeom prst="rect">
            <a:avLst/>
          </a:prstGeom>
        </p:spPr>
      </p:pic>
      <p:pic>
        <p:nvPicPr>
          <p:cNvPr id="1028" name="図 1027">
            <a:extLst>
              <a:ext uri="{FF2B5EF4-FFF2-40B4-BE49-F238E27FC236}">
                <a16:creationId xmlns:a16="http://schemas.microsoft.com/office/drawing/2014/main" id="{F87F10F5-2CCC-1E0D-9799-941EF34396FE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5700223" y="14517425"/>
            <a:ext cx="2194750" cy="542591"/>
          </a:xfrm>
          <a:prstGeom prst="rect">
            <a:avLst/>
          </a:prstGeom>
        </p:spPr>
      </p:pic>
      <p:pic>
        <p:nvPicPr>
          <p:cNvPr id="1029" name="図 1028">
            <a:extLst>
              <a:ext uri="{FF2B5EF4-FFF2-40B4-BE49-F238E27FC236}">
                <a16:creationId xmlns:a16="http://schemas.microsoft.com/office/drawing/2014/main" id="{DBE15E99-A1DD-3FA6-7FE2-B709A048D07B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6366491" y="12724465"/>
            <a:ext cx="1362668" cy="1239205"/>
          </a:xfrm>
          <a:prstGeom prst="rect">
            <a:avLst/>
          </a:prstGeom>
        </p:spPr>
      </p:pic>
      <p:sp>
        <p:nvSpPr>
          <p:cNvPr id="1030" name="テキスト ボックス 1029">
            <a:extLst>
              <a:ext uri="{FF2B5EF4-FFF2-40B4-BE49-F238E27FC236}">
                <a16:creationId xmlns:a16="http://schemas.microsoft.com/office/drawing/2014/main" id="{DE54CE2F-DFD4-3BD0-D140-9BD35F32DC32}"/>
              </a:ext>
            </a:extLst>
          </p:cNvPr>
          <p:cNvSpPr txBox="1"/>
          <p:nvPr/>
        </p:nvSpPr>
        <p:spPr>
          <a:xfrm>
            <a:off x="7211771" y="14597908"/>
            <a:ext cx="227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kumimoji="1" lang="en-US" altLang="ja-JP" sz="1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1" lang="ja-JP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八面体歪大</a:t>
            </a:r>
          </a:p>
        </p:txBody>
      </p:sp>
      <p:sp>
        <p:nvSpPr>
          <p:cNvPr id="1031" name="テキスト ボックス 1030">
            <a:extLst>
              <a:ext uri="{FF2B5EF4-FFF2-40B4-BE49-F238E27FC236}">
                <a16:creationId xmlns:a16="http://schemas.microsoft.com/office/drawing/2014/main" id="{DFBBCA1C-F0E9-ADF6-8DFD-3B0E255348B4}"/>
              </a:ext>
            </a:extLst>
          </p:cNvPr>
          <p:cNvSpPr txBox="1"/>
          <p:nvPr/>
        </p:nvSpPr>
        <p:spPr>
          <a:xfrm>
            <a:off x="13043105" y="14597908"/>
            <a:ext cx="227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kumimoji="1" lang="en-US" altLang="ja-JP" sz="1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1" lang="ja-JP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八面体歪</a:t>
            </a:r>
            <a:r>
              <a:rPr lang="ja-JP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</a:t>
            </a:r>
            <a:endParaRPr kumimoji="1" lang="ja-JP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32" name="オブジェクト 1031">
            <a:extLst>
              <a:ext uri="{FF2B5EF4-FFF2-40B4-BE49-F238E27FC236}">
                <a16:creationId xmlns:a16="http://schemas.microsoft.com/office/drawing/2014/main" id="{A004CDFE-B4C1-C05D-BDF3-02271140FB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041473"/>
              </p:ext>
            </p:extLst>
          </p:nvPr>
        </p:nvGraphicFramePr>
        <p:xfrm>
          <a:off x="7185158" y="14019489"/>
          <a:ext cx="756221" cy="367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291960" imgH="177480" progId="Equation.DSMT4">
                  <p:embed/>
                </p:oleObj>
              </mc:Choice>
              <mc:Fallback>
                <p:oleObj name="Equation" r:id="rId63" imgW="291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7185158" y="14019489"/>
                        <a:ext cx="756221" cy="367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図 1032" descr="ダイアグラム&#10;&#10;自動的に生成された説明">
            <a:extLst>
              <a:ext uri="{FF2B5EF4-FFF2-40B4-BE49-F238E27FC236}">
                <a16:creationId xmlns:a16="http://schemas.microsoft.com/office/drawing/2014/main" id="{3D95A6B2-35EC-B89B-2548-869C9AB3F8D1}"/>
              </a:ext>
            </a:extLst>
          </p:cNvPr>
          <p:cNvPicPr>
            <a:picLocks noChangeAspect="1"/>
          </p:cNvPicPr>
          <p:nvPr/>
        </p:nvPicPr>
        <p:blipFill rotWithShape="1"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" b="27183"/>
          <a:stretch/>
        </p:blipFill>
        <p:spPr>
          <a:xfrm>
            <a:off x="7967320" y="12687046"/>
            <a:ext cx="3754576" cy="1411433"/>
          </a:xfrm>
          <a:prstGeom prst="rect">
            <a:avLst/>
          </a:prstGeom>
        </p:spPr>
      </p:pic>
      <p:sp>
        <p:nvSpPr>
          <p:cNvPr id="1034" name="テキスト ボックス 1033">
            <a:extLst>
              <a:ext uri="{FF2B5EF4-FFF2-40B4-BE49-F238E27FC236}">
                <a16:creationId xmlns:a16="http://schemas.microsoft.com/office/drawing/2014/main" id="{F7DF958A-BD14-4832-F350-CCF52A21A33C}"/>
              </a:ext>
            </a:extLst>
          </p:cNvPr>
          <p:cNvSpPr txBox="1"/>
          <p:nvPr/>
        </p:nvSpPr>
        <p:spPr>
          <a:xfrm>
            <a:off x="8614201" y="14165032"/>
            <a:ext cx="112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 Fe</a:t>
            </a:r>
            <a:r>
              <a:rPr lang="en-US" altLang="ja-JP" sz="18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1" lang="en-US" altLang="ja-JP" sz="18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sz="1800" baseline="30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5" name="テキスト ボックス 1034">
            <a:extLst>
              <a:ext uri="{FF2B5EF4-FFF2-40B4-BE49-F238E27FC236}">
                <a16:creationId xmlns:a16="http://schemas.microsoft.com/office/drawing/2014/main" id="{953938E2-8C3C-E277-8C7C-8C4BF6341CCE}"/>
              </a:ext>
            </a:extLst>
          </p:cNvPr>
          <p:cNvSpPr txBox="1"/>
          <p:nvPr/>
        </p:nvSpPr>
        <p:spPr>
          <a:xfrm>
            <a:off x="9710849" y="14141747"/>
            <a:ext cx="112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 Fe</a:t>
            </a:r>
            <a:r>
              <a:rPr kumimoji="1" lang="en-US" altLang="ja-JP" sz="18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kumimoji="1" lang="ja-JP" altLang="en-US" sz="1800" baseline="30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6" name="テキスト ボックス 1035">
            <a:extLst>
              <a:ext uri="{FF2B5EF4-FFF2-40B4-BE49-F238E27FC236}">
                <a16:creationId xmlns:a16="http://schemas.microsoft.com/office/drawing/2014/main" id="{2D49DC6A-352D-CDC8-8924-26DB771ED5C8}"/>
              </a:ext>
            </a:extLst>
          </p:cNvPr>
          <p:cNvSpPr txBox="1"/>
          <p:nvPr/>
        </p:nvSpPr>
        <p:spPr>
          <a:xfrm>
            <a:off x="10840126" y="14114956"/>
            <a:ext cx="112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ja-JP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Fe</a:t>
            </a:r>
            <a:r>
              <a:rPr kumimoji="1" lang="en-US" altLang="ja-JP" sz="1800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kumimoji="1" lang="ja-JP" altLang="en-US" sz="1800" baseline="30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9" name="図 1038">
            <a:extLst>
              <a:ext uri="{FF2B5EF4-FFF2-40B4-BE49-F238E27FC236}">
                <a16:creationId xmlns:a16="http://schemas.microsoft.com/office/drawing/2014/main" id="{150CFF73-7896-3348-4907-D47A238B00A6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1960057" y="12617154"/>
            <a:ext cx="4389500" cy="1956986"/>
          </a:xfrm>
          <a:prstGeom prst="rect">
            <a:avLst/>
          </a:prstGeom>
        </p:spPr>
      </p:pic>
      <p:sp>
        <p:nvSpPr>
          <p:cNvPr id="1040" name="矢印: 五方向 1039">
            <a:extLst>
              <a:ext uri="{FF2B5EF4-FFF2-40B4-BE49-F238E27FC236}">
                <a16:creationId xmlns:a16="http://schemas.microsoft.com/office/drawing/2014/main" id="{449B5660-6348-5987-1DA1-EAAED07FE2D2}"/>
              </a:ext>
            </a:extLst>
          </p:cNvPr>
          <p:cNvSpPr/>
          <p:nvPr/>
        </p:nvSpPr>
        <p:spPr>
          <a:xfrm>
            <a:off x="1909666" y="17184646"/>
            <a:ext cx="1996814" cy="2120887"/>
          </a:xfrm>
          <a:prstGeom prst="homePlate">
            <a:avLst/>
          </a:prstGeom>
          <a:solidFill>
            <a:srgbClr val="5AF1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1" name="矢印: 山形 1040">
            <a:extLst>
              <a:ext uri="{FF2B5EF4-FFF2-40B4-BE49-F238E27FC236}">
                <a16:creationId xmlns:a16="http://schemas.microsoft.com/office/drawing/2014/main" id="{D334FE95-D4E2-8957-4D0D-10E3E5F99215}"/>
              </a:ext>
            </a:extLst>
          </p:cNvPr>
          <p:cNvSpPr/>
          <p:nvPr/>
        </p:nvSpPr>
        <p:spPr>
          <a:xfrm>
            <a:off x="3095995" y="17185260"/>
            <a:ext cx="2567930" cy="2074349"/>
          </a:xfrm>
          <a:prstGeom prst="chevron">
            <a:avLst/>
          </a:prstGeom>
          <a:solidFill>
            <a:srgbClr val="5AF1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2" name="テキスト ボックス 1041">
            <a:extLst>
              <a:ext uri="{FF2B5EF4-FFF2-40B4-BE49-F238E27FC236}">
                <a16:creationId xmlns:a16="http://schemas.microsoft.com/office/drawing/2014/main" id="{75AB7F6B-C3F4-3AF1-1070-5F9ECEC863E2}"/>
              </a:ext>
            </a:extLst>
          </p:cNvPr>
          <p:cNvSpPr txBox="1"/>
          <p:nvPr/>
        </p:nvSpPr>
        <p:spPr>
          <a:xfrm>
            <a:off x="2093987" y="17376572"/>
            <a:ext cx="553998" cy="1695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秤量・混合</a:t>
            </a:r>
          </a:p>
        </p:txBody>
      </p:sp>
      <p:sp>
        <p:nvSpPr>
          <p:cNvPr id="1045" name="テキスト ボックス 1044">
            <a:extLst>
              <a:ext uri="{FF2B5EF4-FFF2-40B4-BE49-F238E27FC236}">
                <a16:creationId xmlns:a16="http://schemas.microsoft.com/office/drawing/2014/main" id="{66DB3751-C288-2592-E315-7F7DF4E6BA06}"/>
              </a:ext>
            </a:extLst>
          </p:cNvPr>
          <p:cNvSpPr txBox="1"/>
          <p:nvPr/>
        </p:nvSpPr>
        <p:spPr>
          <a:xfrm>
            <a:off x="4212149" y="17661718"/>
            <a:ext cx="553998" cy="7104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仮焼</a:t>
            </a:r>
          </a:p>
        </p:txBody>
      </p:sp>
      <p:sp>
        <p:nvSpPr>
          <p:cNvPr id="1046" name="テキスト ボックス 1045">
            <a:extLst>
              <a:ext uri="{FF2B5EF4-FFF2-40B4-BE49-F238E27FC236}">
                <a16:creationId xmlns:a16="http://schemas.microsoft.com/office/drawing/2014/main" id="{EBFC0A2A-6016-DB8F-5F52-5C9F6A0DF293}"/>
              </a:ext>
            </a:extLst>
          </p:cNvPr>
          <p:cNvSpPr txBox="1"/>
          <p:nvPr/>
        </p:nvSpPr>
        <p:spPr>
          <a:xfrm>
            <a:off x="3641641" y="18534398"/>
            <a:ext cx="29393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1000</a:t>
            </a:r>
            <a:r>
              <a:rPr kumimoji="1" lang="ja-JP" altLang="en-US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℃ </a:t>
            </a:r>
            <a:r>
              <a:rPr lang="en-US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24h</a:t>
            </a:r>
          </a:p>
          <a:p>
            <a:r>
              <a:rPr lang="ja-JP" altLang="en-US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空気中</a:t>
            </a:r>
            <a:endParaRPr lang="en-US" altLang="ja-JP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47" name="矢印: 山形 1046">
            <a:extLst>
              <a:ext uri="{FF2B5EF4-FFF2-40B4-BE49-F238E27FC236}">
                <a16:creationId xmlns:a16="http://schemas.microsoft.com/office/drawing/2014/main" id="{C6F2F2EF-B3CC-B246-FE16-BE01D873A233}"/>
              </a:ext>
            </a:extLst>
          </p:cNvPr>
          <p:cNvSpPr/>
          <p:nvPr/>
        </p:nvSpPr>
        <p:spPr>
          <a:xfrm>
            <a:off x="4819251" y="17193059"/>
            <a:ext cx="2567930" cy="2074349"/>
          </a:xfrm>
          <a:prstGeom prst="chevron">
            <a:avLst/>
          </a:prstGeom>
          <a:solidFill>
            <a:srgbClr val="5AF1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8" name="テキスト ボックス 1047">
            <a:extLst>
              <a:ext uri="{FF2B5EF4-FFF2-40B4-BE49-F238E27FC236}">
                <a16:creationId xmlns:a16="http://schemas.microsoft.com/office/drawing/2014/main" id="{1EEF0BFA-44F1-F0CA-0740-211308E225CF}"/>
              </a:ext>
            </a:extLst>
          </p:cNvPr>
          <p:cNvSpPr txBox="1"/>
          <p:nvPr/>
        </p:nvSpPr>
        <p:spPr>
          <a:xfrm>
            <a:off x="5936959" y="17433723"/>
            <a:ext cx="553998" cy="1695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粉砕・混合</a:t>
            </a:r>
          </a:p>
        </p:txBody>
      </p:sp>
      <p:sp>
        <p:nvSpPr>
          <p:cNvPr id="1049" name="矢印: 山形 1048">
            <a:extLst>
              <a:ext uri="{FF2B5EF4-FFF2-40B4-BE49-F238E27FC236}">
                <a16:creationId xmlns:a16="http://schemas.microsoft.com/office/drawing/2014/main" id="{6270D730-F1D7-FEC5-FE3D-C50FB08BF48B}"/>
              </a:ext>
            </a:extLst>
          </p:cNvPr>
          <p:cNvSpPr/>
          <p:nvPr/>
        </p:nvSpPr>
        <p:spPr>
          <a:xfrm>
            <a:off x="6573875" y="17184646"/>
            <a:ext cx="2567930" cy="2074349"/>
          </a:xfrm>
          <a:prstGeom prst="chevron">
            <a:avLst/>
          </a:prstGeom>
          <a:solidFill>
            <a:srgbClr val="5AF1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50" name="テキスト ボックス 1049">
            <a:extLst>
              <a:ext uri="{FF2B5EF4-FFF2-40B4-BE49-F238E27FC236}">
                <a16:creationId xmlns:a16="http://schemas.microsoft.com/office/drawing/2014/main" id="{7A18D5CB-AC1A-8769-0D82-F8BBA19A4048}"/>
              </a:ext>
            </a:extLst>
          </p:cNvPr>
          <p:cNvSpPr txBox="1"/>
          <p:nvPr/>
        </p:nvSpPr>
        <p:spPr>
          <a:xfrm>
            <a:off x="7674740" y="17424012"/>
            <a:ext cx="553998" cy="1695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プレス成形</a:t>
            </a:r>
          </a:p>
        </p:txBody>
      </p:sp>
      <p:sp>
        <p:nvSpPr>
          <p:cNvPr id="1051" name="矢印: 山形 1050">
            <a:extLst>
              <a:ext uri="{FF2B5EF4-FFF2-40B4-BE49-F238E27FC236}">
                <a16:creationId xmlns:a16="http://schemas.microsoft.com/office/drawing/2014/main" id="{6A64BBA0-E5EC-3B29-4765-66290C532934}"/>
              </a:ext>
            </a:extLst>
          </p:cNvPr>
          <p:cNvSpPr/>
          <p:nvPr/>
        </p:nvSpPr>
        <p:spPr>
          <a:xfrm>
            <a:off x="8298685" y="17161472"/>
            <a:ext cx="2567930" cy="2074349"/>
          </a:xfrm>
          <a:prstGeom prst="chevron">
            <a:avLst/>
          </a:prstGeom>
          <a:solidFill>
            <a:srgbClr val="5AF1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52" name="テキスト ボックス 1051">
            <a:extLst>
              <a:ext uri="{FF2B5EF4-FFF2-40B4-BE49-F238E27FC236}">
                <a16:creationId xmlns:a16="http://schemas.microsoft.com/office/drawing/2014/main" id="{6FED184B-5ADC-F320-B1C7-D157BFB065CC}"/>
              </a:ext>
            </a:extLst>
          </p:cNvPr>
          <p:cNvSpPr txBox="1"/>
          <p:nvPr/>
        </p:nvSpPr>
        <p:spPr>
          <a:xfrm>
            <a:off x="9474190" y="17583256"/>
            <a:ext cx="553998" cy="6982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焼結</a:t>
            </a:r>
          </a:p>
        </p:txBody>
      </p:sp>
      <p:sp>
        <p:nvSpPr>
          <p:cNvPr id="1053" name="テキスト ボックス 1052">
            <a:extLst>
              <a:ext uri="{FF2B5EF4-FFF2-40B4-BE49-F238E27FC236}">
                <a16:creationId xmlns:a16="http://schemas.microsoft.com/office/drawing/2014/main" id="{D606AE1B-F242-0893-EE9E-0186A0AA9D0E}"/>
              </a:ext>
            </a:extLst>
          </p:cNvPr>
          <p:cNvSpPr txBox="1"/>
          <p:nvPr/>
        </p:nvSpPr>
        <p:spPr>
          <a:xfrm>
            <a:off x="8837244" y="18527172"/>
            <a:ext cx="29393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1200</a:t>
            </a:r>
            <a:r>
              <a:rPr kumimoji="1" lang="ja-JP" altLang="en-US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℃ </a:t>
            </a:r>
            <a:r>
              <a:rPr kumimoji="1" lang="en-US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48</a:t>
            </a:r>
            <a:r>
              <a:rPr lang="en-US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</a:t>
            </a:r>
          </a:p>
          <a:p>
            <a:r>
              <a:rPr lang="ja-JP" altLang="en-US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酸素中</a:t>
            </a:r>
            <a:endParaRPr lang="en-US" altLang="ja-JP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54" name="矢印: 山形 1053">
            <a:extLst>
              <a:ext uri="{FF2B5EF4-FFF2-40B4-BE49-F238E27FC236}">
                <a16:creationId xmlns:a16="http://schemas.microsoft.com/office/drawing/2014/main" id="{91CBB6B8-8C1E-7FA8-3392-20BB342B85DC}"/>
              </a:ext>
            </a:extLst>
          </p:cNvPr>
          <p:cNvSpPr/>
          <p:nvPr/>
        </p:nvSpPr>
        <p:spPr>
          <a:xfrm>
            <a:off x="10037625" y="17168323"/>
            <a:ext cx="2567930" cy="2074349"/>
          </a:xfrm>
          <a:prstGeom prst="chevron">
            <a:avLst/>
          </a:prstGeom>
          <a:solidFill>
            <a:srgbClr val="05BB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55" name="テキスト ボックス 1054">
            <a:extLst>
              <a:ext uri="{FF2B5EF4-FFF2-40B4-BE49-F238E27FC236}">
                <a16:creationId xmlns:a16="http://schemas.microsoft.com/office/drawing/2014/main" id="{124711C2-F463-C844-FD5C-AAB28DA0CA81}"/>
              </a:ext>
            </a:extLst>
          </p:cNvPr>
          <p:cNvSpPr txBox="1"/>
          <p:nvPr/>
        </p:nvSpPr>
        <p:spPr>
          <a:xfrm>
            <a:off x="10788914" y="17435725"/>
            <a:ext cx="186811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Ｘ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線回折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56" name="テキスト ボックス 1055">
            <a:extLst>
              <a:ext uri="{FF2B5EF4-FFF2-40B4-BE49-F238E27FC236}">
                <a16:creationId xmlns:a16="http://schemas.microsoft.com/office/drawing/2014/main" id="{319FF0E4-7171-B350-5257-71C44521484C}"/>
              </a:ext>
            </a:extLst>
          </p:cNvPr>
          <p:cNvSpPr txBox="1"/>
          <p:nvPr/>
        </p:nvSpPr>
        <p:spPr>
          <a:xfrm>
            <a:off x="10582516" y="18534398"/>
            <a:ext cx="186811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ヨウ素滴定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57" name="矢印: 山形 1056">
            <a:extLst>
              <a:ext uri="{FF2B5EF4-FFF2-40B4-BE49-F238E27FC236}">
                <a16:creationId xmlns:a16="http://schemas.microsoft.com/office/drawing/2014/main" id="{77E9A63C-45FC-CC85-AFF5-43FC2E333A43}"/>
              </a:ext>
            </a:extLst>
          </p:cNvPr>
          <p:cNvSpPr/>
          <p:nvPr/>
        </p:nvSpPr>
        <p:spPr>
          <a:xfrm>
            <a:off x="11754178" y="17180302"/>
            <a:ext cx="4835566" cy="2099028"/>
          </a:xfrm>
          <a:prstGeom prst="chevron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58" name="テキスト ボックス 1057">
            <a:extLst>
              <a:ext uri="{FF2B5EF4-FFF2-40B4-BE49-F238E27FC236}">
                <a16:creationId xmlns:a16="http://schemas.microsoft.com/office/drawing/2014/main" id="{500C955B-704B-4A94-6903-AE5894592566}"/>
              </a:ext>
            </a:extLst>
          </p:cNvPr>
          <p:cNvSpPr txBox="1"/>
          <p:nvPr/>
        </p:nvSpPr>
        <p:spPr>
          <a:xfrm>
            <a:off x="12929934" y="17307271"/>
            <a:ext cx="34126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リートベルト解析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電気抵抗率</a:t>
            </a:r>
            <a:r>
              <a:rPr lang="en-US" altLang="ja-JP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ρ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測定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ゼーベック係数</a:t>
            </a:r>
            <a:r>
              <a:rPr kumimoji="1" lang="en-US" altLang="ja-JP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測定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熱伝導率</a:t>
            </a:r>
            <a:r>
              <a:rPr lang="en-US" altLang="ja-JP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κ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測定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b="1" i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ZT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磁化率</a:t>
            </a:r>
            <a:r>
              <a:rPr lang="en-US" altLang="ja-JP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χ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測定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61" name="正方形/長方形 1060">
            <a:extLst>
              <a:ext uri="{FF2B5EF4-FFF2-40B4-BE49-F238E27FC236}">
                <a16:creationId xmlns:a16="http://schemas.microsoft.com/office/drawing/2014/main" id="{269A9886-30A4-9C98-EDE3-AB16C9FD26FA}"/>
              </a:ext>
            </a:extLst>
          </p:cNvPr>
          <p:cNvSpPr/>
          <p:nvPr/>
        </p:nvSpPr>
        <p:spPr>
          <a:xfrm>
            <a:off x="21870435" y="36895388"/>
            <a:ext cx="7433886" cy="49022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正方形/長方形 1061">
            <a:extLst>
              <a:ext uri="{FF2B5EF4-FFF2-40B4-BE49-F238E27FC236}">
                <a16:creationId xmlns:a16="http://schemas.microsoft.com/office/drawing/2014/main" id="{45F1841F-E4A2-1190-CF26-BDAC0EE4F3BA}"/>
              </a:ext>
            </a:extLst>
          </p:cNvPr>
          <p:cNvSpPr/>
          <p:nvPr/>
        </p:nvSpPr>
        <p:spPr>
          <a:xfrm>
            <a:off x="22691341" y="36236951"/>
            <a:ext cx="6097571" cy="634238"/>
          </a:xfrm>
          <a:prstGeom prst="rect">
            <a:avLst/>
          </a:prstGeom>
          <a:solidFill>
            <a:srgbClr val="05BB1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テキスト ボックス 248">
            <a:extLst>
              <a:ext uri="{FF2B5EF4-FFF2-40B4-BE49-F238E27FC236}">
                <a16:creationId xmlns:a16="http://schemas.microsoft.com/office/drawing/2014/main" id="{649391D0-0D7F-024F-AFE0-3C82B1CE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1267" y="36261150"/>
            <a:ext cx="3519551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Heikes</a:t>
            </a:r>
            <a:r>
              <a:rPr lang="ja-JP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の式</a:t>
            </a:r>
            <a:r>
              <a:rPr lang="ja-JP" altLang="en-US" sz="2800" b="1" i="1" dirty="0"/>
              <a:t>： </a:t>
            </a:r>
            <a:r>
              <a:rPr lang="en-US" altLang="ja-JP" sz="2800" b="1" i="1" dirty="0"/>
              <a:t>S</a:t>
            </a:r>
            <a:r>
              <a:rPr lang="en-US" altLang="ja-JP" sz="2800" b="1" i="1" baseline="-25000" dirty="0"/>
              <a:t>∞</a:t>
            </a:r>
          </a:p>
        </p:txBody>
      </p:sp>
      <p:graphicFrame>
        <p:nvGraphicFramePr>
          <p:cNvPr id="1066" name="オブジェクト 1065">
            <a:extLst>
              <a:ext uri="{FF2B5EF4-FFF2-40B4-BE49-F238E27FC236}">
                <a16:creationId xmlns:a16="http://schemas.microsoft.com/office/drawing/2014/main" id="{E9CBAB0C-A0F2-1E70-E221-3759BBF274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353955"/>
              </p:ext>
            </p:extLst>
          </p:nvPr>
        </p:nvGraphicFramePr>
        <p:xfrm>
          <a:off x="4777367" y="16439020"/>
          <a:ext cx="414126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88560" imgH="152280" progId="Equation.DSMT4">
                  <p:embed/>
                </p:oleObj>
              </mc:Choice>
              <mc:Fallback>
                <p:oleObj name="Equation" r:id="rId67" imgW="88560" imgH="152280" progId="Equation.DSMT4">
                  <p:embed/>
                  <p:pic>
                    <p:nvPicPr>
                      <p:cNvPr id="1032" name="オブジェクト 1031">
                        <a:extLst>
                          <a:ext uri="{FF2B5EF4-FFF2-40B4-BE49-F238E27FC236}">
                            <a16:creationId xmlns:a16="http://schemas.microsoft.com/office/drawing/2014/main" id="{A004CDFE-B4C1-C05D-BDF3-02271140FB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4777367" y="16439020"/>
                        <a:ext cx="414126" cy="31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" name="テキスト ボックス 1074">
            <a:extLst>
              <a:ext uri="{FF2B5EF4-FFF2-40B4-BE49-F238E27FC236}">
                <a16:creationId xmlns:a16="http://schemas.microsoft.com/office/drawing/2014/main" id="{CE8D1161-8AFE-E6AF-B05B-5066703E7D66}"/>
              </a:ext>
            </a:extLst>
          </p:cNvPr>
          <p:cNvSpPr txBox="1"/>
          <p:nvPr/>
        </p:nvSpPr>
        <p:spPr>
          <a:xfrm>
            <a:off x="10590729" y="8098227"/>
            <a:ext cx="13195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</a:rPr>
              <a:t>＿ ①</a:t>
            </a:r>
            <a:endParaRPr kumimoji="1" lang="en-US" altLang="ja-JP" sz="2000" b="1" dirty="0">
              <a:solidFill>
                <a:schemeClr val="bg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1076" name="テキスト ボックス 1075">
            <a:extLst>
              <a:ext uri="{FF2B5EF4-FFF2-40B4-BE49-F238E27FC236}">
                <a16:creationId xmlns:a16="http://schemas.microsoft.com/office/drawing/2014/main" id="{3748E578-BAE5-489A-371C-8DB8F4AA2B2C}"/>
              </a:ext>
            </a:extLst>
          </p:cNvPr>
          <p:cNvSpPr txBox="1"/>
          <p:nvPr/>
        </p:nvSpPr>
        <p:spPr>
          <a:xfrm>
            <a:off x="17442843" y="8467540"/>
            <a:ext cx="13195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</a:rPr>
              <a:t>＿ ①</a:t>
            </a:r>
            <a:endParaRPr kumimoji="1" lang="en-US" altLang="ja-JP" sz="2000" b="1" dirty="0">
              <a:solidFill>
                <a:schemeClr val="bg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1077" name="正方形/長方形 1076">
            <a:extLst>
              <a:ext uri="{FF2B5EF4-FFF2-40B4-BE49-F238E27FC236}">
                <a16:creationId xmlns:a16="http://schemas.microsoft.com/office/drawing/2014/main" id="{D2BAB78C-8C38-04A7-CE6E-5F4BE1BF4E0C}"/>
              </a:ext>
            </a:extLst>
          </p:cNvPr>
          <p:cNvSpPr/>
          <p:nvPr/>
        </p:nvSpPr>
        <p:spPr>
          <a:xfrm>
            <a:off x="16909995" y="13602070"/>
            <a:ext cx="5341812" cy="369332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試料と</a:t>
            </a:r>
            <a:r>
              <a:rPr lang="en-US" altLang="ja-JP" sz="18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KI</a:t>
            </a:r>
            <a:r>
              <a:rPr lang="ja-JP" alt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を入れた容器に</a:t>
            </a:r>
            <a:r>
              <a:rPr lang="en-US" altLang="ja-JP" sz="18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HCl</a:t>
            </a:r>
            <a:r>
              <a:rPr lang="ja-JP" alt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を入れて溶解すると</a:t>
            </a:r>
          </a:p>
        </p:txBody>
      </p:sp>
      <p:sp>
        <p:nvSpPr>
          <p:cNvPr id="1078" name="テキスト ボックス 1077">
            <a:extLst>
              <a:ext uri="{FF2B5EF4-FFF2-40B4-BE49-F238E27FC236}">
                <a16:creationId xmlns:a16="http://schemas.microsoft.com/office/drawing/2014/main" id="{F69168B5-B81E-BE9A-58CE-22EDB8A5E1A9}"/>
              </a:ext>
            </a:extLst>
          </p:cNvPr>
          <p:cNvSpPr txBox="1"/>
          <p:nvPr/>
        </p:nvSpPr>
        <p:spPr>
          <a:xfrm>
            <a:off x="16905209" y="13944555"/>
            <a:ext cx="54603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kumimoji="1"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kumimoji="1"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</a:t>
            </a:r>
            <a:r>
              <a:rPr kumimoji="1"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kumimoji="1"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ja-JP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altLang="ja-JP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(2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-5+x)I</a:t>
            </a:r>
            <a:r>
              <a:rPr kumimoji="1" lang="en-US" altLang="ja-JP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kumimoji="1" lang="en-US" altLang="ja-JP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(1-x)</a:t>
            </a:r>
            <a:r>
              <a:rPr kumimoji="1" lang="ja-JP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kumimoji="1"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kumimoji="1"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 (Ca</a:t>
            </a:r>
            <a:r>
              <a:rPr kumimoji="1"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kumimoji="1"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Fe</a:t>
            </a:r>
            <a:r>
              <a:rPr kumimoji="1" lang="en-US" altLang="ja-JP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</a:p>
          <a:p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-5+x)</a:t>
            </a:r>
            <a:r>
              <a:rPr kumimoji="1" lang="en-US" altLang="ja-JP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kumimoji="1" lang="en-US" altLang="ja-JP" baseline="-25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ja-JP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kumimoji="1" lang="ja-JP" altLang="en-US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9" name="正方形/長方形 1078">
            <a:extLst>
              <a:ext uri="{FF2B5EF4-FFF2-40B4-BE49-F238E27FC236}">
                <a16:creationId xmlns:a16="http://schemas.microsoft.com/office/drawing/2014/main" id="{8BCEC2F8-529A-3F5C-6624-6B3932930A62}"/>
              </a:ext>
            </a:extLst>
          </p:cNvPr>
          <p:cNvSpPr/>
          <p:nvPr/>
        </p:nvSpPr>
        <p:spPr>
          <a:xfrm>
            <a:off x="16974644" y="14989415"/>
            <a:ext cx="5341812" cy="369332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ヨウ素滴定：遊離した</a:t>
            </a:r>
            <a:r>
              <a:rPr lang="en-US" altLang="ja-JP" sz="1800" dirty="0">
                <a:solidFill>
                  <a:srgbClr val="0066FF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</a:t>
            </a:r>
            <a:r>
              <a:rPr lang="en-US" altLang="ja-JP" sz="1800" baseline="-25000" dirty="0">
                <a:solidFill>
                  <a:srgbClr val="0066FF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</a:t>
            </a:r>
            <a:r>
              <a:rPr lang="en-US" altLang="ja-JP" sz="18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0.1N Na</a:t>
            </a:r>
            <a:r>
              <a:rPr lang="en-US" altLang="ja-JP" sz="1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  <a:r>
              <a:rPr lang="en-US" altLang="ja-JP" sz="18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</a:t>
            </a:r>
            <a:r>
              <a:rPr lang="en-US" altLang="ja-JP" sz="1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  <a:r>
              <a:rPr lang="en-US" altLang="ja-JP" sz="18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</a:t>
            </a:r>
            <a:r>
              <a:rPr lang="en-US" altLang="ja-JP" sz="1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で滴定する</a:t>
            </a:r>
          </a:p>
        </p:txBody>
      </p:sp>
      <p:sp>
        <p:nvSpPr>
          <p:cNvPr id="1080" name="テキスト ボックス 1079">
            <a:extLst>
              <a:ext uri="{FF2B5EF4-FFF2-40B4-BE49-F238E27FC236}">
                <a16:creationId xmlns:a16="http://schemas.microsoft.com/office/drawing/2014/main" id="{CF5CE60E-D9E5-7271-F839-05E5C74FD42E}"/>
              </a:ext>
            </a:extLst>
          </p:cNvPr>
          <p:cNvSpPr txBox="1"/>
          <p:nvPr/>
        </p:nvSpPr>
        <p:spPr>
          <a:xfrm>
            <a:off x="17308818" y="15328991"/>
            <a:ext cx="446834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ja-JP" baseline="-25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ja-JP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＋</a:t>
            </a:r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2Na</a:t>
            </a:r>
            <a:r>
              <a:rPr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2NaI + ½ Na</a:t>
            </a:r>
            <a:r>
              <a:rPr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ja-JP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1" name="正方形/長方形 1080">
            <a:extLst>
              <a:ext uri="{FF2B5EF4-FFF2-40B4-BE49-F238E27FC236}">
                <a16:creationId xmlns:a16="http://schemas.microsoft.com/office/drawing/2014/main" id="{E71FEB09-8B4F-9DFA-E438-D3D02F54EB6F}"/>
              </a:ext>
            </a:extLst>
          </p:cNvPr>
          <p:cNvSpPr/>
          <p:nvPr/>
        </p:nvSpPr>
        <p:spPr>
          <a:xfrm>
            <a:off x="16974644" y="15847731"/>
            <a:ext cx="5341812" cy="369332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試料の重量</a:t>
            </a:r>
            <a:r>
              <a:rPr lang="en-US" altLang="ja-JP" sz="18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w</a:t>
            </a:r>
            <a:r>
              <a:rPr lang="ja-JP" alt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、分子量</a:t>
            </a:r>
            <a:r>
              <a:rPr lang="en-US" altLang="ja-JP" sz="18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</a:t>
            </a:r>
            <a:r>
              <a:rPr lang="ja-JP" alt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より、滴定量</a:t>
            </a:r>
            <a:r>
              <a:rPr lang="en-US" altLang="ja-JP" sz="18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</a:t>
            </a:r>
            <a:r>
              <a:rPr lang="en-US" altLang="ja-JP" sz="1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</a:t>
            </a:r>
          </a:p>
        </p:txBody>
      </p:sp>
      <p:sp>
        <p:nvSpPr>
          <p:cNvPr id="1082" name="テキスト ボックス 1081">
            <a:extLst>
              <a:ext uri="{FF2B5EF4-FFF2-40B4-BE49-F238E27FC236}">
                <a16:creationId xmlns:a16="http://schemas.microsoft.com/office/drawing/2014/main" id="{366B0E28-ECF1-68F0-B5D7-59868A80CE1D}"/>
              </a:ext>
            </a:extLst>
          </p:cNvPr>
          <p:cNvSpPr txBox="1"/>
          <p:nvPr/>
        </p:nvSpPr>
        <p:spPr>
          <a:xfrm>
            <a:off x="17230968" y="16251153"/>
            <a:ext cx="54603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(2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-5+x) w/M</a:t>
            </a:r>
          </a:p>
          <a:p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199.55335-84.61355x+15.9994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3" name="正方形/長方形 1082">
            <a:extLst>
              <a:ext uri="{FF2B5EF4-FFF2-40B4-BE49-F238E27FC236}">
                <a16:creationId xmlns:a16="http://schemas.microsoft.com/office/drawing/2014/main" id="{640FEB55-DD37-0EB1-FFA4-6F1C84A50D84}"/>
              </a:ext>
            </a:extLst>
          </p:cNvPr>
          <p:cNvSpPr/>
          <p:nvPr/>
        </p:nvSpPr>
        <p:spPr>
          <a:xfrm>
            <a:off x="16972034" y="16962351"/>
            <a:ext cx="5341812" cy="369332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以上より、</a:t>
            </a:r>
            <a:r>
              <a:rPr lang="en-US" altLang="ja-JP" sz="18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=</a:t>
            </a:r>
            <a:r>
              <a:rPr lang="ja-JP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3-δ </a:t>
            </a:r>
            <a:r>
              <a:rPr lang="ja-JP" alt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を求めると</a:t>
            </a:r>
          </a:p>
        </p:txBody>
      </p:sp>
      <p:pic>
        <p:nvPicPr>
          <p:cNvPr id="1086" name="図 1085">
            <a:extLst>
              <a:ext uri="{FF2B5EF4-FFF2-40B4-BE49-F238E27FC236}">
                <a16:creationId xmlns:a16="http://schemas.microsoft.com/office/drawing/2014/main" id="{82F5CDB3-F391-23F6-4192-4124708AF02D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16901253" y="17567502"/>
            <a:ext cx="5742583" cy="1619354"/>
          </a:xfrm>
          <a:prstGeom prst="rect">
            <a:avLst/>
          </a:prstGeom>
        </p:spPr>
      </p:pic>
      <p:sp>
        <p:nvSpPr>
          <p:cNvPr id="1087" name="矢印: 下 1086">
            <a:extLst>
              <a:ext uri="{FF2B5EF4-FFF2-40B4-BE49-F238E27FC236}">
                <a16:creationId xmlns:a16="http://schemas.microsoft.com/office/drawing/2014/main" id="{992EAD3E-FEE9-157E-BE7E-7CDC03BAF88D}"/>
              </a:ext>
            </a:extLst>
          </p:cNvPr>
          <p:cNvSpPr/>
          <p:nvPr/>
        </p:nvSpPr>
        <p:spPr>
          <a:xfrm>
            <a:off x="9649939" y="19470888"/>
            <a:ext cx="8061591" cy="1695042"/>
          </a:xfrm>
          <a:prstGeom prst="downArrow">
            <a:avLst/>
          </a:prstGeom>
          <a:solidFill>
            <a:srgbClr val="0066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4FC97F61-5C34-9768-CC22-953B5DBA2995}"/>
              </a:ext>
            </a:extLst>
          </p:cNvPr>
          <p:cNvSpPr txBox="1"/>
          <p:nvPr/>
        </p:nvSpPr>
        <p:spPr>
          <a:xfrm>
            <a:off x="7616934" y="12580032"/>
            <a:ext cx="7303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99" name="直線矢印コネクタ 198">
            <a:extLst>
              <a:ext uri="{FF2B5EF4-FFF2-40B4-BE49-F238E27FC236}">
                <a16:creationId xmlns:a16="http://schemas.microsoft.com/office/drawing/2014/main" id="{F5D4A617-66B9-0EEB-6EF3-691C78AD2EEF}"/>
              </a:ext>
            </a:extLst>
          </p:cNvPr>
          <p:cNvCxnSpPr/>
          <p:nvPr/>
        </p:nvCxnSpPr>
        <p:spPr>
          <a:xfrm flipH="1" flipV="1">
            <a:off x="7109542" y="13357952"/>
            <a:ext cx="744003" cy="311361"/>
          </a:xfrm>
          <a:prstGeom prst="straightConnector1">
            <a:avLst/>
          </a:prstGeom>
          <a:ln w="25400">
            <a:solidFill>
              <a:srgbClr val="5AF1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DF6A0B37-DB47-4D4A-3637-C5F24EEF161E}"/>
              </a:ext>
            </a:extLst>
          </p:cNvPr>
          <p:cNvSpPr txBox="1"/>
          <p:nvPr/>
        </p:nvSpPr>
        <p:spPr>
          <a:xfrm>
            <a:off x="7808488" y="13579288"/>
            <a:ext cx="7303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B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01" name="直線矢印コネクタ 200">
            <a:extLst>
              <a:ext uri="{FF2B5EF4-FFF2-40B4-BE49-F238E27FC236}">
                <a16:creationId xmlns:a16="http://schemas.microsoft.com/office/drawing/2014/main" id="{5E186026-A15C-58B8-3072-5ACE656EEA87}"/>
              </a:ext>
            </a:extLst>
          </p:cNvPr>
          <p:cNvCxnSpPr>
            <a:cxnSpLocks/>
          </p:cNvCxnSpPr>
          <p:nvPr/>
        </p:nvCxnSpPr>
        <p:spPr>
          <a:xfrm flipH="1">
            <a:off x="7520342" y="13155884"/>
            <a:ext cx="305791" cy="1900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ABA3286A-8A6A-2866-1BE7-47EC6D508BB3}"/>
              </a:ext>
            </a:extLst>
          </p:cNvPr>
          <p:cNvSpPr txBox="1"/>
          <p:nvPr/>
        </p:nvSpPr>
        <p:spPr>
          <a:xfrm>
            <a:off x="7768144" y="12899122"/>
            <a:ext cx="7303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O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61E6EC-4395-A879-D2EB-F560E4D9AA01}"/>
              </a:ext>
            </a:extLst>
          </p:cNvPr>
          <p:cNvSpPr txBox="1"/>
          <p:nvPr/>
        </p:nvSpPr>
        <p:spPr>
          <a:xfrm>
            <a:off x="6155579" y="13957213"/>
            <a:ext cx="2857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</a:t>
            </a:r>
            <a:r>
              <a:rPr kumimoji="1" lang="en-US" altLang="ja-JP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          )</a:t>
            </a:r>
            <a:endParaRPr kumimoji="1" lang="ja-JP" altLang="en-US" sz="24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3DF5AFE-F494-EDD3-DB16-5F74CF7000BD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21935283" y="36910063"/>
            <a:ext cx="7334818" cy="483135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A83618-CD5E-03D2-2730-885ADA072245}"/>
              </a:ext>
            </a:extLst>
          </p:cNvPr>
          <p:cNvSpPr txBox="1"/>
          <p:nvPr/>
        </p:nvSpPr>
        <p:spPr>
          <a:xfrm>
            <a:off x="1189788" y="1487535"/>
            <a:ext cx="3663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P45</a:t>
            </a:r>
            <a:endParaRPr kumimoji="1" lang="ja-JP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5BDB366-0818-90BB-F9F8-92580B719F23}"/>
              </a:ext>
            </a:extLst>
          </p:cNvPr>
          <p:cNvSpPr/>
          <p:nvPr/>
        </p:nvSpPr>
        <p:spPr>
          <a:xfrm>
            <a:off x="1100876" y="1502327"/>
            <a:ext cx="1706492" cy="11345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1224F27-0575-8E8C-EFFF-85813E1F1FD2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845866" y="22617492"/>
            <a:ext cx="6108906" cy="587685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B1039F7-1588-CE30-24F3-E019ED8013F2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845820" y="22614900"/>
            <a:ext cx="6108987" cy="587693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73DAA8E2-39C9-240E-ECB1-865F259CF235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5220363" y="22683674"/>
            <a:ext cx="6108905" cy="5877058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C6A8C6B-8DDD-F445-6FA1-A627FB4B0A3C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5217309" y="22683674"/>
            <a:ext cx="6112901" cy="5886097"/>
          </a:xfrm>
          <a:prstGeom prst="rect">
            <a:avLst/>
          </a:prstGeom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6502203-97A9-2F84-C449-96253AFDE4F8}"/>
              </a:ext>
            </a:extLst>
          </p:cNvPr>
          <p:cNvSpPr/>
          <p:nvPr/>
        </p:nvSpPr>
        <p:spPr>
          <a:xfrm>
            <a:off x="16518627" y="23631832"/>
            <a:ext cx="3272290" cy="20934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638E313D-C315-8AEB-EAB2-9F4D203D79F4}"/>
              </a:ext>
            </a:extLst>
          </p:cNvPr>
          <p:cNvGrpSpPr/>
          <p:nvPr/>
        </p:nvGrpSpPr>
        <p:grpSpPr>
          <a:xfrm>
            <a:off x="16197749" y="23351432"/>
            <a:ext cx="3474744" cy="2274085"/>
            <a:chOff x="16285812" y="23305901"/>
            <a:chExt cx="3474744" cy="2274085"/>
          </a:xfrm>
        </p:grpSpPr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C46BA915-BC0E-1D0F-D4FC-E1BB44A25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/>
            <a:stretch>
              <a:fillRect/>
            </a:stretch>
          </p:blipFill>
          <p:spPr>
            <a:xfrm>
              <a:off x="16285812" y="23495257"/>
              <a:ext cx="3474744" cy="1778668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6A26A3E7-CFCA-4964-17F2-260E24806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/>
            <a:stretch>
              <a:fillRect/>
            </a:stretch>
          </p:blipFill>
          <p:spPr>
            <a:xfrm>
              <a:off x="16636342" y="23329717"/>
              <a:ext cx="200053" cy="190527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E45CBAEA-1E80-75C8-73DA-F1559BBF6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/>
            <a:stretch>
              <a:fillRect/>
            </a:stretch>
          </p:blipFill>
          <p:spPr>
            <a:xfrm>
              <a:off x="16922299" y="23305901"/>
              <a:ext cx="171474" cy="238158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A99858CF-6997-063E-62E6-1E512795D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/>
            <a:stretch>
              <a:fillRect/>
            </a:stretch>
          </p:blipFill>
          <p:spPr>
            <a:xfrm>
              <a:off x="17131028" y="23315478"/>
              <a:ext cx="266737" cy="238158"/>
            </a:xfrm>
            <a:prstGeom prst="rect">
              <a:avLst/>
            </a:prstGeom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755A9404-5FA7-E0C1-88F0-00BD5EF78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/>
            <a:stretch>
              <a:fillRect/>
            </a:stretch>
          </p:blipFill>
          <p:spPr>
            <a:xfrm>
              <a:off x="17446505" y="23357355"/>
              <a:ext cx="219106" cy="161948"/>
            </a:xfrm>
            <a:prstGeom prst="rect">
              <a:avLst/>
            </a:prstGeom>
          </p:spPr>
        </p:pic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49CCC6B7-7DA8-32D1-FE76-7E7CC264F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/>
            <a:stretch>
              <a:fillRect/>
            </a:stretch>
          </p:blipFill>
          <p:spPr>
            <a:xfrm>
              <a:off x="17693340" y="23350786"/>
              <a:ext cx="190527" cy="171474"/>
            </a:xfrm>
            <a:prstGeom prst="rect">
              <a:avLst/>
            </a:prstGeom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AE3ED42E-618A-BAA3-D340-3E6797B74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/>
            <a:stretch>
              <a:fillRect/>
            </a:stretch>
          </p:blipFill>
          <p:spPr>
            <a:xfrm>
              <a:off x="17968891" y="23327758"/>
              <a:ext cx="247685" cy="190527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0B3F5494-09FE-CADA-0467-C2DC3C7F1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/>
            <a:stretch>
              <a:fillRect/>
            </a:stretch>
          </p:blipFill>
          <p:spPr>
            <a:xfrm>
              <a:off x="18264466" y="23339593"/>
              <a:ext cx="190527" cy="190527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C9AD02EC-566C-8599-EA73-CFA670965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/>
            <a:stretch>
              <a:fillRect/>
            </a:stretch>
          </p:blipFill>
          <p:spPr>
            <a:xfrm>
              <a:off x="18499892" y="23350786"/>
              <a:ext cx="238158" cy="228632"/>
            </a:xfrm>
            <a:prstGeom prst="rect">
              <a:avLst/>
            </a:prstGeom>
          </p:spPr>
        </p:pic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C150857E-70B2-9C21-9614-573F384E5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/>
            <a:stretch>
              <a:fillRect/>
            </a:stretch>
          </p:blipFill>
          <p:spPr>
            <a:xfrm>
              <a:off x="18808443" y="23363686"/>
              <a:ext cx="190527" cy="200053"/>
            </a:xfrm>
            <a:prstGeom prst="rect">
              <a:avLst/>
            </a:prstGeom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2005989B-5AAD-94B4-C2A8-2F2B4A57D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/>
            <a:stretch>
              <a:fillRect/>
            </a:stretch>
          </p:blipFill>
          <p:spPr>
            <a:xfrm>
              <a:off x="19061871" y="23363055"/>
              <a:ext cx="171474" cy="171474"/>
            </a:xfrm>
            <a:prstGeom prst="rect">
              <a:avLst/>
            </a:prstGeom>
          </p:spPr>
        </p:pic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392EF599-3900-F455-FB9E-6C0A46C6E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/>
            <a:stretch>
              <a:fillRect/>
            </a:stretch>
          </p:blipFill>
          <p:spPr>
            <a:xfrm>
              <a:off x="19338634" y="23339593"/>
              <a:ext cx="228632" cy="219106"/>
            </a:xfrm>
            <a:prstGeom prst="rect">
              <a:avLst/>
            </a:prstGeom>
          </p:spPr>
        </p:pic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71292141-B464-AE08-5747-1AEA813C4409}"/>
                </a:ext>
              </a:extLst>
            </p:cNvPr>
            <p:cNvSpPr txBox="1"/>
            <p:nvPr/>
          </p:nvSpPr>
          <p:spPr>
            <a:xfrm>
              <a:off x="16931569" y="25210654"/>
              <a:ext cx="1122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LS Fe</a:t>
              </a:r>
              <a:r>
                <a:rPr kumimoji="1" lang="en-US" altLang="ja-JP" sz="1800" baseline="30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3+</a:t>
              </a:r>
              <a:endParaRPr kumimoji="1" lang="ja-JP" altLang="en-US" sz="18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CE742A72-D717-F6A1-E6C4-E90573ADC94D}"/>
                </a:ext>
              </a:extLst>
            </p:cNvPr>
            <p:cNvSpPr txBox="1"/>
            <p:nvPr/>
          </p:nvSpPr>
          <p:spPr>
            <a:xfrm>
              <a:off x="17734326" y="25195420"/>
              <a:ext cx="1122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kumimoji="1" lang="en-US" altLang="ja-JP" sz="18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Fe</a:t>
              </a:r>
              <a:r>
                <a:rPr kumimoji="1" lang="en-US" altLang="ja-JP" sz="1800" baseline="30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3+</a:t>
              </a:r>
              <a:endParaRPr kumimoji="1" lang="ja-JP" altLang="en-US" sz="1800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5C2F6FBC-FC22-9D74-BE36-D7211481C9EE}"/>
                </a:ext>
              </a:extLst>
            </p:cNvPr>
            <p:cNvSpPr txBox="1"/>
            <p:nvPr/>
          </p:nvSpPr>
          <p:spPr>
            <a:xfrm>
              <a:off x="18469772" y="25193878"/>
              <a:ext cx="1122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LS Fe</a:t>
              </a:r>
              <a:r>
                <a:rPr lang="en-US" altLang="ja-JP" sz="1800" baseline="30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kumimoji="1" lang="en-US" altLang="ja-JP" sz="1800" baseline="30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kumimoji="1" lang="ja-JP" altLang="en-US" sz="18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34323</TotalTime>
  <Words>924</Words>
  <Application>Microsoft Office PowerPoint</Application>
  <PresentationFormat>ユーザー設定</PresentationFormat>
  <Paragraphs>110</Paragraphs>
  <Slides>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HG丸ｺﾞｼｯｸM-PRO</vt:lpstr>
      <vt:lpstr>Arial</vt:lpstr>
      <vt:lpstr>Arial Black</vt:lpstr>
      <vt:lpstr>Calibri</vt:lpstr>
      <vt:lpstr>Corbel</vt:lpstr>
      <vt:lpstr>Times New Roman</vt:lpstr>
      <vt:lpstr>Wingdings</vt:lpstr>
      <vt:lpstr>奥行</vt:lpstr>
      <vt:lpstr>Equation</vt:lpstr>
      <vt:lpstr>PowerPoint プレゼンテーション</vt:lpstr>
    </vt:vector>
  </TitlesOfParts>
  <Company>yuvec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moriyama</dc:creator>
  <cp:lastModifiedBy>博 中津川</cp:lastModifiedBy>
  <cp:revision>861</cp:revision>
  <cp:lastPrinted>2024-02-14T08:45:00Z</cp:lastPrinted>
  <dcterms:created xsi:type="dcterms:W3CDTF">2003-06-13T04:51:22Z</dcterms:created>
  <dcterms:modified xsi:type="dcterms:W3CDTF">2024-12-14T16:41:07Z</dcterms:modified>
</cp:coreProperties>
</file>