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5"/>
  </p:notesMasterIdLst>
  <p:handoutMasterIdLst>
    <p:handoutMasterId r:id="rId26"/>
  </p:handoutMasterIdLst>
  <p:sldIdLst>
    <p:sldId id="477" r:id="rId2"/>
    <p:sldId id="541" r:id="rId3"/>
    <p:sldId id="548" r:id="rId4"/>
    <p:sldId id="489" r:id="rId5"/>
    <p:sldId id="529" r:id="rId6"/>
    <p:sldId id="491" r:id="rId7"/>
    <p:sldId id="521" r:id="rId8"/>
    <p:sldId id="511" r:id="rId9"/>
    <p:sldId id="552" r:id="rId10"/>
    <p:sldId id="536" r:id="rId11"/>
    <p:sldId id="540" r:id="rId12"/>
    <p:sldId id="537" r:id="rId13"/>
    <p:sldId id="542" r:id="rId14"/>
    <p:sldId id="532" r:id="rId15"/>
    <p:sldId id="533" r:id="rId16"/>
    <p:sldId id="550" r:id="rId17"/>
    <p:sldId id="551" r:id="rId18"/>
    <p:sldId id="549" r:id="rId19"/>
    <p:sldId id="553" r:id="rId20"/>
    <p:sldId id="544" r:id="rId21"/>
    <p:sldId id="554" r:id="rId22"/>
    <p:sldId id="545" r:id="rId23"/>
    <p:sldId id="546" r:id="rId24"/>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発表スライド" id="{A6BF0295-BF6A-409F-A176-01A83A66DC30}">
          <p14:sldIdLst>
            <p14:sldId id="477"/>
            <p14:sldId id="541"/>
            <p14:sldId id="548"/>
            <p14:sldId id="489"/>
            <p14:sldId id="529"/>
            <p14:sldId id="491"/>
            <p14:sldId id="521"/>
            <p14:sldId id="511"/>
            <p14:sldId id="552"/>
            <p14:sldId id="536"/>
            <p14:sldId id="540"/>
            <p14:sldId id="537"/>
            <p14:sldId id="542"/>
            <p14:sldId id="532"/>
            <p14:sldId id="533"/>
          </p14:sldIdLst>
        </p14:section>
        <p14:section name="予備スライド" id="{502C4183-8C06-441D-BA1D-ACAF85AC7B98}">
          <p14:sldIdLst>
            <p14:sldId id="550"/>
            <p14:sldId id="551"/>
            <p14:sldId id="549"/>
            <p14:sldId id="553"/>
            <p14:sldId id="544"/>
            <p14:sldId id="554"/>
            <p14:sldId id="545"/>
            <p14:sldId id="546"/>
          </p14:sldIdLst>
        </p14:section>
      </p14:sectionLst>
    </p:ext>
    <p:ext uri="{EFAFB233-063F-42B5-8137-9DF3F51BA10A}">
      <p15:sldGuideLst xmlns:p15="http://schemas.microsoft.com/office/powerpoint/2012/main">
        <p15:guide id="1" orient="horz" pos="2205" userDrawn="1">
          <p15:clr>
            <a:srgbClr val="A4A3A4"/>
          </p15:clr>
        </p15:guide>
        <p15:guide id="2" pos="39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5DBFF"/>
    <a:srgbClr val="CCECFF"/>
    <a:srgbClr val="4DC4FF"/>
    <a:srgbClr val="99FF66"/>
    <a:srgbClr val="FFCCFF"/>
    <a:srgbClr val="BFBFBF"/>
    <a:srgbClr val="FF0000"/>
    <a:srgbClr val="005B94"/>
    <a:srgbClr val="001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82667" autoAdjust="0"/>
  </p:normalViewPr>
  <p:slideViewPr>
    <p:cSldViewPr showGuides="1">
      <p:cViewPr varScale="1">
        <p:scale>
          <a:sx n="60" d="100"/>
          <a:sy n="60" d="100"/>
        </p:scale>
        <p:origin x="96" y="678"/>
      </p:cViewPr>
      <p:guideLst>
        <p:guide orient="horz" pos="2205"/>
        <p:guide pos="390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41" d="100"/>
          <a:sy n="41" d="100"/>
        </p:scale>
        <p:origin x="2804" y="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uke Yamazaki" userId="74acbfc5ee8d91c9" providerId="LiveId" clId="{82777188-C7D7-4D47-A641-46423D39C671}"/>
    <pc:docChg chg="undo redo custSel modSld">
      <pc:chgData name="Kosuke Yamazaki" userId="74acbfc5ee8d91c9" providerId="LiveId" clId="{82777188-C7D7-4D47-A641-46423D39C671}" dt="2024-09-18T00:06:21.864" v="1696" actId="114"/>
      <pc:docMkLst>
        <pc:docMk/>
      </pc:docMkLst>
      <pc:sldChg chg="modNotesTx">
        <pc:chgData name="Kosuke Yamazaki" userId="74acbfc5ee8d91c9" providerId="LiveId" clId="{82777188-C7D7-4D47-A641-46423D39C671}" dt="2024-09-17T22:33:31.264" v="14" actId="20577"/>
        <pc:sldMkLst>
          <pc:docMk/>
          <pc:sldMk cId="3720794055" sldId="489"/>
        </pc:sldMkLst>
      </pc:sldChg>
      <pc:sldChg chg="modSp mod">
        <pc:chgData name="Kosuke Yamazaki" userId="74acbfc5ee8d91c9" providerId="LiveId" clId="{82777188-C7D7-4D47-A641-46423D39C671}" dt="2024-09-17T22:51:22.402" v="1311" actId="1037"/>
        <pc:sldMkLst>
          <pc:docMk/>
          <pc:sldMk cId="424879368" sldId="511"/>
        </pc:sldMkLst>
        <pc:spChg chg="mod">
          <ac:chgData name="Kosuke Yamazaki" userId="74acbfc5ee8d91c9" providerId="LiveId" clId="{82777188-C7D7-4D47-A641-46423D39C671}" dt="2024-09-17T22:51:22.402" v="1311" actId="1037"/>
          <ac:spMkLst>
            <pc:docMk/>
            <pc:sldMk cId="424879368" sldId="511"/>
            <ac:spMk id="10" creationId="{0F5D4E6C-62A0-624F-F148-06C5037969CB}"/>
          </ac:spMkLst>
        </pc:spChg>
        <pc:spChg chg="mod">
          <ac:chgData name="Kosuke Yamazaki" userId="74acbfc5ee8d91c9" providerId="LiveId" clId="{82777188-C7D7-4D47-A641-46423D39C671}" dt="2024-09-17T22:51:22.402" v="1311" actId="1037"/>
          <ac:spMkLst>
            <pc:docMk/>
            <pc:sldMk cId="424879368" sldId="511"/>
            <ac:spMk id="11" creationId="{859B6AE6-FDA8-A359-E434-9D33C18F0462}"/>
          </ac:spMkLst>
        </pc:spChg>
      </pc:sldChg>
      <pc:sldChg chg="modSp mod">
        <pc:chgData name="Kosuke Yamazaki" userId="74acbfc5ee8d91c9" providerId="LiveId" clId="{82777188-C7D7-4D47-A641-46423D39C671}" dt="2024-09-17T22:45:28.869" v="1157" actId="1036"/>
        <pc:sldMkLst>
          <pc:docMk/>
          <pc:sldMk cId="265629803" sldId="521"/>
        </pc:sldMkLst>
        <pc:spChg chg="mod">
          <ac:chgData name="Kosuke Yamazaki" userId="74acbfc5ee8d91c9" providerId="LiveId" clId="{82777188-C7D7-4D47-A641-46423D39C671}" dt="2024-09-17T22:45:28.869" v="1157" actId="1036"/>
          <ac:spMkLst>
            <pc:docMk/>
            <pc:sldMk cId="265629803" sldId="521"/>
            <ac:spMk id="43" creationId="{A950A2E7-6294-8E3D-808C-8DE5A39B8A74}"/>
          </ac:spMkLst>
        </pc:spChg>
      </pc:sldChg>
      <pc:sldChg chg="modSp mod modNotesTx">
        <pc:chgData name="Kosuke Yamazaki" userId="74acbfc5ee8d91c9" providerId="LiveId" clId="{82777188-C7D7-4D47-A641-46423D39C671}" dt="2024-09-17T23:52:57.639" v="1565" actId="1036"/>
        <pc:sldMkLst>
          <pc:docMk/>
          <pc:sldMk cId="2987872226" sldId="529"/>
        </pc:sldMkLst>
        <pc:spChg chg="mod">
          <ac:chgData name="Kosuke Yamazaki" userId="74acbfc5ee8d91c9" providerId="LiveId" clId="{82777188-C7D7-4D47-A641-46423D39C671}" dt="2024-09-17T23:52:57.639" v="1565" actId="1036"/>
          <ac:spMkLst>
            <pc:docMk/>
            <pc:sldMk cId="2987872226" sldId="529"/>
            <ac:spMk id="2" creationId="{8FA3FB38-D8C5-7072-4452-74FCBD40A4FB}"/>
          </ac:spMkLst>
        </pc:spChg>
        <pc:spChg chg="mod">
          <ac:chgData name="Kosuke Yamazaki" userId="74acbfc5ee8d91c9" providerId="LiveId" clId="{82777188-C7D7-4D47-A641-46423D39C671}" dt="2024-09-17T23:52:57.639" v="1565" actId="1036"/>
          <ac:spMkLst>
            <pc:docMk/>
            <pc:sldMk cId="2987872226" sldId="529"/>
            <ac:spMk id="9" creationId="{664C8A0C-8A6F-4801-57BE-B15D9175478F}"/>
          </ac:spMkLst>
        </pc:spChg>
        <pc:spChg chg="mod">
          <ac:chgData name="Kosuke Yamazaki" userId="74acbfc5ee8d91c9" providerId="LiveId" clId="{82777188-C7D7-4D47-A641-46423D39C671}" dt="2024-09-17T23:52:57.639" v="1565" actId="1036"/>
          <ac:spMkLst>
            <pc:docMk/>
            <pc:sldMk cId="2987872226" sldId="529"/>
            <ac:spMk id="33" creationId="{93B51C7B-6104-1336-1E38-AD4B4F264E35}"/>
          </ac:spMkLst>
        </pc:spChg>
        <pc:picChg chg="mod">
          <ac:chgData name="Kosuke Yamazaki" userId="74acbfc5ee8d91c9" providerId="LiveId" clId="{82777188-C7D7-4D47-A641-46423D39C671}" dt="2024-09-17T23:52:57.639" v="1565" actId="1036"/>
          <ac:picMkLst>
            <pc:docMk/>
            <pc:sldMk cId="2987872226" sldId="529"/>
            <ac:picMk id="40" creationId="{E0A81C8A-6A0C-DC3B-36DA-E39E4C96CEC0}"/>
          </ac:picMkLst>
        </pc:picChg>
        <pc:picChg chg="mod">
          <ac:chgData name="Kosuke Yamazaki" userId="74acbfc5ee8d91c9" providerId="LiveId" clId="{82777188-C7D7-4D47-A641-46423D39C671}" dt="2024-09-17T23:52:57.639" v="1565" actId="1036"/>
          <ac:picMkLst>
            <pc:docMk/>
            <pc:sldMk cId="2987872226" sldId="529"/>
            <ac:picMk id="42" creationId="{6C088407-388E-D868-A600-6527C036DAB6}"/>
          </ac:picMkLst>
        </pc:picChg>
      </pc:sldChg>
      <pc:sldChg chg="addSp modSp mod">
        <pc:chgData name="Kosuke Yamazaki" userId="74acbfc5ee8d91c9" providerId="LiveId" clId="{82777188-C7D7-4D47-A641-46423D39C671}" dt="2024-09-17T22:54:40.059" v="1403" actId="1076"/>
        <pc:sldMkLst>
          <pc:docMk/>
          <pc:sldMk cId="1991857424" sldId="530"/>
        </pc:sldMkLst>
        <pc:spChg chg="add mod">
          <ac:chgData name="Kosuke Yamazaki" userId="74acbfc5ee8d91c9" providerId="LiveId" clId="{82777188-C7D7-4D47-A641-46423D39C671}" dt="2024-09-17T22:54:26.696" v="1400" actId="1035"/>
          <ac:spMkLst>
            <pc:docMk/>
            <pc:sldMk cId="1991857424" sldId="530"/>
            <ac:spMk id="10" creationId="{A445CC4B-53D6-E67C-641B-050ED963C35B}"/>
          </ac:spMkLst>
        </pc:spChg>
        <pc:spChg chg="add mod">
          <ac:chgData name="Kosuke Yamazaki" userId="74acbfc5ee8d91c9" providerId="LiveId" clId="{82777188-C7D7-4D47-A641-46423D39C671}" dt="2024-09-17T22:54:26.696" v="1400" actId="1035"/>
          <ac:spMkLst>
            <pc:docMk/>
            <pc:sldMk cId="1991857424" sldId="530"/>
            <ac:spMk id="11" creationId="{C643552C-ABA4-AF7B-5328-219696DA383E}"/>
          </ac:spMkLst>
        </pc:spChg>
        <pc:spChg chg="mod">
          <ac:chgData name="Kosuke Yamazaki" userId="74acbfc5ee8d91c9" providerId="LiveId" clId="{82777188-C7D7-4D47-A641-46423D39C671}" dt="2024-09-17T22:54:40.059" v="1403" actId="1076"/>
          <ac:spMkLst>
            <pc:docMk/>
            <pc:sldMk cId="1991857424" sldId="530"/>
            <ac:spMk id="14" creationId="{C8AD2DE6-21AD-20AF-3BF7-E496A4B60227}"/>
          </ac:spMkLst>
        </pc:spChg>
        <pc:graphicFrameChg chg="mod">
          <ac:chgData name="Kosuke Yamazaki" userId="74acbfc5ee8d91c9" providerId="LiveId" clId="{82777188-C7D7-4D47-A641-46423D39C671}" dt="2024-09-17T22:54:34.747" v="1402" actId="14100"/>
          <ac:graphicFrameMkLst>
            <pc:docMk/>
            <pc:sldMk cId="1991857424" sldId="530"/>
            <ac:graphicFrameMk id="15" creationId="{C5492814-6508-AA23-EEE5-70AA3E1790DE}"/>
          </ac:graphicFrameMkLst>
        </pc:graphicFrameChg>
      </pc:sldChg>
      <pc:sldChg chg="addSp delSp modSp mod modAnim">
        <pc:chgData name="Kosuke Yamazaki" userId="74acbfc5ee8d91c9" providerId="LiveId" clId="{82777188-C7D7-4D47-A641-46423D39C671}" dt="2024-09-18T00:02:26.669" v="1690" actId="58"/>
        <pc:sldMkLst>
          <pc:docMk/>
          <pc:sldMk cId="2966510915" sldId="532"/>
        </pc:sldMkLst>
        <pc:spChg chg="mod">
          <ac:chgData name="Kosuke Yamazaki" userId="74acbfc5ee8d91c9" providerId="LiveId" clId="{82777188-C7D7-4D47-A641-46423D39C671}" dt="2024-09-17T23:58:29.020" v="1604" actId="1076"/>
          <ac:spMkLst>
            <pc:docMk/>
            <pc:sldMk cId="2966510915" sldId="532"/>
            <ac:spMk id="8" creationId="{0031F982-CDA7-BA54-CC3F-8F34407AA0E0}"/>
          </ac:spMkLst>
        </pc:spChg>
        <pc:spChg chg="mod">
          <ac:chgData name="Kosuke Yamazaki" userId="74acbfc5ee8d91c9" providerId="LiveId" clId="{82777188-C7D7-4D47-A641-46423D39C671}" dt="2024-09-17T23:58:47.106" v="1609" actId="552"/>
          <ac:spMkLst>
            <pc:docMk/>
            <pc:sldMk cId="2966510915" sldId="532"/>
            <ac:spMk id="11" creationId="{15D67DAF-089E-4444-C201-E31A9510F648}"/>
          </ac:spMkLst>
        </pc:spChg>
        <pc:spChg chg="mod">
          <ac:chgData name="Kosuke Yamazaki" userId="74acbfc5ee8d91c9" providerId="LiveId" clId="{82777188-C7D7-4D47-A641-46423D39C671}" dt="2024-09-17T23:58:47.106" v="1609" actId="552"/>
          <ac:spMkLst>
            <pc:docMk/>
            <pc:sldMk cId="2966510915" sldId="532"/>
            <ac:spMk id="12" creationId="{65980B93-9A71-C18F-0556-C14D2B114100}"/>
          </ac:spMkLst>
        </pc:spChg>
        <pc:spChg chg="add mod">
          <ac:chgData name="Kosuke Yamazaki" userId="74acbfc5ee8d91c9" providerId="LiveId" clId="{82777188-C7D7-4D47-A641-46423D39C671}" dt="2024-09-18T00:02:26.669" v="1690" actId="58"/>
          <ac:spMkLst>
            <pc:docMk/>
            <pc:sldMk cId="2966510915" sldId="532"/>
            <ac:spMk id="21" creationId="{10E6DC55-D894-883A-BC65-0DD77DAF407D}"/>
          </ac:spMkLst>
        </pc:spChg>
        <pc:graphicFrameChg chg="mod">
          <ac:chgData name="Kosuke Yamazaki" userId="74acbfc5ee8d91c9" providerId="LiveId" clId="{82777188-C7D7-4D47-A641-46423D39C671}" dt="2024-09-17T23:58:41.264" v="1608" actId="1036"/>
          <ac:graphicFrameMkLst>
            <pc:docMk/>
            <pc:sldMk cId="2966510915" sldId="532"/>
            <ac:graphicFrameMk id="9" creationId="{0678BD84-3817-F27C-C933-EC1E9A5D0959}"/>
          </ac:graphicFrameMkLst>
        </pc:graphicFrameChg>
        <pc:picChg chg="add del mod">
          <ac:chgData name="Kosuke Yamazaki" userId="74acbfc5ee8d91c9" providerId="LiveId" clId="{82777188-C7D7-4D47-A641-46423D39C671}" dt="2024-09-17T23:57:58.126" v="1595" actId="478"/>
          <ac:picMkLst>
            <pc:docMk/>
            <pc:sldMk cId="2966510915" sldId="532"/>
            <ac:picMk id="4" creationId="{16A1F7F0-7B16-9728-9E5D-1854EB60CE89}"/>
          </ac:picMkLst>
        </pc:picChg>
        <pc:picChg chg="add mod">
          <ac:chgData name="Kosuke Yamazaki" userId="74acbfc5ee8d91c9" providerId="LiveId" clId="{82777188-C7D7-4D47-A641-46423D39C671}" dt="2024-09-18T00:01:45.436" v="1679" actId="14826"/>
          <ac:picMkLst>
            <pc:docMk/>
            <pc:sldMk cId="2966510915" sldId="532"/>
            <ac:picMk id="15" creationId="{27BFBF61-CCD2-7AB8-8026-29E7D8FC3D5E}"/>
          </ac:picMkLst>
        </pc:picChg>
        <pc:picChg chg="add del">
          <ac:chgData name="Kosuke Yamazaki" userId="74acbfc5ee8d91c9" providerId="LiveId" clId="{82777188-C7D7-4D47-A641-46423D39C671}" dt="2024-09-18T00:01:41.080" v="1678" actId="21"/>
          <ac:picMkLst>
            <pc:docMk/>
            <pc:sldMk cId="2966510915" sldId="532"/>
            <ac:picMk id="23" creationId="{8FB250FB-B4AE-56C5-FFC6-85C523E55B32}"/>
          </ac:picMkLst>
        </pc:picChg>
      </pc:sldChg>
      <pc:sldChg chg="addSp delSp modSp mod">
        <pc:chgData name="Kosuke Yamazaki" userId="74acbfc5ee8d91c9" providerId="LiveId" clId="{82777188-C7D7-4D47-A641-46423D39C671}" dt="2024-09-17T23:52:14.054" v="1539" actId="22"/>
        <pc:sldMkLst>
          <pc:docMk/>
          <pc:sldMk cId="1786118723" sldId="533"/>
        </pc:sldMkLst>
        <pc:spChg chg="mod">
          <ac:chgData name="Kosuke Yamazaki" userId="74acbfc5ee8d91c9" providerId="LiveId" clId="{82777188-C7D7-4D47-A641-46423D39C671}" dt="2024-09-17T23:52:10.540" v="1531" actId="1035"/>
          <ac:spMkLst>
            <pc:docMk/>
            <pc:sldMk cId="1786118723" sldId="533"/>
            <ac:spMk id="6" creationId="{D9F74E6B-EF00-307C-03CB-E8104AA276D0}"/>
          </ac:spMkLst>
        </pc:spChg>
        <pc:spChg chg="mod">
          <ac:chgData name="Kosuke Yamazaki" userId="74acbfc5ee8d91c9" providerId="LiveId" clId="{82777188-C7D7-4D47-A641-46423D39C671}" dt="2024-09-17T23:52:11.386" v="1534" actId="14100"/>
          <ac:spMkLst>
            <pc:docMk/>
            <pc:sldMk cId="1786118723" sldId="533"/>
            <ac:spMk id="7" creationId="{D8D87776-7610-346A-DB60-95094D0785A7}"/>
          </ac:spMkLst>
        </pc:spChg>
        <pc:spChg chg="mod">
          <ac:chgData name="Kosuke Yamazaki" userId="74acbfc5ee8d91c9" providerId="LiveId" clId="{82777188-C7D7-4D47-A641-46423D39C671}" dt="2024-09-17T23:52:10.890" v="1533" actId="1076"/>
          <ac:spMkLst>
            <pc:docMk/>
            <pc:sldMk cId="1786118723" sldId="533"/>
            <ac:spMk id="10" creationId="{30749AB6-3D85-EEA4-498E-6D13EC4696A3}"/>
          </ac:spMkLst>
        </pc:spChg>
        <pc:picChg chg="add del mod">
          <ac:chgData name="Kosuke Yamazaki" userId="74acbfc5ee8d91c9" providerId="LiveId" clId="{82777188-C7D7-4D47-A641-46423D39C671}" dt="2024-09-17T23:52:14.054" v="1539" actId="22"/>
          <ac:picMkLst>
            <pc:docMk/>
            <pc:sldMk cId="1786118723" sldId="533"/>
            <ac:picMk id="8" creationId="{D80B8B3D-2E2F-E533-8BAF-E83252DA1D4B}"/>
          </ac:picMkLst>
        </pc:picChg>
      </pc:sldChg>
      <pc:sldChg chg="addSp delSp modSp mod">
        <pc:chgData name="Kosuke Yamazaki" userId="74acbfc5ee8d91c9" providerId="LiveId" clId="{82777188-C7D7-4D47-A641-46423D39C671}" dt="2024-09-17T22:52:19.998" v="1354" actId="1037"/>
        <pc:sldMkLst>
          <pc:docMk/>
          <pc:sldMk cId="3475284859" sldId="536"/>
        </pc:sldMkLst>
        <pc:spChg chg="add mod">
          <ac:chgData name="Kosuke Yamazaki" userId="74acbfc5ee8d91c9" providerId="LiveId" clId="{82777188-C7D7-4D47-A641-46423D39C671}" dt="2024-09-17T22:52:02.230" v="1316" actId="555"/>
          <ac:spMkLst>
            <pc:docMk/>
            <pc:sldMk cId="3475284859" sldId="536"/>
            <ac:spMk id="12" creationId="{0F1CB0BB-223C-5B1A-A81E-940AE36CA793}"/>
          </ac:spMkLst>
        </pc:spChg>
        <pc:spChg chg="add mod">
          <ac:chgData name="Kosuke Yamazaki" userId="74acbfc5ee8d91c9" providerId="LiveId" clId="{82777188-C7D7-4D47-A641-46423D39C671}" dt="2024-09-17T22:52:02.230" v="1316" actId="555"/>
          <ac:spMkLst>
            <pc:docMk/>
            <pc:sldMk cId="3475284859" sldId="536"/>
            <ac:spMk id="16" creationId="{DF980A19-BF43-B434-2039-3DF0F9525595}"/>
          </ac:spMkLst>
        </pc:spChg>
        <pc:spChg chg="add del mod">
          <ac:chgData name="Kosuke Yamazaki" userId="74acbfc5ee8d91c9" providerId="LiveId" clId="{82777188-C7D7-4D47-A641-46423D39C671}" dt="2024-09-17T22:52:12.296" v="1319" actId="478"/>
          <ac:spMkLst>
            <pc:docMk/>
            <pc:sldMk cId="3475284859" sldId="536"/>
            <ac:spMk id="19" creationId="{870F3390-B231-634F-D008-2E4A0D56FDFE}"/>
          </ac:spMkLst>
        </pc:spChg>
        <pc:spChg chg="add del mod">
          <ac:chgData name="Kosuke Yamazaki" userId="74acbfc5ee8d91c9" providerId="LiveId" clId="{82777188-C7D7-4D47-A641-46423D39C671}" dt="2024-09-17T22:52:12.296" v="1319" actId="478"/>
          <ac:spMkLst>
            <pc:docMk/>
            <pc:sldMk cId="3475284859" sldId="536"/>
            <ac:spMk id="20" creationId="{5D5B5466-C9B3-4963-AB03-FA97F8BB4B83}"/>
          </ac:spMkLst>
        </pc:spChg>
        <pc:spChg chg="add del">
          <ac:chgData name="Kosuke Yamazaki" userId="74acbfc5ee8d91c9" providerId="LiveId" clId="{82777188-C7D7-4D47-A641-46423D39C671}" dt="2024-09-17T22:52:07.893" v="1318" actId="478"/>
          <ac:spMkLst>
            <pc:docMk/>
            <pc:sldMk cId="3475284859" sldId="536"/>
            <ac:spMk id="21" creationId="{BFF68480-A633-FAC7-5648-EB901ABC6021}"/>
          </ac:spMkLst>
        </pc:spChg>
        <pc:spChg chg="add mod">
          <ac:chgData name="Kosuke Yamazaki" userId="74acbfc5ee8d91c9" providerId="LiveId" clId="{82777188-C7D7-4D47-A641-46423D39C671}" dt="2024-09-17T22:52:02.230" v="1316" actId="555"/>
          <ac:spMkLst>
            <pc:docMk/>
            <pc:sldMk cId="3475284859" sldId="536"/>
            <ac:spMk id="24" creationId="{72DD2DD5-ED50-D5D5-88BB-6865B14DEE97}"/>
          </ac:spMkLst>
        </pc:spChg>
        <pc:spChg chg="add del">
          <ac:chgData name="Kosuke Yamazaki" userId="74acbfc5ee8d91c9" providerId="LiveId" clId="{82777188-C7D7-4D47-A641-46423D39C671}" dt="2024-09-17T22:52:07.893" v="1318" actId="478"/>
          <ac:spMkLst>
            <pc:docMk/>
            <pc:sldMk cId="3475284859" sldId="536"/>
            <ac:spMk id="25" creationId="{B52B01C0-0CE9-54CE-D275-DF5C64040551}"/>
          </ac:spMkLst>
        </pc:spChg>
        <pc:spChg chg="add mod">
          <ac:chgData name="Kosuke Yamazaki" userId="74acbfc5ee8d91c9" providerId="LiveId" clId="{82777188-C7D7-4D47-A641-46423D39C671}" dt="2024-09-17T22:52:02.230" v="1316" actId="555"/>
          <ac:spMkLst>
            <pc:docMk/>
            <pc:sldMk cId="3475284859" sldId="536"/>
            <ac:spMk id="27" creationId="{227D39B3-2FC2-0718-D59E-8AA70181DF72}"/>
          </ac:spMkLst>
        </pc:spChg>
        <pc:spChg chg="add mod">
          <ac:chgData name="Kosuke Yamazaki" userId="74acbfc5ee8d91c9" providerId="LiveId" clId="{82777188-C7D7-4D47-A641-46423D39C671}" dt="2024-09-17T22:52:02.230" v="1316" actId="555"/>
          <ac:spMkLst>
            <pc:docMk/>
            <pc:sldMk cId="3475284859" sldId="536"/>
            <ac:spMk id="28" creationId="{EF592B2D-0E25-32A3-33C6-A7FE2B410D6D}"/>
          </ac:spMkLst>
        </pc:spChg>
        <pc:spChg chg="add mod">
          <ac:chgData name="Kosuke Yamazaki" userId="74acbfc5ee8d91c9" providerId="LiveId" clId="{82777188-C7D7-4D47-A641-46423D39C671}" dt="2024-09-17T22:52:02.230" v="1316" actId="555"/>
          <ac:spMkLst>
            <pc:docMk/>
            <pc:sldMk cId="3475284859" sldId="536"/>
            <ac:spMk id="29" creationId="{DD847D88-2E12-57F3-6738-4C0519FA4D1A}"/>
          </ac:spMkLst>
        </pc:spChg>
        <pc:spChg chg="add mod">
          <ac:chgData name="Kosuke Yamazaki" userId="74acbfc5ee8d91c9" providerId="LiveId" clId="{82777188-C7D7-4D47-A641-46423D39C671}" dt="2024-09-17T22:52:19.998" v="1354" actId="1037"/>
          <ac:spMkLst>
            <pc:docMk/>
            <pc:sldMk cId="3475284859" sldId="536"/>
            <ac:spMk id="30" creationId="{F7EDC630-3CBE-988D-DE8E-049049135A4B}"/>
          </ac:spMkLst>
        </pc:spChg>
        <pc:spChg chg="add mod">
          <ac:chgData name="Kosuke Yamazaki" userId="74acbfc5ee8d91c9" providerId="LiveId" clId="{82777188-C7D7-4D47-A641-46423D39C671}" dt="2024-09-17T22:52:19.998" v="1354" actId="1037"/>
          <ac:spMkLst>
            <pc:docMk/>
            <pc:sldMk cId="3475284859" sldId="536"/>
            <ac:spMk id="31" creationId="{C41E8EA5-A4D0-1DD3-3A83-5D277D6DA3AE}"/>
          </ac:spMkLst>
        </pc:spChg>
        <pc:spChg chg="add mod">
          <ac:chgData name="Kosuke Yamazaki" userId="74acbfc5ee8d91c9" providerId="LiveId" clId="{82777188-C7D7-4D47-A641-46423D39C671}" dt="2024-09-17T22:52:19.998" v="1354" actId="1037"/>
          <ac:spMkLst>
            <pc:docMk/>
            <pc:sldMk cId="3475284859" sldId="536"/>
            <ac:spMk id="32" creationId="{B93F6970-BA98-48B1-C88C-983148A2DA8A}"/>
          </ac:spMkLst>
        </pc:spChg>
        <pc:spChg chg="add mod">
          <ac:chgData name="Kosuke Yamazaki" userId="74acbfc5ee8d91c9" providerId="LiveId" clId="{82777188-C7D7-4D47-A641-46423D39C671}" dt="2024-09-17T22:52:19.998" v="1354" actId="1037"/>
          <ac:spMkLst>
            <pc:docMk/>
            <pc:sldMk cId="3475284859" sldId="536"/>
            <ac:spMk id="33" creationId="{515A7F41-0449-25E4-3C67-234149E7AFC2}"/>
          </ac:spMkLst>
        </pc:spChg>
        <pc:spChg chg="add mod">
          <ac:chgData name="Kosuke Yamazaki" userId="74acbfc5ee8d91c9" providerId="LiveId" clId="{82777188-C7D7-4D47-A641-46423D39C671}" dt="2024-09-17T22:52:19.998" v="1354" actId="1037"/>
          <ac:spMkLst>
            <pc:docMk/>
            <pc:sldMk cId="3475284859" sldId="536"/>
            <ac:spMk id="34" creationId="{6DF08C9E-D392-6DC8-2F38-323853A7453D}"/>
          </ac:spMkLst>
        </pc:spChg>
        <pc:spChg chg="add mod">
          <ac:chgData name="Kosuke Yamazaki" userId="74acbfc5ee8d91c9" providerId="LiveId" clId="{82777188-C7D7-4D47-A641-46423D39C671}" dt="2024-09-17T22:52:19.998" v="1354" actId="1037"/>
          <ac:spMkLst>
            <pc:docMk/>
            <pc:sldMk cId="3475284859" sldId="536"/>
            <ac:spMk id="35" creationId="{03200873-D0B5-2301-CEF9-F454924D2434}"/>
          </ac:spMkLst>
        </pc:spChg>
      </pc:sldChg>
      <pc:sldChg chg="addSp modSp mod">
        <pc:chgData name="Kosuke Yamazaki" userId="74acbfc5ee8d91c9" providerId="LiveId" clId="{82777188-C7D7-4D47-A641-46423D39C671}" dt="2024-09-17T22:53:00.215" v="1361" actId="1036"/>
        <pc:sldMkLst>
          <pc:docMk/>
          <pc:sldMk cId="3411266795" sldId="537"/>
        </pc:sldMkLst>
        <pc:spChg chg="add mod">
          <ac:chgData name="Kosuke Yamazaki" userId="74acbfc5ee8d91c9" providerId="LiveId" clId="{82777188-C7D7-4D47-A641-46423D39C671}" dt="2024-09-17T22:53:00.215" v="1361" actId="1036"/>
          <ac:spMkLst>
            <pc:docMk/>
            <pc:sldMk cId="3411266795" sldId="537"/>
            <ac:spMk id="7" creationId="{453218EA-0A6B-BF41-4380-0ED45C680918}"/>
          </ac:spMkLst>
        </pc:spChg>
        <pc:spChg chg="add mod">
          <ac:chgData name="Kosuke Yamazaki" userId="74acbfc5ee8d91c9" providerId="LiveId" clId="{82777188-C7D7-4D47-A641-46423D39C671}" dt="2024-09-17T22:53:00.215" v="1361" actId="1036"/>
          <ac:spMkLst>
            <pc:docMk/>
            <pc:sldMk cId="3411266795" sldId="537"/>
            <ac:spMk id="8" creationId="{3A241A9A-F3F3-5833-2D41-48710F4599EF}"/>
          </ac:spMkLst>
        </pc:spChg>
      </pc:sldChg>
      <pc:sldChg chg="addSp modSp mod">
        <pc:chgData name="Kosuke Yamazaki" userId="74acbfc5ee8d91c9" providerId="LiveId" clId="{82777188-C7D7-4D47-A641-46423D39C671}" dt="2024-09-17T22:48:12.766" v="1182" actId="1035"/>
        <pc:sldMkLst>
          <pc:docMk/>
          <pc:sldMk cId="2551292546" sldId="540"/>
        </pc:sldMkLst>
        <pc:spChg chg="add mod">
          <ac:chgData name="Kosuke Yamazaki" userId="74acbfc5ee8d91c9" providerId="LiveId" clId="{82777188-C7D7-4D47-A641-46423D39C671}" dt="2024-09-17T22:47:49.215" v="1175" actId="1076"/>
          <ac:spMkLst>
            <pc:docMk/>
            <pc:sldMk cId="2551292546" sldId="540"/>
            <ac:spMk id="2" creationId="{2C974D5E-B182-3EE0-1B27-704C2A328998}"/>
          </ac:spMkLst>
        </pc:spChg>
        <pc:spChg chg="add mod">
          <ac:chgData name="Kosuke Yamazaki" userId="74acbfc5ee8d91c9" providerId="LiveId" clId="{82777188-C7D7-4D47-A641-46423D39C671}" dt="2024-09-17T22:47:58.139" v="1176" actId="1076"/>
          <ac:spMkLst>
            <pc:docMk/>
            <pc:sldMk cId="2551292546" sldId="540"/>
            <ac:spMk id="4" creationId="{00030C32-560B-9B47-FA14-91934FD19219}"/>
          </ac:spMkLst>
        </pc:spChg>
        <pc:spChg chg="add mod">
          <ac:chgData name="Kosuke Yamazaki" userId="74acbfc5ee8d91c9" providerId="LiveId" clId="{82777188-C7D7-4D47-A641-46423D39C671}" dt="2024-09-17T22:48:12.766" v="1182" actId="1035"/>
          <ac:spMkLst>
            <pc:docMk/>
            <pc:sldMk cId="2551292546" sldId="540"/>
            <ac:spMk id="6" creationId="{E4B79AEB-916F-9924-22C1-9A0292B4181D}"/>
          </ac:spMkLst>
        </pc:spChg>
        <pc:spChg chg="add mod">
          <ac:chgData name="Kosuke Yamazaki" userId="74acbfc5ee8d91c9" providerId="LiveId" clId="{82777188-C7D7-4D47-A641-46423D39C671}" dt="2024-09-17T22:48:12.766" v="1182" actId="1035"/>
          <ac:spMkLst>
            <pc:docMk/>
            <pc:sldMk cId="2551292546" sldId="540"/>
            <ac:spMk id="11" creationId="{32E7B881-70AD-2F1B-6B36-2EBAAA10C8F4}"/>
          </ac:spMkLst>
        </pc:spChg>
      </pc:sldChg>
      <pc:sldChg chg="addSp delSp modSp mod modAnim">
        <pc:chgData name="Kosuke Yamazaki" userId="74acbfc5ee8d91c9" providerId="LiveId" clId="{82777188-C7D7-4D47-A641-46423D39C671}" dt="2024-09-17T23:52:58.105" v="1568"/>
        <pc:sldMkLst>
          <pc:docMk/>
          <pc:sldMk cId="2254891186" sldId="542"/>
        </pc:sldMkLst>
        <pc:spChg chg="add del mod">
          <ac:chgData name="Kosuke Yamazaki" userId="74acbfc5ee8d91c9" providerId="LiveId" clId="{82777188-C7D7-4D47-A641-46423D39C671}" dt="2024-09-17T22:54:53.165" v="1405" actId="478"/>
          <ac:spMkLst>
            <pc:docMk/>
            <pc:sldMk cId="2254891186" sldId="542"/>
            <ac:spMk id="30" creationId="{C927AE3F-B580-C6D1-C06A-02D8098AADE5}"/>
          </ac:spMkLst>
        </pc:spChg>
        <pc:spChg chg="add del mod">
          <ac:chgData name="Kosuke Yamazaki" userId="74acbfc5ee8d91c9" providerId="LiveId" clId="{82777188-C7D7-4D47-A641-46423D39C671}" dt="2024-09-17T22:54:53.165" v="1405" actId="478"/>
          <ac:spMkLst>
            <pc:docMk/>
            <pc:sldMk cId="2254891186" sldId="542"/>
            <ac:spMk id="31" creationId="{ED741E18-6131-0660-0CDF-DB093F32F560}"/>
          </ac:spMkLst>
        </pc:spChg>
      </pc:sldChg>
      <pc:sldChg chg="modSp mod">
        <pc:chgData name="Kosuke Yamazaki" userId="74acbfc5ee8d91c9" providerId="LiveId" clId="{82777188-C7D7-4D47-A641-46423D39C671}" dt="2024-09-17T22:55:58.814" v="1406" actId="1076"/>
        <pc:sldMkLst>
          <pc:docMk/>
          <pc:sldMk cId="1320486121" sldId="544"/>
        </pc:sldMkLst>
        <pc:spChg chg="mod">
          <ac:chgData name="Kosuke Yamazaki" userId="74acbfc5ee8d91c9" providerId="LiveId" clId="{82777188-C7D7-4D47-A641-46423D39C671}" dt="2024-09-17T22:55:58.814" v="1406" actId="1076"/>
          <ac:spMkLst>
            <pc:docMk/>
            <pc:sldMk cId="1320486121" sldId="544"/>
            <ac:spMk id="15" creationId="{E85A29D2-721D-C311-9CAF-BBA07AD0A44B}"/>
          </ac:spMkLst>
        </pc:spChg>
      </pc:sldChg>
      <pc:sldChg chg="addSp modSp mod">
        <pc:chgData name="Kosuke Yamazaki" userId="74acbfc5ee8d91c9" providerId="LiveId" clId="{82777188-C7D7-4D47-A641-46423D39C671}" dt="2024-09-18T00:06:21.864" v="1696" actId="114"/>
        <pc:sldMkLst>
          <pc:docMk/>
          <pc:sldMk cId="1218992668" sldId="545"/>
        </pc:sldMkLst>
        <pc:spChg chg="add mod">
          <ac:chgData name="Kosuke Yamazaki" userId="74acbfc5ee8d91c9" providerId="LiveId" clId="{82777188-C7D7-4D47-A641-46423D39C671}" dt="2024-09-17T22:58:00.327" v="1466" actId="1076"/>
          <ac:spMkLst>
            <pc:docMk/>
            <pc:sldMk cId="1218992668" sldId="545"/>
            <ac:spMk id="2" creationId="{408A8F16-95EF-B454-911A-92559094EC96}"/>
          </ac:spMkLst>
        </pc:spChg>
        <pc:spChg chg="mod">
          <ac:chgData name="Kosuke Yamazaki" userId="74acbfc5ee8d91c9" providerId="LiveId" clId="{82777188-C7D7-4D47-A641-46423D39C671}" dt="2024-09-18T00:06:21.864" v="1696" actId="114"/>
          <ac:spMkLst>
            <pc:docMk/>
            <pc:sldMk cId="1218992668" sldId="545"/>
            <ac:spMk id="9" creationId="{D9A12CD3-654B-8A69-3CB4-1716BAB14260}"/>
          </ac:spMkLst>
        </pc:spChg>
        <pc:graphicFrameChg chg="mod modGraphic">
          <ac:chgData name="Kosuke Yamazaki" userId="74acbfc5ee8d91c9" providerId="LiveId" clId="{82777188-C7D7-4D47-A641-46423D39C671}" dt="2024-09-17T22:57:04.292" v="1414"/>
          <ac:graphicFrameMkLst>
            <pc:docMk/>
            <pc:sldMk cId="1218992668" sldId="545"/>
            <ac:graphicFrameMk id="11" creationId="{6BB487A7-F433-9C62-1CFA-6198FBC208D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C0E022-81ED-4953-BCF5-6CC70C424414}"/>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62B050B-4B94-42E7-AFEA-BC30877A46DB}"/>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21A82A1D-D6F3-47BE-969F-352E537C9B64}" type="datetimeFigureOut">
              <a:rPr kumimoji="1" lang="ja-JP" altLang="en-US" smtClean="0"/>
              <a:t>2025/3/14</a:t>
            </a:fld>
            <a:endParaRPr kumimoji="1" lang="ja-JP" altLang="en-US"/>
          </a:p>
        </p:txBody>
      </p:sp>
      <p:sp>
        <p:nvSpPr>
          <p:cNvPr id="4" name="フッター プレースホルダー 3">
            <a:extLst>
              <a:ext uri="{FF2B5EF4-FFF2-40B4-BE49-F238E27FC236}">
                <a16:creationId xmlns:a16="http://schemas.microsoft.com/office/drawing/2014/main" id="{7235A0FF-9013-414C-95BE-0C34515004A8}"/>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214023B-4B26-400D-BB9C-0BA60D5027D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096CB26-F1EB-4E99-B423-C80B714DC4CD}" type="slidenum">
              <a:rPr kumimoji="1" lang="ja-JP" altLang="en-US" smtClean="0"/>
              <a:t>‹#›</a:t>
            </a:fld>
            <a:endParaRPr kumimoji="1" lang="ja-JP" altLang="en-US"/>
          </a:p>
        </p:txBody>
      </p:sp>
    </p:spTree>
    <p:extLst>
      <p:ext uri="{BB962C8B-B14F-4D97-AF65-F5344CB8AC3E}">
        <p14:creationId xmlns:p14="http://schemas.microsoft.com/office/powerpoint/2010/main" val="188669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52" tIns="47726" rIns="95452" bIns="4772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1731"/>
          </a:xfrm>
          <a:prstGeom prst="rect">
            <a:avLst/>
          </a:prstGeom>
        </p:spPr>
        <p:txBody>
          <a:bodyPr vert="horz" lIns="95452" tIns="47726" rIns="95452" bIns="47726" rtlCol="0"/>
          <a:lstStyle>
            <a:lvl1pPr algn="r">
              <a:defRPr sz="1300"/>
            </a:lvl1pPr>
          </a:lstStyle>
          <a:p>
            <a:fld id="{5AADEA73-BDC4-4447-842E-4BE47F6E5CBB}"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452" tIns="47726" rIns="95452" bIns="47726" rtlCol="0" anchor="ctr"/>
          <a:lstStyle/>
          <a:p>
            <a:endParaRPr lang="ja-JP" altLang="en-US"/>
          </a:p>
        </p:txBody>
      </p:sp>
      <p:sp>
        <p:nvSpPr>
          <p:cNvPr id="5" name="ノート プレースホルダー 4"/>
          <p:cNvSpPr>
            <a:spLocks noGrp="1"/>
          </p:cNvSpPr>
          <p:nvPr>
            <p:ph type="body" sz="quarter" idx="3"/>
          </p:nvPr>
        </p:nvSpPr>
        <p:spPr>
          <a:xfrm>
            <a:off x="709931" y="4861443"/>
            <a:ext cx="5679440" cy="4605576"/>
          </a:xfrm>
          <a:prstGeom prst="rect">
            <a:avLst/>
          </a:prstGeom>
        </p:spPr>
        <p:txBody>
          <a:bodyPr vert="horz" lIns="95452" tIns="47726" rIns="95452" bIns="477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1731"/>
          </a:xfrm>
          <a:prstGeom prst="rect">
            <a:avLst/>
          </a:prstGeom>
        </p:spPr>
        <p:txBody>
          <a:bodyPr vert="horz" lIns="95452" tIns="47726" rIns="95452" bIns="4772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4" cy="511731"/>
          </a:xfrm>
          <a:prstGeom prst="rect">
            <a:avLst/>
          </a:prstGeom>
        </p:spPr>
        <p:txBody>
          <a:bodyPr vert="horz" lIns="95452" tIns="47726" rIns="95452" bIns="47726" rtlCol="0" anchor="b"/>
          <a:lstStyle>
            <a:lvl1pPr algn="r">
              <a:defRPr sz="13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発表</a:t>
            </a:r>
            <a:r>
              <a:rPr lang="en-US" altLang="ja-JP" dirty="0"/>
              <a:t>10</a:t>
            </a:r>
            <a:r>
              <a:rPr lang="ja-JP" altLang="en-US" dirty="0"/>
              <a:t>分</a:t>
            </a:r>
            <a:endParaRPr lang="en-US" altLang="ja-JP" dirty="0"/>
          </a:p>
          <a:p>
            <a:r>
              <a:rPr lang="ja-JP" altLang="en-US" dirty="0"/>
              <a:t>質疑応答</a:t>
            </a:r>
            <a:r>
              <a:rPr lang="en-US" altLang="ja-JP" dirty="0"/>
              <a:t>5</a:t>
            </a:r>
            <a:r>
              <a:rPr lang="ja-JP" altLang="en-US" dirty="0"/>
              <a:t>分</a:t>
            </a: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a:t>
            </a:fld>
            <a:endParaRPr kumimoji="1" lang="ja-JP" altLang="en-US"/>
          </a:p>
        </p:txBody>
      </p:sp>
    </p:spTree>
    <p:extLst>
      <p:ext uri="{BB962C8B-B14F-4D97-AF65-F5344CB8AC3E}">
        <p14:creationId xmlns:p14="http://schemas.microsoft.com/office/powerpoint/2010/main" val="3238940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12</a:t>
            </a:fld>
            <a:endParaRPr kumimoji="1" lang="ja-JP" altLang="en-US"/>
          </a:p>
        </p:txBody>
      </p:sp>
    </p:spTree>
    <p:extLst>
      <p:ext uri="{BB962C8B-B14F-4D97-AF65-F5344CB8AC3E}">
        <p14:creationId xmlns:p14="http://schemas.microsoft.com/office/powerpoint/2010/main" val="410678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13</a:t>
            </a:fld>
            <a:endParaRPr kumimoji="1" lang="ja-JP" altLang="en-US"/>
          </a:p>
        </p:txBody>
      </p:sp>
    </p:spTree>
    <p:extLst>
      <p:ext uri="{BB962C8B-B14F-4D97-AF65-F5344CB8AC3E}">
        <p14:creationId xmlns:p14="http://schemas.microsoft.com/office/powerpoint/2010/main" val="385550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14</a:t>
            </a:fld>
            <a:endParaRPr kumimoji="1" lang="ja-JP" altLang="en-US"/>
          </a:p>
        </p:txBody>
      </p:sp>
    </p:spTree>
    <p:extLst>
      <p:ext uri="{BB962C8B-B14F-4D97-AF65-F5344CB8AC3E}">
        <p14:creationId xmlns:p14="http://schemas.microsoft.com/office/powerpoint/2010/main" val="90629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15</a:t>
            </a:fld>
            <a:endParaRPr kumimoji="1" lang="ja-JP" altLang="en-US"/>
          </a:p>
        </p:txBody>
      </p:sp>
    </p:spTree>
    <p:extLst>
      <p:ext uri="{BB962C8B-B14F-4D97-AF65-F5344CB8AC3E}">
        <p14:creationId xmlns:p14="http://schemas.microsoft.com/office/powerpoint/2010/main" val="215270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2</a:t>
            </a:fld>
            <a:endParaRPr kumimoji="1" lang="ja-JP" altLang="en-US"/>
          </a:p>
        </p:txBody>
      </p:sp>
    </p:spTree>
    <p:extLst>
      <p:ext uri="{BB962C8B-B14F-4D97-AF65-F5344CB8AC3E}">
        <p14:creationId xmlns:p14="http://schemas.microsoft.com/office/powerpoint/2010/main" val="403835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熱電変換は熱を電気に直接変換することができます。そのため、一次エネルギーで排出される熱エネルギーのリサイクルや、ウェアラブルデバイス、</a:t>
            </a:r>
            <a:r>
              <a:rPr lang="en-US" altLang="ja-JP" dirty="0"/>
              <a:t>IoT</a:t>
            </a:r>
            <a:r>
              <a:rPr lang="ja-JP" altLang="en-US" dirty="0"/>
              <a:t>機器の電力源など幅広い活用が可能です。熱電変換は構造的利点から低温、小電力での活用に強みを持ちますが、非鉄金属など製造業の一部では</a:t>
            </a:r>
            <a:r>
              <a:rPr lang="en-US" altLang="ja-JP" dirty="0"/>
              <a:t>500</a:t>
            </a:r>
            <a:r>
              <a:rPr lang="ja-JP" altLang="en-US" dirty="0"/>
              <a:t>℃以上の排熱が存在しており、この回収により数</a:t>
            </a:r>
            <a:r>
              <a:rPr lang="en-US" altLang="ja-JP" dirty="0"/>
              <a:t>kW</a:t>
            </a:r>
            <a:r>
              <a:rPr lang="ja-JP" altLang="en-US" dirty="0"/>
              <a:t>級の発電も可能です。そのためには高い</a:t>
            </a:r>
            <a:r>
              <a:rPr lang="en-US" altLang="ja-JP" dirty="0"/>
              <a:t>ZT</a:t>
            </a:r>
            <a:r>
              <a:rPr lang="ja-JP" altLang="en-US" dirty="0"/>
              <a:t>を持つ熱電材料を開発する必要があり、</a:t>
            </a:r>
            <a:r>
              <a:rPr lang="en-US" altLang="ja-JP" dirty="0"/>
              <a:t>ZT</a:t>
            </a:r>
            <a:r>
              <a:rPr lang="ja-JP" altLang="en-US" dirty="0"/>
              <a:t>を向上させるには材料のゼーベック係数を大きくすること、電気抵抗率、熱伝導率を下げる必要があります。また、モジュール設計においては、異なる</a:t>
            </a:r>
            <a:r>
              <a:rPr lang="en-US" altLang="ja-JP" dirty="0"/>
              <a:t>ZT</a:t>
            </a:r>
            <a:r>
              <a:rPr lang="ja-JP" altLang="en-US" dirty="0"/>
              <a:t>ピークを持つ熱電材料を積層させることで熱エネルギーを最大限に活用した熱電変換が可能となり、高効率化が期待できることが報告されています。以上より、熱電材料の開発は幅広い温度範囲で</a:t>
            </a:r>
            <a:r>
              <a:rPr lang="en-US" altLang="ja-JP" dirty="0"/>
              <a:t>P</a:t>
            </a:r>
            <a:r>
              <a:rPr lang="ja-JP" altLang="en-US" dirty="0"/>
              <a:t>型</a:t>
            </a:r>
            <a:r>
              <a:rPr lang="en-US" altLang="ja-JP" dirty="0"/>
              <a:t>N</a:t>
            </a:r>
            <a:r>
              <a:rPr lang="ja-JP" altLang="en-US" dirty="0"/>
              <a:t>型熱電材料の高</a:t>
            </a:r>
            <a:r>
              <a:rPr lang="en-US" altLang="ja-JP" dirty="0"/>
              <a:t>ZT</a:t>
            </a:r>
            <a:r>
              <a:rPr lang="ja-JP" altLang="en-US" dirty="0"/>
              <a:t>化を目指す必要があると言えます。</a:t>
            </a: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3</a:t>
            </a:fld>
            <a:endParaRPr kumimoji="1" lang="ja-JP" altLang="en-US"/>
          </a:p>
        </p:txBody>
      </p:sp>
    </p:spTree>
    <p:extLst>
      <p:ext uri="{BB962C8B-B14F-4D97-AF65-F5344CB8AC3E}">
        <p14:creationId xmlns:p14="http://schemas.microsoft.com/office/powerpoint/2010/main" val="300534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そのような背景の中で、私はハーフ・ホイスラー合金</a:t>
            </a:r>
            <a:r>
              <a:rPr lang="en-US" altLang="ja-JP" dirty="0"/>
              <a:t>TiNiSn</a:t>
            </a:r>
            <a:r>
              <a:rPr lang="ja-JP" altLang="en-US" dirty="0"/>
              <a:t>に注目しています。</a:t>
            </a:r>
            <a:r>
              <a:rPr lang="en-US" altLang="ja-JP" dirty="0"/>
              <a:t>TiNiSn</a:t>
            </a:r>
            <a:r>
              <a:rPr lang="ja-JP" altLang="en-US" dirty="0"/>
              <a:t>は環境フレンドリーで低コストな熱電材料のひとつで、通常、</a:t>
            </a:r>
            <a:r>
              <a:rPr lang="en-US" altLang="ja-JP" dirty="0"/>
              <a:t>N</a:t>
            </a:r>
            <a:r>
              <a:rPr lang="ja-JP" altLang="en-US" dirty="0"/>
              <a:t>型の伝導特性を示します。ゼーベック係数、電気抵抗率は比較的高い値を示しますが、熱伝導率が高いため、</a:t>
            </a:r>
            <a:r>
              <a:rPr lang="en-US" altLang="ja-JP" dirty="0"/>
              <a:t>ZT</a:t>
            </a:r>
            <a:r>
              <a:rPr lang="ja-JP" altLang="en-US" dirty="0"/>
              <a:t>は低い値に留まっています。そのため、多くの先行研究で熱伝導率を下げることで高</a:t>
            </a:r>
            <a:r>
              <a:rPr lang="en-US" altLang="ja-JP" dirty="0"/>
              <a:t>ZT</a:t>
            </a:r>
            <a:r>
              <a:rPr lang="ja-JP" altLang="en-US" dirty="0"/>
              <a:t>化を達成した結果が報告されています。</a:t>
            </a:r>
            <a:r>
              <a:rPr lang="en-US" altLang="ja-JP" dirty="0"/>
              <a:t>TiNiSn</a:t>
            </a:r>
            <a:r>
              <a:rPr lang="ja-JP" altLang="en-US" dirty="0"/>
              <a:t>の結晶構造は</a:t>
            </a:r>
            <a:r>
              <a:rPr lang="en-US" altLang="ja-JP" dirty="0"/>
              <a:t>Ti</a:t>
            </a:r>
            <a:r>
              <a:rPr lang="ja-JP" altLang="en-US" dirty="0"/>
              <a:t>と</a:t>
            </a:r>
            <a:r>
              <a:rPr lang="en-US" altLang="ja-JP" dirty="0"/>
              <a:t>Sn</a:t>
            </a:r>
            <a:r>
              <a:rPr lang="ja-JP" altLang="en-US" dirty="0"/>
              <a:t>が岩塩構造を形成し、その副格子の半分を</a:t>
            </a:r>
            <a:r>
              <a:rPr lang="en-US" altLang="ja-JP" dirty="0"/>
              <a:t>Ni</a:t>
            </a:r>
            <a:r>
              <a:rPr lang="ja-JP" altLang="en-US" dirty="0"/>
              <a:t>が占めるという構造です。また、狭いバンドギャップを示すバンド構造であることから、ドーピングにより伝導特性を</a:t>
            </a:r>
            <a:r>
              <a:rPr lang="en-US" altLang="ja-JP" dirty="0"/>
              <a:t>P</a:t>
            </a:r>
            <a:r>
              <a:rPr lang="ja-JP" altLang="en-US" dirty="0"/>
              <a:t>型へと変化させることができます。我々の研究グループはこれまでに</a:t>
            </a:r>
            <a:r>
              <a:rPr lang="en-US" altLang="ja-JP" dirty="0"/>
              <a:t>TiNiSn</a:t>
            </a:r>
            <a:r>
              <a:rPr lang="ja-JP" altLang="en-US" dirty="0"/>
              <a:t>の</a:t>
            </a:r>
            <a:r>
              <a:rPr lang="en-US" altLang="ja-JP" dirty="0"/>
              <a:t>Ni</a:t>
            </a:r>
            <a:r>
              <a:rPr lang="ja-JP" altLang="en-US" dirty="0"/>
              <a:t>サイトを</a:t>
            </a:r>
            <a:r>
              <a:rPr lang="en-US" altLang="ja-JP" dirty="0"/>
              <a:t>Co</a:t>
            </a:r>
            <a:r>
              <a:rPr lang="ja-JP" altLang="en-US" dirty="0"/>
              <a:t>置換することで伝導特性を</a:t>
            </a:r>
            <a:r>
              <a:rPr lang="en-US" altLang="ja-JP" dirty="0"/>
              <a:t>P</a:t>
            </a:r>
            <a:r>
              <a:rPr lang="ja-JP" altLang="en-US" dirty="0"/>
              <a:t>型へと変化させた結果を報告しています。しかしながら、その</a:t>
            </a:r>
            <a:r>
              <a:rPr lang="en-US" altLang="ja-JP" dirty="0"/>
              <a:t>ZT</a:t>
            </a:r>
            <a:r>
              <a:rPr lang="ja-JP" altLang="en-US" dirty="0"/>
              <a:t>は</a:t>
            </a:r>
            <a:r>
              <a:rPr lang="en-US" altLang="ja-JP" dirty="0"/>
              <a:t>N</a:t>
            </a:r>
            <a:r>
              <a:rPr lang="ja-JP" altLang="en-US" dirty="0"/>
              <a:t>型と比べると半分以下であり、その理由として電気抵抗率が高いことが原因であることが分かっています。そのため、</a:t>
            </a:r>
            <a:r>
              <a:rPr lang="en-US" altLang="ja-JP" dirty="0"/>
              <a:t>P</a:t>
            </a:r>
            <a:r>
              <a:rPr lang="ja-JP" altLang="en-US" dirty="0"/>
              <a:t>型</a:t>
            </a:r>
            <a:r>
              <a:rPr lang="en-US" altLang="ja-JP" dirty="0"/>
              <a:t>TiNiSn</a:t>
            </a:r>
            <a:r>
              <a:rPr lang="ja-JP" altLang="en-US" dirty="0"/>
              <a:t>の高</a:t>
            </a:r>
            <a:r>
              <a:rPr lang="en-US" altLang="ja-JP" dirty="0"/>
              <a:t>ZT</a:t>
            </a:r>
            <a:r>
              <a:rPr lang="ja-JP" altLang="en-US" dirty="0"/>
              <a:t>化にはこの電気抵抗率を下げることか、もしくは熱伝導率を下げる必要があることが分かりました。</a:t>
            </a: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4</a:t>
            </a:fld>
            <a:endParaRPr kumimoji="1" lang="ja-JP" altLang="en-US"/>
          </a:p>
        </p:txBody>
      </p:sp>
    </p:spTree>
    <p:extLst>
      <p:ext uri="{BB962C8B-B14F-4D97-AF65-F5344CB8AC3E}">
        <p14:creationId xmlns:p14="http://schemas.microsoft.com/office/powerpoint/2010/main" val="295438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そこで、電気抵抗率を改善するために固有欠陥に注目しました。</a:t>
            </a:r>
            <a:r>
              <a:rPr lang="en-US" altLang="ja-JP" dirty="0"/>
              <a:t>TiNiSn</a:t>
            </a:r>
            <a:r>
              <a:rPr lang="ja-JP" altLang="en-US" dirty="0"/>
              <a:t>は化学量論組成で本来空孔である位置を</a:t>
            </a:r>
            <a:r>
              <a:rPr lang="en-US" altLang="ja-JP" dirty="0"/>
              <a:t>Ni</a:t>
            </a:r>
            <a:r>
              <a:rPr lang="ja-JP" altLang="en-US" dirty="0"/>
              <a:t>原子が占有する格子間</a:t>
            </a:r>
            <a:r>
              <a:rPr lang="en-US" altLang="ja-JP" dirty="0"/>
              <a:t>Ni</a:t>
            </a:r>
            <a:r>
              <a:rPr lang="ja-JP" altLang="en-US" dirty="0"/>
              <a:t>原子を形成します。この欠陥が存在する場合の電子状態を、第一原理計算パッケージである</a:t>
            </a:r>
            <a:r>
              <a:rPr lang="en-US" altLang="ja-JP" dirty="0"/>
              <a:t>AkaiKKR</a:t>
            </a:r>
            <a:r>
              <a:rPr lang="ja-JP" altLang="en-US" dirty="0"/>
              <a:t>を用いて計算をしてみました。その結果、欠陥が増えるにつれて、エネルギーギャップ内に状態密度の立ち上がりが見られました。これは、フェルミエネルギーを伝導帯側へシフトさせることから、系に対してドナー不純物として作用することが予想されます。この結果はハザマ等の</a:t>
            </a:r>
            <a:r>
              <a:rPr lang="en-US" altLang="ja-JP" dirty="0"/>
              <a:t>XPS</a:t>
            </a:r>
            <a:r>
              <a:rPr lang="ja-JP" altLang="en-US" dirty="0"/>
              <a:t>測定結果との一致が見られ、</a:t>
            </a:r>
            <a:r>
              <a:rPr lang="en-US" altLang="ja-JP" dirty="0"/>
              <a:t>Ni</a:t>
            </a:r>
            <a:r>
              <a:rPr lang="ja-JP" altLang="en-US" dirty="0"/>
              <a:t>組成比を減らすことで格子間</a:t>
            </a:r>
            <a:r>
              <a:rPr lang="en-US" altLang="ja-JP" dirty="0"/>
              <a:t>Ni</a:t>
            </a:r>
            <a:r>
              <a:rPr lang="ja-JP" altLang="en-US" dirty="0"/>
              <a:t>原子の減少が予想されました。したがって、</a:t>
            </a:r>
            <a:r>
              <a:rPr lang="en-US" altLang="ja-JP" dirty="0"/>
              <a:t>Ni</a:t>
            </a:r>
            <a:r>
              <a:rPr lang="ja-JP" altLang="en-US" dirty="0"/>
              <a:t>組成比を減少さｓｗることでドナー不純物である格子間</a:t>
            </a:r>
            <a:r>
              <a:rPr lang="en-US" altLang="ja-JP" dirty="0"/>
              <a:t>Ni</a:t>
            </a:r>
            <a:r>
              <a:rPr lang="ja-JP" altLang="en-US" dirty="0"/>
              <a:t>原子を抑制し伝導性を改善することで</a:t>
            </a:r>
            <a:r>
              <a:rPr lang="en-US" altLang="ja-JP" dirty="0"/>
              <a:t>ZT</a:t>
            </a:r>
            <a:r>
              <a:rPr lang="ja-JP" altLang="en-US" dirty="0"/>
              <a:t>向上が可能ではないかと考えました。</a:t>
            </a: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5</a:t>
            </a:fld>
            <a:endParaRPr kumimoji="1" lang="ja-JP" altLang="en-US"/>
          </a:p>
        </p:txBody>
      </p:sp>
    </p:spTree>
    <p:extLst>
      <p:ext uri="{BB962C8B-B14F-4D97-AF65-F5344CB8AC3E}">
        <p14:creationId xmlns:p14="http://schemas.microsoft.com/office/powerpoint/2010/main" val="289126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以上より、本研究の目的は</a:t>
            </a:r>
            <a:r>
              <a:rPr kumimoji="1" lang="en-US" altLang="ja-JP" dirty="0"/>
              <a:t>ZT</a:t>
            </a:r>
            <a:r>
              <a:rPr kumimoji="1" lang="ja-JP" altLang="en-US" dirty="0"/>
              <a:t>増大のため</a:t>
            </a:r>
            <a:r>
              <a:rPr kumimoji="1" lang="en-US" altLang="ja-JP" dirty="0"/>
              <a:t>Ni</a:t>
            </a:r>
            <a:r>
              <a:rPr kumimoji="1" lang="ja-JP" altLang="en-US" dirty="0"/>
              <a:t>組成比を減少させた</a:t>
            </a:r>
            <a:r>
              <a:rPr kumimoji="1" lang="en-US" altLang="ja-JP" dirty="0"/>
              <a:t>TiNi1-x-yCoySn (0≤x≤0.1, 0≤y≤0.05)</a:t>
            </a:r>
            <a:r>
              <a:rPr kumimoji="1" lang="ja-JP" altLang="en-US" dirty="0"/>
              <a:t>の熱電特性を明らかにすることです。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6</a:t>
            </a:fld>
            <a:endParaRPr kumimoji="1" lang="ja-JP" altLang="en-US"/>
          </a:p>
        </p:txBody>
      </p:sp>
    </p:spTree>
    <p:extLst>
      <p:ext uri="{BB962C8B-B14F-4D97-AF65-F5344CB8AC3E}">
        <p14:creationId xmlns:p14="http://schemas.microsoft.com/office/powerpoint/2010/main" val="317631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試料の作製にはアーク溶解法を用いました。また、時間の都合上、本発表では最も</a:t>
            </a:r>
            <a:r>
              <a:rPr kumimoji="1" lang="en-US" altLang="ja-JP" dirty="0"/>
              <a:t>ZT</a:t>
            </a:r>
            <a:r>
              <a:rPr kumimoji="1" lang="ja-JP" altLang="en-US" dirty="0"/>
              <a:t>が高かった</a:t>
            </a:r>
            <a:r>
              <a:rPr kumimoji="1" lang="en-US" altLang="ja-JP" dirty="0"/>
              <a:t>Co</a:t>
            </a:r>
            <a:r>
              <a:rPr kumimoji="1" lang="ja-JP" altLang="en-US" dirty="0"/>
              <a:t>置換量</a:t>
            </a:r>
            <a:r>
              <a:rPr kumimoji="1" lang="en-US" altLang="ja-JP" dirty="0"/>
              <a:t>5%</a:t>
            </a:r>
            <a:r>
              <a:rPr kumimoji="1" lang="ja-JP" altLang="en-US" dirty="0"/>
              <a:t>の結果について発表します。アーク溶解によって作製したインゴットはワイヤ放電加工により加工したのち、</a:t>
            </a:r>
            <a:r>
              <a:rPr kumimoji="1" lang="en-US" altLang="ja-JP" dirty="0"/>
              <a:t>1073K 168h</a:t>
            </a:r>
            <a:r>
              <a:rPr kumimoji="1" lang="ja-JP" altLang="en-US" dirty="0"/>
              <a:t>の熱処理を行いました。測定は熱処理後の試料を用い、記載の項目に従って試料の評価を行いました。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7</a:t>
            </a:fld>
            <a:endParaRPr kumimoji="1" lang="ja-JP" altLang="en-US"/>
          </a:p>
        </p:txBody>
      </p:sp>
    </p:spTree>
    <p:extLst>
      <p:ext uri="{BB962C8B-B14F-4D97-AF65-F5344CB8AC3E}">
        <p14:creationId xmlns:p14="http://schemas.microsoft.com/office/powerpoint/2010/main" val="268484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結果と考察に移ります。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8</a:t>
            </a:fld>
            <a:endParaRPr kumimoji="1" lang="ja-JP" altLang="en-US"/>
          </a:p>
        </p:txBody>
      </p:sp>
    </p:spTree>
    <p:extLst>
      <p:ext uri="{BB962C8B-B14F-4D97-AF65-F5344CB8AC3E}">
        <p14:creationId xmlns:p14="http://schemas.microsoft.com/office/powerpoint/2010/main" val="180124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10</a:t>
            </a:fld>
            <a:endParaRPr kumimoji="1" lang="ja-JP" altLang="en-US"/>
          </a:p>
        </p:txBody>
      </p:sp>
    </p:spTree>
    <p:extLst>
      <p:ext uri="{BB962C8B-B14F-4D97-AF65-F5344CB8AC3E}">
        <p14:creationId xmlns:p14="http://schemas.microsoft.com/office/powerpoint/2010/main" val="4288591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EA3ADB5B-2E50-6A95-471C-042CCC87F685}"/>
              </a:ext>
            </a:extLst>
          </p:cNvPr>
          <p:cNvSpPr/>
          <p:nvPr userDrawn="1"/>
        </p:nvSpPr>
        <p:spPr>
          <a:xfrm flipV="1">
            <a:off x="0" y="0"/>
            <a:ext cx="3888000" cy="1728000"/>
          </a:xfrm>
          <a:prstGeom prst="rtTriangl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角三角形 7">
            <a:extLst>
              <a:ext uri="{FF2B5EF4-FFF2-40B4-BE49-F238E27FC236}">
                <a16:creationId xmlns:a16="http://schemas.microsoft.com/office/drawing/2014/main" id="{EF57E75F-93B9-2D03-342B-D540A9326431}"/>
              </a:ext>
            </a:extLst>
          </p:cNvPr>
          <p:cNvSpPr/>
          <p:nvPr userDrawn="1"/>
        </p:nvSpPr>
        <p:spPr>
          <a:xfrm flipH="1">
            <a:off x="8304000" y="5130000"/>
            <a:ext cx="3888000" cy="1728000"/>
          </a:xfrm>
          <a:prstGeom prst="rtTriangl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3C39A3BB-917D-6EFF-D773-22A68B507A9E}"/>
              </a:ext>
            </a:extLst>
          </p:cNvPr>
          <p:cNvPicPr>
            <a:picLocks noChangeAspect="1"/>
          </p:cNvPicPr>
          <p:nvPr userDrawn="1"/>
        </p:nvPicPr>
        <p:blipFill>
          <a:blip r:embed="rId2"/>
          <a:stretch>
            <a:fillRect/>
          </a:stretch>
        </p:blipFill>
        <p:spPr>
          <a:xfrm>
            <a:off x="9912424" y="165206"/>
            <a:ext cx="2120434" cy="764931"/>
          </a:xfrm>
          <a:prstGeom prst="rect">
            <a:avLst/>
          </a:prstGeom>
        </p:spPr>
      </p:pic>
      <p:sp>
        <p:nvSpPr>
          <p:cNvPr id="2" name="Title 1"/>
          <p:cNvSpPr>
            <a:spLocks noGrp="1"/>
          </p:cNvSpPr>
          <p:nvPr>
            <p:ph type="ctrTitle"/>
          </p:nvPr>
        </p:nvSpPr>
        <p:spPr>
          <a:xfrm>
            <a:off x="914400" y="145380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9334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2014/9/24</a:t>
            </a:r>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0BA7EBE-6FD4-4B50-83C6-C925E775C4BE}" type="slidenum">
              <a:rPr lang="ja-JP" altLang="en-US" smtClean="0"/>
              <a:pPr/>
              <a:t>‹#›</a:t>
            </a:fld>
            <a:endParaRPr lang="ja-JP" altLang="en-US"/>
          </a:p>
        </p:txBody>
      </p:sp>
      <p:pic>
        <p:nvPicPr>
          <p:cNvPr id="13" name="図 1">
            <a:extLst>
              <a:ext uri="{FF2B5EF4-FFF2-40B4-BE49-F238E27FC236}">
                <a16:creationId xmlns:a16="http://schemas.microsoft.com/office/drawing/2014/main" id="{5D2D5640-B743-66D9-6E7D-00D5E48CED7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399" y="6383934"/>
            <a:ext cx="492247" cy="33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タイトル 1">
            <a:extLst>
              <a:ext uri="{FF2B5EF4-FFF2-40B4-BE49-F238E27FC236}">
                <a16:creationId xmlns:a16="http://schemas.microsoft.com/office/drawing/2014/main" id="{D996E326-BA59-EEC4-761F-1391A9051D4B}"/>
              </a:ext>
            </a:extLst>
          </p:cNvPr>
          <p:cNvSpPr txBox="1">
            <a:spLocks/>
          </p:cNvSpPr>
          <p:nvPr userDrawn="1"/>
        </p:nvSpPr>
        <p:spPr>
          <a:xfrm>
            <a:off x="734646" y="6383934"/>
            <a:ext cx="6705600" cy="3399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2000" b="0" i="0" kern="1200" dirty="0">
                <a:solidFill>
                  <a:schemeClr val="tx1">
                    <a:lumMod val="65000"/>
                    <a:lumOff val="35000"/>
                  </a:schemeClr>
                </a:solidFill>
                <a:effectLst/>
                <a:latin typeface="+mj-lt"/>
                <a:ea typeface="+mj-ea"/>
                <a:cs typeface="+mj-cs"/>
              </a:rPr>
              <a:t>The 72nd JSAP Spring Meeting 2025</a:t>
            </a:r>
            <a:endParaRPr lang="ja-JP" altLang="en-US" sz="1000" dirty="0">
              <a:solidFill>
                <a:schemeClr val="tx1">
                  <a:lumMod val="65000"/>
                  <a:lumOff val="35000"/>
                </a:schemeClr>
              </a:solidFill>
            </a:endParaRPr>
          </a:p>
        </p:txBody>
      </p:sp>
    </p:spTree>
    <p:extLst>
      <p:ext uri="{BB962C8B-B14F-4D97-AF65-F5344CB8AC3E}">
        <p14:creationId xmlns:p14="http://schemas.microsoft.com/office/powerpoint/2010/main" val="21024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とコンテンツ_2">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7E0D760-A874-4BAF-A975-53C6BEF298B8}"/>
              </a:ext>
            </a:extLst>
          </p:cNvPr>
          <p:cNvSpPr/>
          <p:nvPr userDrawn="1"/>
        </p:nvSpPr>
        <p:spPr>
          <a:xfrm>
            <a:off x="0" y="0"/>
            <a:ext cx="12192000" cy="900000"/>
          </a:xfrm>
          <a:prstGeom prst="rect">
            <a:avLst/>
          </a:prstGeom>
          <a:solidFill>
            <a:srgbClr val="4D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mn-lt"/>
            </a:endParaRPr>
          </a:p>
        </p:txBody>
      </p:sp>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0512000" y="0"/>
            <a:ext cx="1680000" cy="900000"/>
          </a:xfrm>
        </p:spPr>
        <p:txBody>
          <a:bodyPr wrap="none" lIns="180000" tIns="0" rIns="180000" bIns="0"/>
          <a:lstStyle>
            <a:lvl1pPr>
              <a:lnSpc>
                <a:spcPct val="100000"/>
              </a:lnSpc>
              <a:defRPr sz="3200" b="1">
                <a:solidFill>
                  <a:schemeClr val="bg1"/>
                </a:solidFill>
                <a:effectLst/>
                <a:latin typeface="+mn-lt"/>
                <a:ea typeface="+mn-ea"/>
              </a:defRPr>
            </a:lvl1pPr>
          </a:lstStyle>
          <a:p>
            <a:fld id="{90BA7EBE-6FD4-4B50-83C6-C925E775C4BE}" type="slidenum">
              <a:rPr kumimoji="1" lang="ja-JP" altLang="en-US" smtClean="0"/>
              <a:pPr/>
              <a:t>‹#›</a:t>
            </a:fld>
            <a:r>
              <a:rPr kumimoji="1" lang="ja-JP" altLang="en-US" dirty="0"/>
              <a:t> </a:t>
            </a:r>
            <a:r>
              <a:rPr kumimoji="1" lang="en-US" altLang="ja-JP" dirty="0"/>
              <a:t>/15</a:t>
            </a:r>
            <a:endParaRPr kumimoji="1" lang="ja-JP" altLang="en-US" dirty="0"/>
          </a:p>
        </p:txBody>
      </p:sp>
      <p:sp>
        <p:nvSpPr>
          <p:cNvPr id="10" name="テキスト プレースホルダー 9">
            <a:extLst>
              <a:ext uri="{FF2B5EF4-FFF2-40B4-BE49-F238E27FC236}">
                <a16:creationId xmlns:a16="http://schemas.microsoft.com/office/drawing/2014/main" id="{6203524A-F08F-21DE-7EE5-61A36D0797EB}"/>
              </a:ext>
            </a:extLst>
          </p:cNvPr>
          <p:cNvSpPr>
            <a:spLocks noGrp="1"/>
          </p:cNvSpPr>
          <p:nvPr>
            <p:ph type="body" sz="quarter" idx="13"/>
          </p:nvPr>
        </p:nvSpPr>
        <p:spPr>
          <a:xfrm>
            <a:off x="0" y="0"/>
            <a:ext cx="10560000" cy="900113"/>
          </a:xfrm>
        </p:spPr>
        <p:txBody>
          <a:bodyPr wrap="square" lIns="288000" tIns="180000" rIns="180000" bIns="36000" anchor="ctr">
            <a:noAutofit/>
          </a:bodyPr>
          <a:lstStyle>
            <a:lvl1pPr marL="0" indent="0" algn="l">
              <a:lnSpc>
                <a:spcPts val="3000"/>
              </a:lnSpc>
              <a:buNone/>
              <a:defRPr sz="3200" b="1">
                <a:ln>
                  <a:noFill/>
                </a:ln>
                <a:solidFill>
                  <a:schemeClr val="bg1"/>
                </a:solidFill>
                <a:effectLst/>
                <a:latin typeface="+mn-lt"/>
                <a:ea typeface="+mj-ea"/>
              </a:defRPr>
            </a:lvl1pPr>
            <a:lvl2pPr>
              <a:defRPr sz="3200" b="1">
                <a:solidFill>
                  <a:schemeClr val="bg1"/>
                </a:solidFill>
                <a:latin typeface="+mj-ea"/>
                <a:ea typeface="+mj-ea"/>
              </a:defRPr>
            </a:lvl2pPr>
            <a:lvl3pPr>
              <a:defRPr sz="3200" b="1">
                <a:solidFill>
                  <a:schemeClr val="bg1"/>
                </a:solidFill>
                <a:latin typeface="+mj-ea"/>
                <a:ea typeface="+mj-ea"/>
              </a:defRPr>
            </a:lvl3pPr>
            <a:lvl4pPr>
              <a:defRPr sz="3200" b="1">
                <a:solidFill>
                  <a:schemeClr val="bg1"/>
                </a:solidFill>
                <a:latin typeface="+mj-ea"/>
                <a:ea typeface="+mj-ea"/>
              </a:defRPr>
            </a:lvl4pPr>
            <a:lvl5pPr>
              <a:defRPr sz="3200" b="1">
                <a:solidFill>
                  <a:schemeClr val="bg1"/>
                </a:solidFill>
                <a:latin typeface="+mj-ea"/>
                <a:ea typeface="+mj-ea"/>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82499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_2">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7E0D760-A874-4BAF-A975-53C6BEF298B8}"/>
              </a:ext>
            </a:extLst>
          </p:cNvPr>
          <p:cNvSpPr/>
          <p:nvPr userDrawn="1"/>
        </p:nvSpPr>
        <p:spPr>
          <a:xfrm>
            <a:off x="0" y="0"/>
            <a:ext cx="12192000" cy="900000"/>
          </a:xfrm>
          <a:prstGeom prst="rect">
            <a:avLst/>
          </a:prstGeom>
          <a:solidFill>
            <a:srgbClr val="4D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mn-lt"/>
            </a:endParaRPr>
          </a:p>
        </p:txBody>
      </p:sp>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0" name="テキスト プレースホルダー 9">
            <a:extLst>
              <a:ext uri="{FF2B5EF4-FFF2-40B4-BE49-F238E27FC236}">
                <a16:creationId xmlns:a16="http://schemas.microsoft.com/office/drawing/2014/main" id="{6203524A-F08F-21DE-7EE5-61A36D0797EB}"/>
              </a:ext>
            </a:extLst>
          </p:cNvPr>
          <p:cNvSpPr>
            <a:spLocks noGrp="1"/>
          </p:cNvSpPr>
          <p:nvPr>
            <p:ph type="body" sz="quarter" idx="13"/>
          </p:nvPr>
        </p:nvSpPr>
        <p:spPr>
          <a:xfrm>
            <a:off x="0" y="0"/>
            <a:ext cx="10560000" cy="900113"/>
          </a:xfrm>
        </p:spPr>
        <p:txBody>
          <a:bodyPr wrap="square" lIns="288000" tIns="180000" rIns="180000" bIns="36000" anchor="ctr">
            <a:noAutofit/>
          </a:bodyPr>
          <a:lstStyle>
            <a:lvl1pPr marL="0" indent="0" algn="l">
              <a:lnSpc>
                <a:spcPts val="3000"/>
              </a:lnSpc>
              <a:buNone/>
              <a:defRPr sz="3200" b="1">
                <a:ln>
                  <a:noFill/>
                </a:ln>
                <a:solidFill>
                  <a:schemeClr val="bg1"/>
                </a:solidFill>
                <a:effectLst/>
                <a:latin typeface="+mn-lt"/>
                <a:ea typeface="+mj-ea"/>
              </a:defRPr>
            </a:lvl1pPr>
            <a:lvl2pPr>
              <a:defRPr sz="3200" b="1">
                <a:solidFill>
                  <a:schemeClr val="bg1"/>
                </a:solidFill>
                <a:latin typeface="+mj-ea"/>
                <a:ea typeface="+mj-ea"/>
              </a:defRPr>
            </a:lvl2pPr>
            <a:lvl3pPr>
              <a:defRPr sz="3200" b="1">
                <a:solidFill>
                  <a:schemeClr val="bg1"/>
                </a:solidFill>
                <a:latin typeface="+mj-ea"/>
                <a:ea typeface="+mj-ea"/>
              </a:defRPr>
            </a:lvl3pPr>
            <a:lvl4pPr>
              <a:defRPr sz="3200" b="1">
                <a:solidFill>
                  <a:schemeClr val="bg1"/>
                </a:solidFill>
                <a:latin typeface="+mj-ea"/>
                <a:ea typeface="+mj-ea"/>
              </a:defRPr>
            </a:lvl4pPr>
            <a:lvl5pPr>
              <a:defRPr sz="3200" b="1">
                <a:solidFill>
                  <a:schemeClr val="bg1"/>
                </a:solidFill>
                <a:latin typeface="+mj-ea"/>
                <a:ea typeface="+mj-ea"/>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32933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_1">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正方形/長方形 6">
            <a:extLst>
              <a:ext uri="{FF2B5EF4-FFF2-40B4-BE49-F238E27FC236}">
                <a16:creationId xmlns:a16="http://schemas.microsoft.com/office/drawing/2014/main" id="{27E0D760-A874-4BAF-A975-53C6BEF298B8}"/>
              </a:ext>
            </a:extLst>
          </p:cNvPr>
          <p:cNvSpPr/>
          <p:nvPr/>
        </p:nvSpPr>
        <p:spPr>
          <a:xfrm>
            <a:off x="1056000" y="801528"/>
            <a:ext cx="10080000" cy="108000"/>
          </a:xfrm>
          <a:prstGeom prst="rect">
            <a:avLst/>
          </a:prstGeom>
          <a:solidFill>
            <a:srgbClr val="4D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 name="スライド番号プレースホルダー 5">
            <a:extLst>
              <a:ext uri="{FF2B5EF4-FFF2-40B4-BE49-F238E27FC236}">
                <a16:creationId xmlns:a16="http://schemas.microsoft.com/office/drawing/2014/main" id="{D6874BAD-3E1B-93EF-42F2-D094986CC7EA}"/>
              </a:ext>
            </a:extLst>
          </p:cNvPr>
          <p:cNvSpPr txBox="1">
            <a:spLocks/>
          </p:cNvSpPr>
          <p:nvPr userDrawn="1"/>
        </p:nvSpPr>
        <p:spPr>
          <a:xfrm>
            <a:off x="10512000" y="0"/>
            <a:ext cx="1680000" cy="900000"/>
          </a:xfrm>
          <a:prstGeom prst="rect">
            <a:avLst/>
          </a:prstGeom>
        </p:spPr>
        <p:txBody>
          <a:bodyPr vert="horz" wrap="none" lIns="180000" tIns="0" rIns="180000" bIns="0" rtlCol="0" anchor="ctr"/>
          <a:lstStyle>
            <a:defPPr>
              <a:defRPr lang="en-US"/>
            </a:defPPr>
            <a:lvl1pPr marL="0" algn="r" defTabSz="457200" rtl="0" eaLnBrk="1" latinLnBrk="0" hangingPunct="1">
              <a:lnSpc>
                <a:spcPct val="100000"/>
              </a:lnSpc>
              <a:defRPr sz="3200" b="1" kern="1200">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BA7EBE-6FD4-4B50-83C6-C925E775C4BE}" type="slidenum">
              <a:rPr kumimoji="1" lang="ja-JP" altLang="en-US" smtClean="0">
                <a:solidFill>
                  <a:schemeClr val="tx1"/>
                </a:solidFill>
              </a:rPr>
              <a:pPr/>
              <a:t>‹#›</a:t>
            </a:fld>
            <a:r>
              <a:rPr kumimoji="1" lang="en-US" altLang="ja-JP" dirty="0">
                <a:solidFill>
                  <a:schemeClr val="tx1"/>
                </a:solidFill>
              </a:rPr>
              <a:t> /28</a:t>
            </a:r>
            <a:endParaRPr kumimoji="1" lang="ja-JP" altLang="en-US" dirty="0">
              <a:solidFill>
                <a:schemeClr val="tx1"/>
              </a:solidFill>
            </a:endParaRPr>
          </a:p>
        </p:txBody>
      </p:sp>
      <p:sp>
        <p:nvSpPr>
          <p:cNvPr id="3" name="テキスト プレースホルダー 9">
            <a:extLst>
              <a:ext uri="{FF2B5EF4-FFF2-40B4-BE49-F238E27FC236}">
                <a16:creationId xmlns:a16="http://schemas.microsoft.com/office/drawing/2014/main" id="{7BCC68CC-CA4C-98CF-D8EC-5D88FE6F74F5}"/>
              </a:ext>
            </a:extLst>
          </p:cNvPr>
          <p:cNvSpPr>
            <a:spLocks noGrp="1"/>
          </p:cNvSpPr>
          <p:nvPr>
            <p:ph type="body" sz="quarter" idx="13"/>
          </p:nvPr>
        </p:nvSpPr>
        <p:spPr>
          <a:xfrm>
            <a:off x="0" y="0"/>
            <a:ext cx="10560000" cy="900113"/>
          </a:xfrm>
        </p:spPr>
        <p:txBody>
          <a:bodyPr wrap="square" lIns="288000" tIns="180000" rIns="180000" bIns="36000" anchor="ctr">
            <a:noAutofit/>
          </a:bodyPr>
          <a:lstStyle>
            <a:lvl1pPr marL="0" indent="0" algn="l">
              <a:lnSpc>
                <a:spcPts val="3000"/>
              </a:lnSpc>
              <a:buNone/>
              <a:defRPr sz="3200" b="1">
                <a:ln>
                  <a:noFill/>
                </a:ln>
                <a:solidFill>
                  <a:schemeClr val="tx1"/>
                </a:solidFill>
                <a:effectLst/>
                <a:latin typeface="+mn-lt"/>
                <a:ea typeface="+mj-ea"/>
              </a:defRPr>
            </a:lvl1pPr>
            <a:lvl2pPr>
              <a:defRPr sz="3200" b="1">
                <a:solidFill>
                  <a:schemeClr val="bg1"/>
                </a:solidFill>
                <a:latin typeface="+mj-ea"/>
                <a:ea typeface="+mj-ea"/>
              </a:defRPr>
            </a:lvl2pPr>
            <a:lvl3pPr>
              <a:defRPr sz="3200" b="1">
                <a:solidFill>
                  <a:schemeClr val="bg1"/>
                </a:solidFill>
                <a:latin typeface="+mj-ea"/>
                <a:ea typeface="+mj-ea"/>
              </a:defRPr>
            </a:lvl3pPr>
            <a:lvl4pPr>
              <a:defRPr sz="3200" b="1">
                <a:solidFill>
                  <a:schemeClr val="bg1"/>
                </a:solidFill>
                <a:latin typeface="+mj-ea"/>
                <a:ea typeface="+mj-ea"/>
              </a:defRPr>
            </a:lvl4pPr>
            <a:lvl5pPr>
              <a:defRPr sz="3200" b="1">
                <a:solidFill>
                  <a:schemeClr val="bg1"/>
                </a:solidFill>
                <a:latin typeface="+mj-ea"/>
                <a:ea typeface="+mj-ea"/>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28798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_3">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2" name="スライド番号プレースホルダー 5">
            <a:extLst>
              <a:ext uri="{FF2B5EF4-FFF2-40B4-BE49-F238E27FC236}">
                <a16:creationId xmlns:a16="http://schemas.microsoft.com/office/drawing/2014/main" id="{8313E4CD-ED33-CC2E-1377-42E0A4151643}"/>
              </a:ext>
            </a:extLst>
          </p:cNvPr>
          <p:cNvSpPr txBox="1">
            <a:spLocks/>
          </p:cNvSpPr>
          <p:nvPr userDrawn="1"/>
        </p:nvSpPr>
        <p:spPr>
          <a:xfrm>
            <a:off x="10512000" y="0"/>
            <a:ext cx="1680000" cy="900000"/>
          </a:xfrm>
          <a:prstGeom prst="rect">
            <a:avLst/>
          </a:prstGeom>
        </p:spPr>
        <p:txBody>
          <a:bodyPr vert="horz" wrap="none" lIns="180000" tIns="0" rIns="180000" bIns="0" rtlCol="0" anchor="ctr"/>
          <a:lstStyle>
            <a:defPPr>
              <a:defRPr lang="en-US"/>
            </a:defPPr>
            <a:lvl1pPr marL="0" algn="r" defTabSz="457200" rtl="0" eaLnBrk="1" latinLnBrk="0" hangingPunct="1">
              <a:lnSpc>
                <a:spcPct val="100000"/>
              </a:lnSpc>
              <a:defRPr sz="3200" b="1" kern="1200">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BA7EBE-6FD4-4B50-83C6-C925E775C4BE}" type="slidenum">
              <a:rPr kumimoji="1" lang="ja-JP" altLang="en-US" smtClean="0">
                <a:solidFill>
                  <a:schemeClr val="tx1"/>
                </a:solidFill>
              </a:rPr>
              <a:pPr/>
              <a:t>‹#›</a:t>
            </a:fld>
            <a:r>
              <a:rPr kumimoji="1" lang="en-US" altLang="ja-JP" dirty="0">
                <a:solidFill>
                  <a:schemeClr val="tx1"/>
                </a:solidFill>
              </a:rPr>
              <a:t> /28</a:t>
            </a:r>
            <a:endParaRPr kumimoji="1" lang="ja-JP" altLang="en-US" dirty="0">
              <a:solidFill>
                <a:schemeClr val="tx1"/>
              </a:solidFill>
            </a:endParaRPr>
          </a:p>
        </p:txBody>
      </p:sp>
    </p:spTree>
    <p:extLst>
      <p:ext uri="{BB962C8B-B14F-4D97-AF65-F5344CB8AC3E}">
        <p14:creationId xmlns:p14="http://schemas.microsoft.com/office/powerpoint/2010/main" val="359490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7EE7B4D-511F-8C73-7A82-CF62CD942428}"/>
              </a:ext>
            </a:extLst>
          </p:cNvPr>
          <p:cNvSpPr txBox="1"/>
          <p:nvPr userDrawn="1"/>
        </p:nvSpPr>
        <p:spPr>
          <a:xfrm>
            <a:off x="1871776" y="3018952"/>
            <a:ext cx="8448448" cy="820096"/>
          </a:xfrm>
          <a:prstGeom prst="rect">
            <a:avLst/>
          </a:prstGeom>
          <a:noFill/>
        </p:spPr>
        <p:txBody>
          <a:bodyPr wrap="square" rtlCol="0" anchor="ctr">
            <a:spAutoFit/>
          </a:bodyPr>
          <a:lstStyle/>
          <a:p>
            <a:pPr algn="ctr">
              <a:lnSpc>
                <a:spcPct val="150000"/>
              </a:lnSpc>
            </a:pPr>
            <a:r>
              <a:rPr kumimoji="1" lang="en-US" altLang="ja-JP" sz="3600" b="1" dirty="0">
                <a:solidFill>
                  <a:srgbClr val="4DC4FF"/>
                </a:solidFill>
                <a:effectLst>
                  <a:reflection blurRad="6350" stA="55000" endA="300" endPos="45500" dir="5400000" sy="-100000" algn="bl" rotWithShape="0"/>
                </a:effectLst>
              </a:rPr>
              <a:t>Thank you for your attention!</a:t>
            </a:r>
            <a:endParaRPr kumimoji="1" lang="ja-JP" altLang="en-US" sz="3600" b="1" dirty="0">
              <a:solidFill>
                <a:srgbClr val="4DC4FF"/>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331897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2014/9/24</a:t>
            </a:r>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7EBE-6FD4-4B50-83C6-C925E775C4BE}" type="slidenum">
              <a:rPr lang="ja-JP" altLang="en-US" smtClean="0"/>
              <a:pPr/>
              <a:t>‹#›</a:t>
            </a:fld>
            <a:endParaRPr lang="ja-JP" altLang="en-US"/>
          </a:p>
        </p:txBody>
      </p:sp>
    </p:spTree>
    <p:extLst>
      <p:ext uri="{BB962C8B-B14F-4D97-AF65-F5344CB8AC3E}">
        <p14:creationId xmlns:p14="http://schemas.microsoft.com/office/powerpoint/2010/main" val="3367825448"/>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4" r:id="rId3"/>
    <p:sldLayoutId id="2147483702" r:id="rId4"/>
    <p:sldLayoutId id="2147483680" r:id="rId5"/>
    <p:sldLayoutId id="2147483703"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3.bin"/><Relationship Id="rId7" Type="http://schemas.openxmlformats.org/officeDocument/2006/relationships/image" Target="../media/image29.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28.emf"/><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2.wmf"/><Relationship Id="rId7" Type="http://schemas.openxmlformats.org/officeDocument/2006/relationships/image" Target="../media/image44.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43.emf"/><Relationship Id="rId4" Type="http://schemas.openxmlformats.org/officeDocument/2006/relationships/oleObject" Target="../embeddings/oleObject7.bin"/><Relationship Id="rId9" Type="http://schemas.openxmlformats.org/officeDocument/2006/relationships/image" Target="../media/image45.emf"/></Relationships>
</file>

<file path=ppt/slides/_rels/slide2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1879C91-7F8E-65A2-167D-D175A4E40C1D}"/>
              </a:ext>
            </a:extLst>
          </p:cNvPr>
          <p:cNvSpPr txBox="1"/>
          <p:nvPr/>
        </p:nvSpPr>
        <p:spPr>
          <a:xfrm>
            <a:off x="3049332" y="5589240"/>
            <a:ext cx="6093335" cy="400110"/>
          </a:xfrm>
          <a:prstGeom prst="rect">
            <a:avLst/>
          </a:prstGeom>
          <a:noFill/>
        </p:spPr>
        <p:txBody>
          <a:bodyPr wrap="none" rtlCol="0">
            <a:spAutoFit/>
          </a:bodyPr>
          <a:lstStyle/>
          <a:p>
            <a:pPr algn="ctr"/>
            <a:r>
              <a:rPr kumimoji="1" lang="en-US" altLang="ja-JP" sz="2000" dirty="0"/>
              <a:t>2025</a:t>
            </a:r>
            <a:r>
              <a:rPr kumimoji="1" lang="ja-JP" altLang="en-US" sz="2000" dirty="0"/>
              <a:t>年</a:t>
            </a:r>
            <a:r>
              <a:rPr kumimoji="1" lang="en-US" altLang="ja-JP" sz="2000" dirty="0"/>
              <a:t>3</a:t>
            </a:r>
            <a:r>
              <a:rPr kumimoji="1" lang="ja-JP" altLang="en-US" sz="2000" dirty="0"/>
              <a:t>月</a:t>
            </a:r>
            <a:r>
              <a:rPr kumimoji="1" lang="en-US" altLang="ja-JP" sz="2000" dirty="0"/>
              <a:t>15</a:t>
            </a:r>
            <a:r>
              <a:rPr kumimoji="1" lang="ja-JP" altLang="en-US" sz="2000" dirty="0"/>
              <a:t>日（土）東京理科大学 野田キャンパス</a:t>
            </a:r>
          </a:p>
        </p:txBody>
      </p:sp>
      <p:sp>
        <p:nvSpPr>
          <p:cNvPr id="5" name="タイトル 4">
            <a:extLst>
              <a:ext uri="{FF2B5EF4-FFF2-40B4-BE49-F238E27FC236}">
                <a16:creationId xmlns:a16="http://schemas.microsoft.com/office/drawing/2014/main" id="{FF945F11-2CF1-6152-93F8-542220FD3B4C}"/>
              </a:ext>
            </a:extLst>
          </p:cNvPr>
          <p:cNvSpPr>
            <a:spLocks noGrp="1"/>
          </p:cNvSpPr>
          <p:nvPr>
            <p:ph type="ctrTitle"/>
          </p:nvPr>
        </p:nvSpPr>
        <p:spPr>
          <a:xfrm>
            <a:off x="191344" y="1576492"/>
            <a:ext cx="11809312" cy="2387600"/>
          </a:xfrm>
        </p:spPr>
        <p:txBody>
          <a:bodyPr anchor="ctr">
            <a:normAutofit/>
          </a:bodyPr>
          <a:lstStyle/>
          <a:p>
            <a:pPr>
              <a:lnSpc>
                <a:spcPct val="150000"/>
              </a:lnSpc>
            </a:pPr>
            <a:r>
              <a:rPr kumimoji="1" lang="ja-JP" altLang="en-US" sz="4000" b="1" dirty="0"/>
              <a:t>ハーフ・ホイスラー合金</a:t>
            </a:r>
            <a:r>
              <a:rPr kumimoji="1" lang="en-US" altLang="ja-JP" sz="4000" b="1" dirty="0"/>
              <a:t>TiNi</a:t>
            </a:r>
            <a:r>
              <a:rPr kumimoji="1" lang="en-US" altLang="ja-JP" sz="4000" b="1" baseline="-25000" dirty="0"/>
              <a:t>1-x-y</a:t>
            </a:r>
            <a:r>
              <a:rPr kumimoji="1" lang="en-US" altLang="ja-JP" sz="4000" b="1" dirty="0"/>
              <a:t>Co</a:t>
            </a:r>
            <a:r>
              <a:rPr kumimoji="1" lang="en-US" altLang="ja-JP" sz="4000" b="1" baseline="-25000" dirty="0"/>
              <a:t>y</a:t>
            </a:r>
            <a:r>
              <a:rPr kumimoji="1" lang="en-US" altLang="ja-JP" sz="4000" b="1" dirty="0"/>
              <a:t>Sn</a:t>
            </a:r>
            <a:br>
              <a:rPr kumimoji="1" lang="en-US" altLang="ja-JP" sz="4000" b="1" dirty="0"/>
            </a:br>
            <a:r>
              <a:rPr kumimoji="1" lang="en-US" altLang="ja-JP" sz="4000" b="1" dirty="0"/>
              <a:t> (0≤x≤0.1, 0≤y≤0.05)</a:t>
            </a:r>
            <a:r>
              <a:rPr kumimoji="1" lang="ja-JP" altLang="en-US" sz="4000" b="1" dirty="0"/>
              <a:t>の</a:t>
            </a:r>
            <a:r>
              <a:rPr kumimoji="1" lang="en-US" altLang="ja-JP" sz="4000" b="1" dirty="0"/>
              <a:t>P</a:t>
            </a:r>
            <a:r>
              <a:rPr kumimoji="1" lang="ja-JP" altLang="en-US" sz="4000" b="1" dirty="0"/>
              <a:t>型熱電特性</a:t>
            </a:r>
            <a:endParaRPr lang="ja-JP" altLang="en-US" sz="4000" dirty="0"/>
          </a:p>
        </p:txBody>
      </p:sp>
      <p:sp>
        <p:nvSpPr>
          <p:cNvPr id="8" name="字幕 7">
            <a:extLst>
              <a:ext uri="{FF2B5EF4-FFF2-40B4-BE49-F238E27FC236}">
                <a16:creationId xmlns:a16="http://schemas.microsoft.com/office/drawing/2014/main" id="{1EB0B01B-A2D8-18B8-37F6-A720C64AB979}"/>
              </a:ext>
            </a:extLst>
          </p:cNvPr>
          <p:cNvSpPr>
            <a:spLocks noGrp="1"/>
          </p:cNvSpPr>
          <p:nvPr>
            <p:ph type="subTitle" idx="1"/>
          </p:nvPr>
        </p:nvSpPr>
        <p:spPr/>
        <p:txBody>
          <a:bodyPr/>
          <a:lstStyle/>
          <a:p>
            <a:pPr algn="l"/>
            <a:r>
              <a:rPr kumimoji="1" lang="ja-JP" altLang="en-US" sz="2400" dirty="0"/>
              <a:t>講演番号：</a:t>
            </a:r>
            <a:r>
              <a:rPr lang="en-US" altLang="ja-JP" sz="2400" dirty="0"/>
              <a:t>1</a:t>
            </a:r>
            <a:r>
              <a:rPr lang="en-US" altLang="ja-JP" dirty="0"/>
              <a:t>5p</a:t>
            </a:r>
            <a:r>
              <a:rPr kumimoji="1" lang="en-US" altLang="ja-JP" sz="2400" dirty="0"/>
              <a:t>-K307-10</a:t>
            </a:r>
          </a:p>
          <a:p>
            <a:pPr algn="l"/>
            <a:r>
              <a:rPr lang="ja-JP" altLang="en-US" sz="2400" dirty="0"/>
              <a:t>氏名：</a:t>
            </a:r>
            <a:r>
              <a:rPr lang="zh-TW" altLang="en-US" sz="2400" baseline="30000" dirty="0"/>
              <a:t>○</a:t>
            </a:r>
            <a:r>
              <a:rPr lang="zh-TW" altLang="en-US" sz="2400" dirty="0"/>
              <a:t>山﨑 航佑</a:t>
            </a:r>
            <a:r>
              <a:rPr lang="en-US" altLang="zh-TW" sz="2400" dirty="0"/>
              <a:t>, </a:t>
            </a:r>
            <a:r>
              <a:rPr lang="ja-JP" altLang="en-US" sz="2400" dirty="0"/>
              <a:t>金</a:t>
            </a:r>
            <a:r>
              <a:rPr lang="zh-TW" altLang="en-US" sz="2400" dirty="0"/>
              <a:t> </a:t>
            </a:r>
            <a:r>
              <a:rPr lang="ja-JP" altLang="en-US" sz="2400" dirty="0"/>
              <a:t>泰均</a:t>
            </a:r>
            <a:r>
              <a:rPr lang="en-US" altLang="zh-TW" sz="2400" dirty="0"/>
              <a:t>, </a:t>
            </a:r>
            <a:r>
              <a:rPr lang="zh-TW" altLang="en-US" sz="2400" dirty="0"/>
              <a:t>中津川 博</a:t>
            </a:r>
            <a:r>
              <a:rPr lang="zh-TW" altLang="en-US" sz="2400" baseline="30000" dirty="0"/>
              <a:t>＊</a:t>
            </a:r>
            <a:endParaRPr lang="en-US" altLang="ja-JP" sz="2400" baseline="30000" dirty="0"/>
          </a:p>
          <a:p>
            <a:pPr algn="l"/>
            <a:r>
              <a:rPr kumimoji="1" lang="ja-JP" altLang="en-US" sz="2400" dirty="0"/>
              <a:t>所属：</a:t>
            </a:r>
            <a:r>
              <a:rPr kumimoji="1" lang="zh-CN" altLang="en-US" sz="2400" dirty="0"/>
              <a:t>横国大理工</a:t>
            </a:r>
            <a:endParaRPr kumimoji="1" lang="ja-JP" altLang="en-US" sz="2400" baseline="30000" dirty="0"/>
          </a:p>
          <a:p>
            <a:endParaRPr lang="ja-JP" altLang="en-US" dirty="0"/>
          </a:p>
        </p:txBody>
      </p:sp>
    </p:spTree>
    <p:extLst>
      <p:ext uri="{BB962C8B-B14F-4D97-AF65-F5344CB8AC3E}">
        <p14:creationId xmlns:p14="http://schemas.microsoft.com/office/powerpoint/2010/main" val="333720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2CC08FD-4944-E8BB-ACB9-040F860BD72A}"/>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lang="en-US" altLang="ja-JP" dirty="0"/>
              <a:t>0.1</a:t>
            </a:r>
            <a:r>
              <a:rPr kumimoji="1" lang="en-US" altLang="ja-JP" dirty="0"/>
              <a:t>, y=0.05)</a:t>
            </a:r>
            <a:endParaRPr lang="en-US" altLang="ja-JP" dirty="0"/>
          </a:p>
          <a:p>
            <a:r>
              <a:rPr lang="ja-JP" altLang="en-US" dirty="0"/>
              <a:t>リートベルト解析後の結晶構造パラメータ</a:t>
            </a:r>
            <a:endParaRPr kumimoji="1" lang="ja-JP" altLang="en-US" dirty="0"/>
          </a:p>
        </p:txBody>
      </p:sp>
      <p:sp>
        <p:nvSpPr>
          <p:cNvPr id="9" name="テキスト ボックス 8">
            <a:extLst>
              <a:ext uri="{FF2B5EF4-FFF2-40B4-BE49-F238E27FC236}">
                <a16:creationId xmlns:a16="http://schemas.microsoft.com/office/drawing/2014/main" id="{74737C6D-085E-C4B0-FC56-0F6C1EE50514}"/>
              </a:ext>
            </a:extLst>
          </p:cNvPr>
          <p:cNvSpPr txBox="1"/>
          <p:nvPr/>
        </p:nvSpPr>
        <p:spPr>
          <a:xfrm>
            <a:off x="1684563" y="4918535"/>
            <a:ext cx="6901135" cy="1304203"/>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kumimoji="1" lang="en-US" altLang="ja-JP" dirty="0"/>
              <a:t>x</a:t>
            </a:r>
            <a:r>
              <a:rPr kumimoji="1" lang="ja-JP" altLang="en-US" dirty="0"/>
              <a:t>増大に伴い格子定数減少 </a:t>
            </a:r>
            <a:r>
              <a:rPr kumimoji="1" lang="en-US" altLang="ja-JP" dirty="0"/>
              <a:t>(TiNi</a:t>
            </a:r>
            <a:r>
              <a:rPr kumimoji="1" lang="en-US" altLang="ja-JP" baseline="-25000" dirty="0"/>
              <a:t>1-x</a:t>
            </a:r>
            <a:r>
              <a:rPr kumimoji="1" lang="en-US" altLang="ja-JP" dirty="0"/>
              <a:t>Sn</a:t>
            </a:r>
            <a:r>
              <a:rPr kumimoji="1" lang="ja-JP" altLang="en-US" dirty="0"/>
              <a:t>の先行研究と一致</a:t>
            </a:r>
            <a:r>
              <a:rPr kumimoji="1" lang="en-US" altLang="ja-JP" baseline="30000" dirty="0"/>
              <a:t>*</a:t>
            </a:r>
            <a:r>
              <a:rPr kumimoji="1" lang="en-US" altLang="ja-JP" dirty="0"/>
              <a:t>)</a:t>
            </a:r>
          </a:p>
          <a:p>
            <a:pPr marL="285750" indent="-285750">
              <a:lnSpc>
                <a:spcPct val="150000"/>
              </a:lnSpc>
              <a:buFont typeface="Arial" panose="020B0604020202020204" pitchFamily="34" charset="0"/>
              <a:buChar char="•"/>
            </a:pPr>
            <a:r>
              <a:rPr kumimoji="1" lang="en-US" altLang="ja-JP" dirty="0"/>
              <a:t>4d</a:t>
            </a:r>
            <a:r>
              <a:rPr kumimoji="1" lang="ja-JP" altLang="en-US" dirty="0"/>
              <a:t>サイトの</a:t>
            </a:r>
            <a:r>
              <a:rPr kumimoji="1" lang="en-US" altLang="ja-JP" dirty="0"/>
              <a:t>Ni</a:t>
            </a:r>
            <a:r>
              <a:rPr kumimoji="1" lang="ja-JP" altLang="en-US" dirty="0"/>
              <a:t>原子占有率精密化より</a:t>
            </a:r>
            <a:r>
              <a:rPr kumimoji="1" lang="en-US" altLang="ja-JP" dirty="0"/>
              <a:t>, x&gt;0</a:t>
            </a:r>
            <a:r>
              <a:rPr kumimoji="1" lang="ja-JP" altLang="en-US" dirty="0"/>
              <a:t>で占有率低下</a:t>
            </a:r>
            <a:endParaRPr kumimoji="1" lang="en-US" altLang="ja-JP" dirty="0"/>
          </a:p>
          <a:p>
            <a:pPr>
              <a:lnSpc>
                <a:spcPct val="150000"/>
              </a:lnSpc>
            </a:pPr>
            <a:r>
              <a:rPr kumimoji="1" lang="ja-JP" altLang="en-US" dirty="0"/>
              <a:t>⇒ </a:t>
            </a:r>
            <a:r>
              <a:rPr kumimoji="1" lang="ja-JP" altLang="en-US" b="1" dirty="0"/>
              <a:t>格子間</a:t>
            </a:r>
            <a:r>
              <a:rPr kumimoji="1" lang="en-US" altLang="ja-JP" b="1" dirty="0"/>
              <a:t>Ni</a:t>
            </a:r>
            <a:r>
              <a:rPr kumimoji="1" lang="ja-JP" altLang="en-US" b="1" dirty="0"/>
              <a:t>原子の減少が示唆</a:t>
            </a:r>
            <a:endParaRPr lang="ja-JP" altLang="en-US" b="1" dirty="0"/>
          </a:p>
        </p:txBody>
      </p:sp>
      <p:sp>
        <p:nvSpPr>
          <p:cNvPr id="14" name="Rectangle 1">
            <a:extLst>
              <a:ext uri="{FF2B5EF4-FFF2-40B4-BE49-F238E27FC236}">
                <a16:creationId xmlns:a16="http://schemas.microsoft.com/office/drawing/2014/main" id="{FFF143A0-682C-62BD-F0B2-C46F1FF11B89}"/>
              </a:ext>
            </a:extLst>
          </p:cNvPr>
          <p:cNvSpPr>
            <a:spLocks noChangeArrowheads="1"/>
          </p:cNvSpPr>
          <p:nvPr/>
        </p:nvSpPr>
        <p:spPr bwMode="auto">
          <a:xfrm>
            <a:off x="7392144" y="6514085"/>
            <a:ext cx="47525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i="0" u="none" strike="noStrike" cap="none" normalizeH="0" baseline="0" dirty="0">
                <a:ln>
                  <a:noFill/>
                </a:ln>
                <a:solidFill>
                  <a:schemeClr val="tx1"/>
                </a:solidFill>
                <a:effectLst/>
                <a:latin typeface="Arial" panose="020B0604020202020204" pitchFamily="34" charset="0"/>
              </a:rPr>
              <a:t>*</a:t>
            </a:r>
            <a:r>
              <a:rPr kumimoji="0" lang="ja-JP" altLang="ja-JP" sz="1400" i="0" u="none" strike="noStrike" cap="none" normalizeH="0" baseline="0" dirty="0">
                <a:ln>
                  <a:noFill/>
                </a:ln>
                <a:solidFill>
                  <a:schemeClr val="tx1"/>
                </a:solidFill>
                <a:effectLst/>
                <a:latin typeface="Arial" panose="020B0604020202020204" pitchFamily="34" charset="0"/>
              </a:rPr>
              <a:t>Ren, W. </a:t>
            </a:r>
            <a:r>
              <a:rPr kumimoji="0" lang="ja-JP" altLang="ja-JP" sz="1400" i="1" u="none" strike="noStrike" cap="none" normalizeH="0" baseline="0" dirty="0">
                <a:ln>
                  <a:noFill/>
                </a:ln>
                <a:solidFill>
                  <a:schemeClr val="tx1"/>
                </a:solidFill>
                <a:effectLst/>
                <a:latin typeface="Arial" panose="020B0604020202020204" pitchFamily="34" charset="0"/>
              </a:rPr>
              <a:t>et al.</a:t>
            </a:r>
            <a:r>
              <a:rPr kumimoji="0" lang="en-US" altLang="ja-JP" sz="1400" i="1" u="none" strike="noStrike" cap="none" normalizeH="0" baseline="0" dirty="0">
                <a:ln>
                  <a:noFill/>
                </a:ln>
                <a:solidFill>
                  <a:schemeClr val="tx1"/>
                </a:solidFill>
                <a:effectLst/>
                <a:latin typeface="Arial" panose="020B0604020202020204" pitchFamily="34" charset="0"/>
              </a:rPr>
              <a:t>,</a:t>
            </a:r>
            <a:r>
              <a:rPr kumimoji="0" lang="ja-JP" altLang="ja-JP" sz="1400" i="0" u="none" strike="noStrike" cap="none" normalizeH="0" baseline="0" dirty="0">
                <a:ln>
                  <a:noFill/>
                </a:ln>
                <a:solidFill>
                  <a:schemeClr val="tx1"/>
                </a:solidFill>
                <a:effectLst/>
                <a:latin typeface="Arial" panose="020B0604020202020204" pitchFamily="34" charset="0"/>
              </a:rPr>
              <a:t> </a:t>
            </a:r>
            <a:r>
              <a:rPr kumimoji="0" lang="ja-JP" altLang="ja-JP" sz="1400" i="1" u="none" strike="noStrike" cap="none" normalizeH="0" baseline="0" dirty="0">
                <a:ln>
                  <a:noFill/>
                </a:ln>
                <a:solidFill>
                  <a:schemeClr val="tx1"/>
                </a:solidFill>
                <a:effectLst/>
                <a:latin typeface="Arial" panose="020B0604020202020204" pitchFamily="34" charset="0"/>
              </a:rPr>
              <a:t>Adv. Electron. Mater.</a:t>
            </a:r>
            <a:r>
              <a:rPr kumimoji="0" lang="ja-JP" altLang="ja-JP" sz="1400" i="0" u="none" strike="noStrike" cap="none" normalizeH="0" baseline="0" dirty="0">
                <a:ln>
                  <a:noFill/>
                </a:ln>
                <a:solidFill>
                  <a:schemeClr val="tx1"/>
                </a:solidFill>
                <a:effectLst/>
                <a:latin typeface="Arial" panose="020B0604020202020204" pitchFamily="34" charset="0"/>
              </a:rPr>
              <a:t> 5, 1900166 (2019)</a:t>
            </a:r>
            <a:r>
              <a:rPr lang="en-US" altLang="ja-JP" sz="1400" dirty="0">
                <a:latin typeface="Arial" panose="020B0604020202020204" pitchFamily="34" charset="0"/>
              </a:rPr>
              <a:t>. </a:t>
            </a:r>
            <a:endParaRPr kumimoji="0" lang="ja-JP" altLang="ja-JP" sz="1400" i="0" u="none" strike="noStrike" cap="none" normalizeH="0" baseline="0" dirty="0">
              <a:ln>
                <a:noFill/>
              </a:ln>
              <a:solidFill>
                <a:schemeClr val="tx1"/>
              </a:solidFill>
              <a:effectLst/>
              <a:latin typeface="Arial" panose="020B0604020202020204" pitchFamily="34" charset="0"/>
            </a:endParaRPr>
          </a:p>
        </p:txBody>
      </p:sp>
      <p:pic>
        <p:nvPicPr>
          <p:cNvPr id="19" name="図 18">
            <a:extLst>
              <a:ext uri="{FF2B5EF4-FFF2-40B4-BE49-F238E27FC236}">
                <a16:creationId xmlns:a16="http://schemas.microsoft.com/office/drawing/2014/main" id="{E90951EA-9CC9-0B7A-27FE-3961EDAB5C0C}"/>
              </a:ext>
            </a:extLst>
          </p:cNvPr>
          <p:cNvPicPr>
            <a:picLocks noChangeAspect="1"/>
          </p:cNvPicPr>
          <p:nvPr/>
        </p:nvPicPr>
        <p:blipFill>
          <a:blip r:embed="rId3"/>
          <a:stretch>
            <a:fillRect/>
          </a:stretch>
        </p:blipFill>
        <p:spPr>
          <a:xfrm>
            <a:off x="6461430" y="1494076"/>
            <a:ext cx="3958659" cy="3060000"/>
          </a:xfrm>
          <a:prstGeom prst="rect">
            <a:avLst/>
          </a:prstGeom>
        </p:spPr>
      </p:pic>
      <p:pic>
        <p:nvPicPr>
          <p:cNvPr id="20" name="図 19">
            <a:extLst>
              <a:ext uri="{FF2B5EF4-FFF2-40B4-BE49-F238E27FC236}">
                <a16:creationId xmlns:a16="http://schemas.microsoft.com/office/drawing/2014/main" id="{3CC70AB8-885C-B3BF-1C1B-6D75F299EA04}"/>
              </a:ext>
            </a:extLst>
          </p:cNvPr>
          <p:cNvPicPr>
            <a:picLocks noChangeAspect="1"/>
          </p:cNvPicPr>
          <p:nvPr/>
        </p:nvPicPr>
        <p:blipFill>
          <a:blip r:embed="rId4"/>
          <a:stretch>
            <a:fillRect/>
          </a:stretch>
        </p:blipFill>
        <p:spPr>
          <a:xfrm>
            <a:off x="1559496" y="1494076"/>
            <a:ext cx="4180073" cy="3060000"/>
          </a:xfrm>
          <a:prstGeom prst="rect">
            <a:avLst/>
          </a:prstGeom>
        </p:spPr>
      </p:pic>
      <p:sp>
        <p:nvSpPr>
          <p:cNvPr id="37" name="テキスト ボックス 36">
            <a:extLst>
              <a:ext uri="{FF2B5EF4-FFF2-40B4-BE49-F238E27FC236}">
                <a16:creationId xmlns:a16="http://schemas.microsoft.com/office/drawing/2014/main" id="{8091E3DF-04F5-276F-8AC0-0664C3B5E999}"/>
              </a:ext>
            </a:extLst>
          </p:cNvPr>
          <p:cNvSpPr txBox="1"/>
          <p:nvPr/>
        </p:nvSpPr>
        <p:spPr>
          <a:xfrm>
            <a:off x="2567608" y="1124744"/>
            <a:ext cx="2664296" cy="369332"/>
          </a:xfrm>
          <a:prstGeom prst="rect">
            <a:avLst/>
          </a:prstGeom>
          <a:noFill/>
        </p:spPr>
        <p:txBody>
          <a:bodyPr wrap="square" rtlCol="0">
            <a:spAutoFit/>
          </a:bodyPr>
          <a:lstStyle/>
          <a:p>
            <a:pPr algn="ctr"/>
            <a:r>
              <a:rPr kumimoji="1" lang="ja-JP" altLang="en-US" b="1" dirty="0"/>
              <a:t>格子定数</a:t>
            </a:r>
          </a:p>
        </p:txBody>
      </p:sp>
      <p:sp>
        <p:nvSpPr>
          <p:cNvPr id="39" name="テキスト ボックス 38">
            <a:extLst>
              <a:ext uri="{FF2B5EF4-FFF2-40B4-BE49-F238E27FC236}">
                <a16:creationId xmlns:a16="http://schemas.microsoft.com/office/drawing/2014/main" id="{8A59A962-41B9-2460-02D4-8E127E154B2F}"/>
              </a:ext>
            </a:extLst>
          </p:cNvPr>
          <p:cNvSpPr txBox="1"/>
          <p:nvPr/>
        </p:nvSpPr>
        <p:spPr>
          <a:xfrm>
            <a:off x="7039776" y="1124744"/>
            <a:ext cx="3091845" cy="369332"/>
          </a:xfrm>
          <a:prstGeom prst="rect">
            <a:avLst/>
          </a:prstGeom>
          <a:noFill/>
        </p:spPr>
        <p:txBody>
          <a:bodyPr wrap="square" rtlCol="0">
            <a:spAutoFit/>
          </a:bodyPr>
          <a:lstStyle/>
          <a:p>
            <a:pPr algn="ctr"/>
            <a:r>
              <a:rPr kumimoji="1" lang="en-US" altLang="ja-JP" b="1" dirty="0"/>
              <a:t>4d</a:t>
            </a:r>
            <a:r>
              <a:rPr kumimoji="1" lang="ja-JP" altLang="en-US" b="1" dirty="0"/>
              <a:t>サイトの</a:t>
            </a:r>
            <a:r>
              <a:rPr kumimoji="1" lang="en-US" altLang="ja-JP" b="1" dirty="0"/>
              <a:t>Ni</a:t>
            </a:r>
            <a:r>
              <a:rPr kumimoji="1" lang="ja-JP" altLang="en-US" b="1" dirty="0"/>
              <a:t>原子占有率</a:t>
            </a:r>
          </a:p>
        </p:txBody>
      </p:sp>
      <p:sp>
        <p:nvSpPr>
          <p:cNvPr id="8" name="矢印: 下 7">
            <a:extLst>
              <a:ext uri="{FF2B5EF4-FFF2-40B4-BE49-F238E27FC236}">
                <a16:creationId xmlns:a16="http://schemas.microsoft.com/office/drawing/2014/main" id="{76ACDF70-D83E-FC4E-FF49-64D3966C3D2B}"/>
              </a:ext>
            </a:extLst>
          </p:cNvPr>
          <p:cNvSpPr/>
          <p:nvPr/>
        </p:nvSpPr>
        <p:spPr>
          <a:xfrm rot="17968066">
            <a:off x="3094399" y="1740881"/>
            <a:ext cx="360040" cy="1080120"/>
          </a:xfrm>
          <a:prstGeom prst="downArrow">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D97A9876-1502-04E7-2E8B-80FBF8F5D446}"/>
              </a:ext>
            </a:extLst>
          </p:cNvPr>
          <p:cNvSpPr/>
          <p:nvPr/>
        </p:nvSpPr>
        <p:spPr>
          <a:xfrm rot="19473067">
            <a:off x="7527980" y="1923826"/>
            <a:ext cx="360040" cy="1080120"/>
          </a:xfrm>
          <a:prstGeom prst="downArrow">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99CDF8B8-E799-E97A-72A1-493FC891E9B5}"/>
              </a:ext>
            </a:extLst>
          </p:cNvPr>
          <p:cNvGrpSpPr/>
          <p:nvPr/>
        </p:nvGrpSpPr>
        <p:grpSpPr>
          <a:xfrm>
            <a:off x="8616280" y="4653136"/>
            <a:ext cx="2564899" cy="1933948"/>
            <a:chOff x="8616280" y="4653136"/>
            <a:chExt cx="2564899" cy="1933948"/>
          </a:xfrm>
        </p:grpSpPr>
        <p:pic>
          <p:nvPicPr>
            <p:cNvPr id="5" name="図 4">
              <a:extLst>
                <a:ext uri="{FF2B5EF4-FFF2-40B4-BE49-F238E27FC236}">
                  <a16:creationId xmlns:a16="http://schemas.microsoft.com/office/drawing/2014/main" id="{316948DB-F2F8-88D8-78BC-6F973D519450}"/>
                </a:ext>
              </a:extLst>
            </p:cNvPr>
            <p:cNvPicPr>
              <a:picLocks noChangeAspect="1"/>
            </p:cNvPicPr>
            <p:nvPr/>
          </p:nvPicPr>
          <p:blipFill>
            <a:blip r:embed="rId5"/>
            <a:stretch>
              <a:fillRect/>
            </a:stretch>
          </p:blipFill>
          <p:spPr>
            <a:xfrm>
              <a:off x="8760296" y="4729300"/>
              <a:ext cx="2420883" cy="1857784"/>
            </a:xfrm>
            <a:prstGeom prst="rect">
              <a:avLst/>
            </a:prstGeom>
          </p:spPr>
        </p:pic>
        <p:sp>
          <p:nvSpPr>
            <p:cNvPr id="11" name="矢印: 下 10">
              <a:extLst>
                <a:ext uri="{FF2B5EF4-FFF2-40B4-BE49-F238E27FC236}">
                  <a16:creationId xmlns:a16="http://schemas.microsoft.com/office/drawing/2014/main" id="{A2E92CE2-C74F-BB04-70E1-5C85CD8CA809}"/>
                </a:ext>
              </a:extLst>
            </p:cNvPr>
            <p:cNvSpPr/>
            <p:nvPr/>
          </p:nvSpPr>
          <p:spPr>
            <a:xfrm rot="18630393">
              <a:off x="10272604" y="4794986"/>
              <a:ext cx="294969" cy="910645"/>
            </a:xfrm>
            <a:prstGeom prst="downArrow">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4C45DED-B2B2-069E-A2A1-390F5A7C7C0C}"/>
                </a:ext>
              </a:extLst>
            </p:cNvPr>
            <p:cNvSpPr/>
            <p:nvPr/>
          </p:nvSpPr>
          <p:spPr>
            <a:xfrm>
              <a:off x="8616280" y="4653136"/>
              <a:ext cx="360040" cy="26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スライド番号プレースホルダー 14">
            <a:extLst>
              <a:ext uri="{FF2B5EF4-FFF2-40B4-BE49-F238E27FC236}">
                <a16:creationId xmlns:a16="http://schemas.microsoft.com/office/drawing/2014/main" id="{8774307B-50FC-D53A-1286-78C6DDF6B2ED}"/>
              </a:ext>
            </a:extLst>
          </p:cNvPr>
          <p:cNvSpPr>
            <a:spLocks noGrp="1"/>
          </p:cNvSpPr>
          <p:nvPr>
            <p:ph type="sldNum" sz="quarter" idx="12"/>
          </p:nvPr>
        </p:nvSpPr>
        <p:spPr/>
        <p:txBody>
          <a:bodyPr/>
          <a:lstStyle/>
          <a:p>
            <a:fld id="{90BA7EBE-6FD4-4B50-83C6-C925E775C4BE}" type="slidenum">
              <a:rPr kumimoji="1" lang="ja-JP" altLang="en-US" smtClean="0"/>
              <a:pPr/>
              <a:t>10</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347528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3C20A22-1DAB-6AAD-0FC4-05E692D46FFC}"/>
              </a:ext>
            </a:extLst>
          </p:cNvPr>
          <p:cNvSpPr txBox="1"/>
          <p:nvPr/>
        </p:nvSpPr>
        <p:spPr>
          <a:xfrm>
            <a:off x="6967458" y="1626260"/>
            <a:ext cx="5105206" cy="4362733"/>
          </a:xfrm>
          <a:prstGeom prst="rect">
            <a:avLst/>
          </a:prstGeom>
          <a:noFill/>
        </p:spPr>
        <p:txBody>
          <a:bodyPr wrap="square" lIns="0" tIns="0" rIns="0" bIns="0" rtlCol="0" anchor="ctr">
            <a:spAutoFit/>
          </a:bodyPr>
          <a:lstStyle/>
          <a:p>
            <a:pPr marL="342900" indent="-342900" algn="l">
              <a:lnSpc>
                <a:spcPct val="200000"/>
              </a:lnSpc>
              <a:buFont typeface="Arial" panose="020B0604020202020204" pitchFamily="34" charset="0"/>
              <a:buChar char="•"/>
            </a:pPr>
            <a:r>
              <a:rPr kumimoji="1" lang="en-US" altLang="ja-JP" dirty="0"/>
              <a:t>x&gt;0</a:t>
            </a:r>
            <a:r>
              <a:rPr kumimoji="1" lang="ja-JP" altLang="en-US" dirty="0"/>
              <a:t>でキャリア密度増大</a:t>
            </a:r>
            <a:endParaRPr kumimoji="1" lang="en-US" altLang="ja-JP" dirty="0"/>
          </a:p>
          <a:p>
            <a:pPr algn="l">
              <a:lnSpc>
                <a:spcPct val="200000"/>
              </a:lnSpc>
            </a:pPr>
            <a:r>
              <a:rPr kumimoji="1" lang="en-US" altLang="ja-JP" dirty="0"/>
              <a:t>…</a:t>
            </a:r>
            <a:r>
              <a:rPr kumimoji="1" lang="ja-JP" altLang="en-US" dirty="0"/>
              <a:t> 格子間</a:t>
            </a:r>
            <a:r>
              <a:rPr kumimoji="1" lang="en-US" altLang="ja-JP" dirty="0"/>
              <a:t>Ni</a:t>
            </a:r>
            <a:r>
              <a:rPr kumimoji="1" lang="ja-JP" altLang="en-US" dirty="0"/>
              <a:t>原子の減少により</a:t>
            </a:r>
            <a:r>
              <a:rPr kumimoji="1" lang="ja-JP" altLang="en-US" b="1" dirty="0"/>
              <a:t>相対的に正孔キャリア密度増大</a:t>
            </a:r>
            <a:endParaRPr kumimoji="1" lang="en-US" altLang="ja-JP" b="1" dirty="0"/>
          </a:p>
          <a:p>
            <a:pPr algn="l">
              <a:lnSpc>
                <a:spcPct val="200000"/>
              </a:lnSpc>
            </a:pPr>
            <a:endParaRPr kumimoji="1" lang="en-US" altLang="ja-JP" dirty="0"/>
          </a:p>
          <a:p>
            <a:pPr algn="l">
              <a:lnSpc>
                <a:spcPct val="200000"/>
              </a:lnSpc>
            </a:pPr>
            <a:endParaRPr kumimoji="1" lang="en-US" altLang="ja-JP" dirty="0"/>
          </a:p>
          <a:p>
            <a:pPr algn="l">
              <a:lnSpc>
                <a:spcPct val="200000"/>
              </a:lnSpc>
            </a:pPr>
            <a:endParaRPr kumimoji="1" lang="en-US" altLang="ja-JP" dirty="0"/>
          </a:p>
          <a:p>
            <a:pPr marL="285750" indent="-285750" algn="l">
              <a:lnSpc>
                <a:spcPct val="200000"/>
              </a:lnSpc>
              <a:buFont typeface="Arial" panose="020B0604020202020204" pitchFamily="34" charset="0"/>
              <a:buChar char="•"/>
            </a:pPr>
            <a:r>
              <a:rPr kumimoji="1" lang="en-US" altLang="ja-JP" dirty="0"/>
              <a:t>x=0</a:t>
            </a:r>
            <a:r>
              <a:rPr kumimoji="1" lang="ja-JP" altLang="en-US" dirty="0"/>
              <a:t>より格子間</a:t>
            </a:r>
            <a:r>
              <a:rPr kumimoji="1" lang="en-US" altLang="ja-JP" dirty="0"/>
              <a:t>Ni</a:t>
            </a:r>
            <a:r>
              <a:rPr kumimoji="1" lang="ja-JP" altLang="en-US" dirty="0"/>
              <a:t>原子が少なく</a:t>
            </a:r>
            <a:r>
              <a:rPr kumimoji="1" lang="en-US" altLang="ja-JP" dirty="0"/>
              <a:t>, x=0.1</a:t>
            </a:r>
            <a:r>
              <a:rPr kumimoji="1" lang="ja-JP" altLang="en-US" dirty="0"/>
              <a:t>より不純物相が少ない</a:t>
            </a:r>
            <a:r>
              <a:rPr kumimoji="1" lang="en-US" altLang="ja-JP" b="1" dirty="0"/>
              <a:t>0.03</a:t>
            </a:r>
            <a:r>
              <a:rPr kumimoji="1" lang="ja-JP" altLang="en-US" b="1" dirty="0"/>
              <a:t>≤</a:t>
            </a:r>
            <a:r>
              <a:rPr kumimoji="1" lang="en-US" altLang="ja-JP" b="1" dirty="0"/>
              <a:t>x</a:t>
            </a:r>
            <a:r>
              <a:rPr kumimoji="1" lang="ja-JP" altLang="en-US" b="1" dirty="0"/>
              <a:t>≤</a:t>
            </a:r>
            <a:r>
              <a:rPr kumimoji="1" lang="en-US" altLang="ja-JP" b="1" dirty="0"/>
              <a:t>0.08</a:t>
            </a:r>
            <a:r>
              <a:rPr kumimoji="1" lang="ja-JP" altLang="en-US" b="1" dirty="0"/>
              <a:t>は</a:t>
            </a:r>
            <a:r>
              <a:rPr kumimoji="1" lang="en-US" altLang="ja-JP" b="1" i="1" dirty="0"/>
              <a:t>µ</a:t>
            </a:r>
            <a:r>
              <a:rPr kumimoji="1" lang="en-US" altLang="ja-JP" b="1" baseline="-25000" dirty="0"/>
              <a:t>H</a:t>
            </a:r>
            <a:r>
              <a:rPr kumimoji="1" lang="ja-JP" altLang="en-US" b="1" dirty="0"/>
              <a:t>がやや高い</a:t>
            </a:r>
          </a:p>
        </p:txBody>
      </p:sp>
      <p:sp>
        <p:nvSpPr>
          <p:cNvPr id="77" name="楕円 76">
            <a:extLst>
              <a:ext uri="{FF2B5EF4-FFF2-40B4-BE49-F238E27FC236}">
                <a16:creationId xmlns:a16="http://schemas.microsoft.com/office/drawing/2014/main" id="{E495B936-8BD1-606C-7742-424E1AA39FA3}"/>
              </a:ext>
            </a:extLst>
          </p:cNvPr>
          <p:cNvSpPr/>
          <p:nvPr/>
        </p:nvSpPr>
        <p:spPr>
          <a:xfrm>
            <a:off x="2639616" y="4581128"/>
            <a:ext cx="2958442" cy="378794"/>
          </a:xfrm>
          <a:prstGeom prst="ellipse">
            <a:avLst/>
          </a:prstGeom>
          <a:solidFill>
            <a:srgbClr val="75DB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a:extLst>
              <a:ext uri="{FF2B5EF4-FFF2-40B4-BE49-F238E27FC236}">
                <a16:creationId xmlns:a16="http://schemas.microsoft.com/office/drawing/2014/main" id="{2CF2B49E-842F-1618-E455-6FDC89A07202}"/>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lang="en-US" altLang="ja-JP" dirty="0"/>
              <a:t>0.1</a:t>
            </a:r>
            <a:r>
              <a:rPr kumimoji="1" lang="en-US" altLang="ja-JP" dirty="0"/>
              <a:t>, y=0.05)</a:t>
            </a:r>
            <a:endParaRPr lang="en-US" altLang="ja-JP" dirty="0"/>
          </a:p>
          <a:p>
            <a:r>
              <a:rPr lang="ja-JP" altLang="en-US" dirty="0"/>
              <a:t>キャリア密度 </a:t>
            </a:r>
            <a:r>
              <a:rPr lang="en-US" altLang="ja-JP" i="1" dirty="0" err="1"/>
              <a:t>n</a:t>
            </a:r>
            <a:r>
              <a:rPr lang="en-US" altLang="ja-JP" baseline="-25000" dirty="0" err="1"/>
              <a:t>H</a:t>
            </a:r>
            <a:r>
              <a:rPr lang="en-US" altLang="ja-JP" dirty="0"/>
              <a:t>, </a:t>
            </a:r>
            <a:r>
              <a:rPr lang="ja-JP" altLang="en-US" dirty="0"/>
              <a:t>移動度 </a:t>
            </a:r>
            <a:r>
              <a:rPr lang="en-US" altLang="ja-JP" i="1" dirty="0"/>
              <a:t>µ</a:t>
            </a:r>
            <a:r>
              <a:rPr lang="en-US" altLang="ja-JP" baseline="-25000" dirty="0"/>
              <a:t>H</a:t>
            </a:r>
            <a:endParaRPr kumimoji="1" lang="ja-JP" altLang="en-US" baseline="-25000" dirty="0"/>
          </a:p>
        </p:txBody>
      </p:sp>
      <p:pic>
        <p:nvPicPr>
          <p:cNvPr id="16" name="図 15">
            <a:extLst>
              <a:ext uri="{FF2B5EF4-FFF2-40B4-BE49-F238E27FC236}">
                <a16:creationId xmlns:a16="http://schemas.microsoft.com/office/drawing/2014/main" id="{2CB25323-A10A-C89A-0718-C48315779ED2}"/>
              </a:ext>
            </a:extLst>
          </p:cNvPr>
          <p:cNvPicPr>
            <a:picLocks noChangeAspect="1"/>
          </p:cNvPicPr>
          <p:nvPr/>
        </p:nvPicPr>
        <p:blipFill>
          <a:blip r:embed="rId2"/>
          <a:stretch>
            <a:fillRect/>
          </a:stretch>
        </p:blipFill>
        <p:spPr>
          <a:xfrm>
            <a:off x="339334" y="1626260"/>
            <a:ext cx="6491760" cy="4320000"/>
          </a:xfrm>
          <a:prstGeom prst="rect">
            <a:avLst/>
          </a:prstGeom>
        </p:spPr>
      </p:pic>
      <p:sp>
        <p:nvSpPr>
          <p:cNvPr id="39" name="矢印: 下 38">
            <a:extLst>
              <a:ext uri="{FF2B5EF4-FFF2-40B4-BE49-F238E27FC236}">
                <a16:creationId xmlns:a16="http://schemas.microsoft.com/office/drawing/2014/main" id="{5E9FAF2F-E36A-E7C9-1B29-74319AD0D0F0}"/>
              </a:ext>
            </a:extLst>
          </p:cNvPr>
          <p:cNvSpPr/>
          <p:nvPr/>
        </p:nvSpPr>
        <p:spPr>
          <a:xfrm rot="4542625" flipV="1">
            <a:off x="3415204" y="1767514"/>
            <a:ext cx="487120" cy="1979303"/>
          </a:xfrm>
          <a:prstGeom prst="downArrow">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グループ化 78">
            <a:extLst>
              <a:ext uri="{FF2B5EF4-FFF2-40B4-BE49-F238E27FC236}">
                <a16:creationId xmlns:a16="http://schemas.microsoft.com/office/drawing/2014/main" id="{5F6EA2B6-7619-C52D-68C7-48FE55F97B49}"/>
              </a:ext>
            </a:extLst>
          </p:cNvPr>
          <p:cNvGrpSpPr/>
          <p:nvPr/>
        </p:nvGrpSpPr>
        <p:grpSpPr>
          <a:xfrm>
            <a:off x="7085206" y="3574224"/>
            <a:ext cx="4783713" cy="1355982"/>
            <a:chOff x="7072927" y="4809322"/>
            <a:chExt cx="4783713" cy="1355982"/>
          </a:xfrm>
        </p:grpSpPr>
        <p:grpSp>
          <p:nvGrpSpPr>
            <p:cNvPr id="41" name="グループ化 40">
              <a:extLst>
                <a:ext uri="{FF2B5EF4-FFF2-40B4-BE49-F238E27FC236}">
                  <a16:creationId xmlns:a16="http://schemas.microsoft.com/office/drawing/2014/main" id="{32E19752-86B0-3EA1-1FC0-51527487DA73}"/>
                </a:ext>
              </a:extLst>
            </p:cNvPr>
            <p:cNvGrpSpPr/>
            <p:nvPr/>
          </p:nvGrpSpPr>
          <p:grpSpPr>
            <a:xfrm>
              <a:off x="7255515" y="4809322"/>
              <a:ext cx="4601125" cy="942078"/>
              <a:chOff x="7467845" y="4579107"/>
              <a:chExt cx="4601125" cy="942078"/>
            </a:xfrm>
          </p:grpSpPr>
          <p:grpSp>
            <p:nvGrpSpPr>
              <p:cNvPr id="42" name="グループ化 41">
                <a:extLst>
                  <a:ext uri="{FF2B5EF4-FFF2-40B4-BE49-F238E27FC236}">
                    <a16:creationId xmlns:a16="http://schemas.microsoft.com/office/drawing/2014/main" id="{AC99FB97-45F6-382B-C94D-5D8B437E9F5A}"/>
                  </a:ext>
                </a:extLst>
              </p:cNvPr>
              <p:cNvGrpSpPr/>
              <p:nvPr/>
            </p:nvGrpSpPr>
            <p:grpSpPr>
              <a:xfrm>
                <a:off x="7467845" y="4581128"/>
                <a:ext cx="4601125" cy="940057"/>
                <a:chOff x="1395465" y="4164448"/>
                <a:chExt cx="4601125" cy="940057"/>
              </a:xfrm>
            </p:grpSpPr>
            <p:grpSp>
              <p:nvGrpSpPr>
                <p:cNvPr id="45" name="グループ化 44">
                  <a:extLst>
                    <a:ext uri="{FF2B5EF4-FFF2-40B4-BE49-F238E27FC236}">
                      <a16:creationId xmlns:a16="http://schemas.microsoft.com/office/drawing/2014/main" id="{75489BDC-9E30-D94B-5EE0-E3E8BB6D6507}"/>
                    </a:ext>
                  </a:extLst>
                </p:cNvPr>
                <p:cNvGrpSpPr/>
                <p:nvPr/>
              </p:nvGrpSpPr>
              <p:grpSpPr>
                <a:xfrm>
                  <a:off x="1395465" y="4164448"/>
                  <a:ext cx="4601125" cy="940057"/>
                  <a:chOff x="524511" y="3344126"/>
                  <a:chExt cx="4601125" cy="940057"/>
                </a:xfrm>
              </p:grpSpPr>
              <p:sp>
                <p:nvSpPr>
                  <p:cNvPr id="47" name="楕円 46">
                    <a:extLst>
                      <a:ext uri="{FF2B5EF4-FFF2-40B4-BE49-F238E27FC236}">
                        <a16:creationId xmlns:a16="http://schemas.microsoft.com/office/drawing/2014/main" id="{6DADFD19-81C6-E0EE-01A3-E9AFEFB4DD03}"/>
                      </a:ext>
                    </a:extLst>
                  </p:cNvPr>
                  <p:cNvSpPr/>
                  <p:nvPr/>
                </p:nvSpPr>
                <p:spPr>
                  <a:xfrm>
                    <a:off x="524511" y="3348133"/>
                    <a:ext cx="360000" cy="360000"/>
                  </a:xfrm>
                  <a:prstGeom prst="ellips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FC76A4E9-FA89-A616-1827-0F19C01A9E28}"/>
                      </a:ext>
                    </a:extLst>
                  </p:cNvPr>
                  <p:cNvSpPr txBox="1"/>
                  <p:nvPr/>
                </p:nvSpPr>
                <p:spPr>
                  <a:xfrm>
                    <a:off x="570835" y="3371600"/>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e</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49" name="楕円 48">
                    <a:extLst>
                      <a:ext uri="{FF2B5EF4-FFF2-40B4-BE49-F238E27FC236}">
                        <a16:creationId xmlns:a16="http://schemas.microsoft.com/office/drawing/2014/main" id="{1CE22BD7-DDE7-DC03-CB90-A9103FB28B5A}"/>
                      </a:ext>
                    </a:extLst>
                  </p:cNvPr>
                  <p:cNvSpPr/>
                  <p:nvPr/>
                </p:nvSpPr>
                <p:spPr>
                  <a:xfrm>
                    <a:off x="982243" y="3348133"/>
                    <a:ext cx="360000" cy="360000"/>
                  </a:xfrm>
                  <a:prstGeom prst="ellipse">
                    <a:avLst/>
                  </a:prstGeom>
                  <a:solidFill>
                    <a:srgbClr val="4DC4FF"/>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5A3A90EE-15F7-0F55-3E94-DBFC83ACB201}"/>
                      </a:ext>
                    </a:extLst>
                  </p:cNvPr>
                  <p:cNvSpPr txBox="1"/>
                  <p:nvPr/>
                </p:nvSpPr>
                <p:spPr>
                  <a:xfrm>
                    <a:off x="1028567" y="3371600"/>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e</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51" name="楕円 50">
                    <a:extLst>
                      <a:ext uri="{FF2B5EF4-FFF2-40B4-BE49-F238E27FC236}">
                        <a16:creationId xmlns:a16="http://schemas.microsoft.com/office/drawing/2014/main" id="{AB169433-18FC-2E89-FCAC-D5C1AB3BC4BC}"/>
                      </a:ext>
                    </a:extLst>
                  </p:cNvPr>
                  <p:cNvSpPr/>
                  <p:nvPr/>
                </p:nvSpPr>
                <p:spPr>
                  <a:xfrm>
                    <a:off x="1442552" y="3348133"/>
                    <a:ext cx="360000" cy="360000"/>
                  </a:xfrm>
                  <a:prstGeom prst="ellipse">
                    <a:avLst/>
                  </a:prstGeom>
                  <a:solidFill>
                    <a:srgbClr val="4DC4FF"/>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52" name="テキスト ボックス 51">
                    <a:extLst>
                      <a:ext uri="{FF2B5EF4-FFF2-40B4-BE49-F238E27FC236}">
                        <a16:creationId xmlns:a16="http://schemas.microsoft.com/office/drawing/2014/main" id="{512A720A-9457-3714-CFAF-C17F726B913F}"/>
                      </a:ext>
                    </a:extLst>
                  </p:cNvPr>
                  <p:cNvSpPr txBox="1"/>
                  <p:nvPr/>
                </p:nvSpPr>
                <p:spPr>
                  <a:xfrm>
                    <a:off x="1488876" y="3371600"/>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e</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53" name="楕円 52">
                    <a:extLst>
                      <a:ext uri="{FF2B5EF4-FFF2-40B4-BE49-F238E27FC236}">
                        <a16:creationId xmlns:a16="http://schemas.microsoft.com/office/drawing/2014/main" id="{DDF20E89-7518-0FD1-79C4-2B7F143A9FBE}"/>
                      </a:ext>
                    </a:extLst>
                  </p:cNvPr>
                  <p:cNvSpPr/>
                  <p:nvPr/>
                </p:nvSpPr>
                <p:spPr>
                  <a:xfrm>
                    <a:off x="524511" y="3922162"/>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54" name="テキスト ボックス 53">
                    <a:extLst>
                      <a:ext uri="{FF2B5EF4-FFF2-40B4-BE49-F238E27FC236}">
                        <a16:creationId xmlns:a16="http://schemas.microsoft.com/office/drawing/2014/main" id="{EA19E8F8-DBED-5A62-228C-2659A1F1869F}"/>
                      </a:ext>
                    </a:extLst>
                  </p:cNvPr>
                  <p:cNvSpPr txBox="1"/>
                  <p:nvPr/>
                </p:nvSpPr>
                <p:spPr>
                  <a:xfrm>
                    <a:off x="570835" y="3945629"/>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55" name="楕円 54">
                    <a:extLst>
                      <a:ext uri="{FF2B5EF4-FFF2-40B4-BE49-F238E27FC236}">
                        <a16:creationId xmlns:a16="http://schemas.microsoft.com/office/drawing/2014/main" id="{712E740F-34A4-DB0F-D712-0E5B4C9133B9}"/>
                      </a:ext>
                    </a:extLst>
                  </p:cNvPr>
                  <p:cNvSpPr/>
                  <p:nvPr/>
                </p:nvSpPr>
                <p:spPr>
                  <a:xfrm>
                    <a:off x="982243" y="3922162"/>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D3740794-5126-FC64-18E0-7A1EAB5F9E83}"/>
                      </a:ext>
                    </a:extLst>
                  </p:cNvPr>
                  <p:cNvSpPr txBox="1"/>
                  <p:nvPr/>
                </p:nvSpPr>
                <p:spPr>
                  <a:xfrm>
                    <a:off x="1028567" y="3945629"/>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57" name="楕円 56">
                    <a:extLst>
                      <a:ext uri="{FF2B5EF4-FFF2-40B4-BE49-F238E27FC236}">
                        <a16:creationId xmlns:a16="http://schemas.microsoft.com/office/drawing/2014/main" id="{1F1C23A3-832C-4251-6A86-2F64FD659DBD}"/>
                      </a:ext>
                    </a:extLst>
                  </p:cNvPr>
                  <p:cNvSpPr/>
                  <p:nvPr/>
                </p:nvSpPr>
                <p:spPr>
                  <a:xfrm>
                    <a:off x="1442552" y="3922162"/>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53D16A9D-2FC2-751E-F488-6997711E03DA}"/>
                      </a:ext>
                    </a:extLst>
                  </p:cNvPr>
                  <p:cNvSpPr txBox="1"/>
                  <p:nvPr/>
                </p:nvSpPr>
                <p:spPr>
                  <a:xfrm>
                    <a:off x="1488876" y="3945629"/>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59" name="楕円 58">
                    <a:extLst>
                      <a:ext uri="{FF2B5EF4-FFF2-40B4-BE49-F238E27FC236}">
                        <a16:creationId xmlns:a16="http://schemas.microsoft.com/office/drawing/2014/main" id="{DB2A081E-347D-A336-0E8A-ED68B23EE6B4}"/>
                      </a:ext>
                    </a:extLst>
                  </p:cNvPr>
                  <p:cNvSpPr/>
                  <p:nvPr/>
                </p:nvSpPr>
                <p:spPr>
                  <a:xfrm>
                    <a:off x="1909240" y="3922162"/>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0" name="テキスト ボックス 59">
                    <a:extLst>
                      <a:ext uri="{FF2B5EF4-FFF2-40B4-BE49-F238E27FC236}">
                        <a16:creationId xmlns:a16="http://schemas.microsoft.com/office/drawing/2014/main" id="{FA94C71C-58E2-17BA-BE81-0172646E4BC4}"/>
                      </a:ext>
                    </a:extLst>
                  </p:cNvPr>
                  <p:cNvSpPr txBox="1"/>
                  <p:nvPr/>
                </p:nvSpPr>
                <p:spPr>
                  <a:xfrm>
                    <a:off x="1955564" y="3945629"/>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1" name="楕円 60">
                    <a:extLst>
                      <a:ext uri="{FF2B5EF4-FFF2-40B4-BE49-F238E27FC236}">
                        <a16:creationId xmlns:a16="http://schemas.microsoft.com/office/drawing/2014/main" id="{E0DA7DA6-3750-9E25-0784-75DBD161B8B6}"/>
                      </a:ext>
                    </a:extLst>
                  </p:cNvPr>
                  <p:cNvSpPr/>
                  <p:nvPr/>
                </p:nvSpPr>
                <p:spPr>
                  <a:xfrm>
                    <a:off x="3236851" y="3344126"/>
                    <a:ext cx="360000" cy="360000"/>
                  </a:xfrm>
                  <a:prstGeom prst="ellips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2" name="テキスト ボックス 61">
                    <a:extLst>
                      <a:ext uri="{FF2B5EF4-FFF2-40B4-BE49-F238E27FC236}">
                        <a16:creationId xmlns:a16="http://schemas.microsoft.com/office/drawing/2014/main" id="{1CE7DCC6-F66E-F838-5DA0-E59391BA6082}"/>
                      </a:ext>
                    </a:extLst>
                  </p:cNvPr>
                  <p:cNvSpPr txBox="1"/>
                  <p:nvPr/>
                </p:nvSpPr>
                <p:spPr>
                  <a:xfrm>
                    <a:off x="3283175" y="3367593"/>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e</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3" name="楕円 62">
                    <a:extLst>
                      <a:ext uri="{FF2B5EF4-FFF2-40B4-BE49-F238E27FC236}">
                        <a16:creationId xmlns:a16="http://schemas.microsoft.com/office/drawing/2014/main" id="{3C027219-0DC1-5AF7-4F59-53DBB82FB6F8}"/>
                      </a:ext>
                    </a:extLst>
                  </p:cNvPr>
                  <p:cNvSpPr/>
                  <p:nvPr/>
                </p:nvSpPr>
                <p:spPr>
                  <a:xfrm>
                    <a:off x="3236851" y="3918155"/>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4" name="テキスト ボックス 63">
                    <a:extLst>
                      <a:ext uri="{FF2B5EF4-FFF2-40B4-BE49-F238E27FC236}">
                        <a16:creationId xmlns:a16="http://schemas.microsoft.com/office/drawing/2014/main" id="{96F66A30-CB66-F4B9-A52B-35D5D2F2B786}"/>
                      </a:ext>
                    </a:extLst>
                  </p:cNvPr>
                  <p:cNvSpPr txBox="1"/>
                  <p:nvPr/>
                </p:nvSpPr>
                <p:spPr>
                  <a:xfrm>
                    <a:off x="3283175" y="3941622"/>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5" name="楕円 64">
                    <a:extLst>
                      <a:ext uri="{FF2B5EF4-FFF2-40B4-BE49-F238E27FC236}">
                        <a16:creationId xmlns:a16="http://schemas.microsoft.com/office/drawing/2014/main" id="{3A874D9E-7C3F-ACCE-72C7-9724D391874B}"/>
                      </a:ext>
                    </a:extLst>
                  </p:cNvPr>
                  <p:cNvSpPr/>
                  <p:nvPr/>
                </p:nvSpPr>
                <p:spPr>
                  <a:xfrm>
                    <a:off x="3694583" y="3918155"/>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6" name="テキスト ボックス 65">
                    <a:extLst>
                      <a:ext uri="{FF2B5EF4-FFF2-40B4-BE49-F238E27FC236}">
                        <a16:creationId xmlns:a16="http://schemas.microsoft.com/office/drawing/2014/main" id="{61EF467B-00BF-8A62-CF94-D25607C8D13F}"/>
                      </a:ext>
                    </a:extLst>
                  </p:cNvPr>
                  <p:cNvSpPr txBox="1"/>
                  <p:nvPr/>
                </p:nvSpPr>
                <p:spPr>
                  <a:xfrm>
                    <a:off x="3740907" y="3941622"/>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7" name="楕円 66">
                    <a:extLst>
                      <a:ext uri="{FF2B5EF4-FFF2-40B4-BE49-F238E27FC236}">
                        <a16:creationId xmlns:a16="http://schemas.microsoft.com/office/drawing/2014/main" id="{C958A14B-097C-2934-9894-B01C23E6E087}"/>
                      </a:ext>
                    </a:extLst>
                  </p:cNvPr>
                  <p:cNvSpPr/>
                  <p:nvPr/>
                </p:nvSpPr>
                <p:spPr>
                  <a:xfrm>
                    <a:off x="4154892" y="3918155"/>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950C95F9-5A64-ED7A-C7DB-7A51D3DB03FE}"/>
                      </a:ext>
                    </a:extLst>
                  </p:cNvPr>
                  <p:cNvSpPr txBox="1"/>
                  <p:nvPr/>
                </p:nvSpPr>
                <p:spPr>
                  <a:xfrm>
                    <a:off x="4201216" y="3941622"/>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9" name="楕円 68">
                    <a:extLst>
                      <a:ext uri="{FF2B5EF4-FFF2-40B4-BE49-F238E27FC236}">
                        <a16:creationId xmlns:a16="http://schemas.microsoft.com/office/drawing/2014/main" id="{54F18DEC-DF35-3C05-1EB2-B67D77FBABDE}"/>
                      </a:ext>
                    </a:extLst>
                  </p:cNvPr>
                  <p:cNvSpPr/>
                  <p:nvPr/>
                </p:nvSpPr>
                <p:spPr>
                  <a:xfrm>
                    <a:off x="4621580" y="3918155"/>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69791C02-F697-C07B-26C8-1FACB7474B98}"/>
                      </a:ext>
                    </a:extLst>
                  </p:cNvPr>
                  <p:cNvSpPr txBox="1"/>
                  <p:nvPr/>
                </p:nvSpPr>
                <p:spPr>
                  <a:xfrm>
                    <a:off x="4667904" y="3941622"/>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71" name="矢印: 上下 70">
                    <a:extLst>
                      <a:ext uri="{FF2B5EF4-FFF2-40B4-BE49-F238E27FC236}">
                        <a16:creationId xmlns:a16="http://schemas.microsoft.com/office/drawing/2014/main" id="{5418B520-F092-6AB6-5FB1-766881A9F545}"/>
                      </a:ext>
                    </a:extLst>
                  </p:cNvPr>
                  <p:cNvSpPr/>
                  <p:nvPr/>
                </p:nvSpPr>
                <p:spPr>
                  <a:xfrm>
                    <a:off x="3378356" y="3729368"/>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cs typeface="Times New Roman" panose="02020603050405020304" pitchFamily="18" charset="0"/>
                    </a:endParaRPr>
                  </a:p>
                </p:txBody>
              </p:sp>
              <p:sp>
                <p:nvSpPr>
                  <p:cNvPr id="72" name="矢印: 上下 71">
                    <a:extLst>
                      <a:ext uri="{FF2B5EF4-FFF2-40B4-BE49-F238E27FC236}">
                        <a16:creationId xmlns:a16="http://schemas.microsoft.com/office/drawing/2014/main" id="{4F119384-B919-C2C5-C69C-86E3574034EC}"/>
                      </a:ext>
                    </a:extLst>
                  </p:cNvPr>
                  <p:cNvSpPr/>
                  <p:nvPr/>
                </p:nvSpPr>
                <p:spPr>
                  <a:xfrm>
                    <a:off x="665585" y="3740548"/>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cs typeface="Times New Roman" panose="02020603050405020304" pitchFamily="18" charset="0"/>
                    </a:endParaRPr>
                  </a:p>
                </p:txBody>
              </p:sp>
              <p:sp>
                <p:nvSpPr>
                  <p:cNvPr id="73" name="矢印: 上下 72">
                    <a:extLst>
                      <a:ext uri="{FF2B5EF4-FFF2-40B4-BE49-F238E27FC236}">
                        <a16:creationId xmlns:a16="http://schemas.microsoft.com/office/drawing/2014/main" id="{AEE5B4D2-D06A-A38F-3B70-1FE012CB2853}"/>
                      </a:ext>
                    </a:extLst>
                  </p:cNvPr>
                  <p:cNvSpPr/>
                  <p:nvPr/>
                </p:nvSpPr>
                <p:spPr>
                  <a:xfrm>
                    <a:off x="1125812" y="3732978"/>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cs typeface="Times New Roman" panose="02020603050405020304" pitchFamily="18" charset="0"/>
                    </a:endParaRPr>
                  </a:p>
                </p:txBody>
              </p:sp>
              <p:sp>
                <p:nvSpPr>
                  <p:cNvPr id="74" name="矢印: 上下 73">
                    <a:extLst>
                      <a:ext uri="{FF2B5EF4-FFF2-40B4-BE49-F238E27FC236}">
                        <a16:creationId xmlns:a16="http://schemas.microsoft.com/office/drawing/2014/main" id="{6E8EAC86-FE08-590C-A0A4-58305175D546}"/>
                      </a:ext>
                    </a:extLst>
                  </p:cNvPr>
                  <p:cNvSpPr/>
                  <p:nvPr/>
                </p:nvSpPr>
                <p:spPr>
                  <a:xfrm>
                    <a:off x="1612490" y="3718338"/>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cs typeface="Times New Roman" panose="02020603050405020304" pitchFamily="18" charset="0"/>
                    </a:endParaRPr>
                  </a:p>
                </p:txBody>
              </p:sp>
            </p:grpSp>
            <p:sp>
              <p:nvSpPr>
                <p:cNvPr id="46" name="矢印: 右 45">
                  <a:extLst>
                    <a:ext uri="{FF2B5EF4-FFF2-40B4-BE49-F238E27FC236}">
                      <a16:creationId xmlns:a16="http://schemas.microsoft.com/office/drawing/2014/main" id="{53F15CBA-F575-9151-CBC2-6078A293DC38}"/>
                    </a:ext>
                  </a:extLst>
                </p:cNvPr>
                <p:cNvSpPr/>
                <p:nvPr/>
              </p:nvSpPr>
              <p:spPr>
                <a:xfrm>
                  <a:off x="3360025" y="4313027"/>
                  <a:ext cx="475052" cy="706013"/>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楕円 42">
                <a:extLst>
                  <a:ext uri="{FF2B5EF4-FFF2-40B4-BE49-F238E27FC236}">
                    <a16:creationId xmlns:a16="http://schemas.microsoft.com/office/drawing/2014/main" id="{515EE80C-3579-B148-F538-D5FF923A06D0}"/>
                  </a:ext>
                </a:extLst>
              </p:cNvPr>
              <p:cNvSpPr/>
              <p:nvPr/>
            </p:nvSpPr>
            <p:spPr>
              <a:xfrm>
                <a:off x="10632913" y="4579107"/>
                <a:ext cx="360000" cy="360000"/>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00F43E34-6058-3ADD-F165-EAF8E80FC08A}"/>
                  </a:ext>
                </a:extLst>
              </p:cNvPr>
              <p:cNvSpPr/>
              <p:nvPr/>
            </p:nvSpPr>
            <p:spPr>
              <a:xfrm>
                <a:off x="11096767" y="4585828"/>
                <a:ext cx="360000" cy="360000"/>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a:extLst>
                <a:ext uri="{FF2B5EF4-FFF2-40B4-BE49-F238E27FC236}">
                  <a16:creationId xmlns:a16="http://schemas.microsoft.com/office/drawing/2014/main" id="{B26B66CE-B593-2A86-8BDB-A98166EBDA6F}"/>
                </a:ext>
              </a:extLst>
            </p:cNvPr>
            <p:cNvSpPr txBox="1"/>
            <p:nvPr/>
          </p:nvSpPr>
          <p:spPr>
            <a:xfrm>
              <a:off x="7072927" y="5795972"/>
              <a:ext cx="2104875" cy="369332"/>
            </a:xfrm>
            <a:prstGeom prst="rect">
              <a:avLst/>
            </a:prstGeom>
            <a:noFill/>
          </p:spPr>
          <p:txBody>
            <a:bodyPr wrap="square" rtlCol="0">
              <a:spAutoFit/>
            </a:bodyPr>
            <a:lstStyle/>
            <a:p>
              <a:pPr algn="ctr"/>
              <a:r>
                <a:rPr kumimoji="1" lang="ja-JP" altLang="en-US" dirty="0"/>
                <a:t>格子間</a:t>
              </a:r>
              <a:r>
                <a:rPr kumimoji="1" lang="en-US" altLang="ja-JP" dirty="0"/>
                <a:t>Ni</a:t>
              </a:r>
              <a:r>
                <a:rPr kumimoji="1" lang="ja-JP" altLang="en-US" dirty="0"/>
                <a:t>原子 </a:t>
              </a:r>
              <a:r>
                <a:rPr kumimoji="1" lang="ja-JP" altLang="en-US" b="1" dirty="0"/>
                <a:t>多</a:t>
              </a:r>
            </a:p>
          </p:txBody>
        </p:sp>
        <p:sp>
          <p:nvSpPr>
            <p:cNvPr id="76" name="テキスト ボックス 75">
              <a:extLst>
                <a:ext uri="{FF2B5EF4-FFF2-40B4-BE49-F238E27FC236}">
                  <a16:creationId xmlns:a16="http://schemas.microsoft.com/office/drawing/2014/main" id="{4C63C8C8-B1F1-C587-CC56-E5E74C437016}"/>
                </a:ext>
              </a:extLst>
            </p:cNvPr>
            <p:cNvSpPr txBox="1"/>
            <p:nvPr/>
          </p:nvSpPr>
          <p:spPr>
            <a:xfrm>
              <a:off x="9695127" y="5795972"/>
              <a:ext cx="2104875" cy="369332"/>
            </a:xfrm>
            <a:prstGeom prst="rect">
              <a:avLst/>
            </a:prstGeom>
            <a:noFill/>
          </p:spPr>
          <p:txBody>
            <a:bodyPr wrap="square" rtlCol="0">
              <a:spAutoFit/>
            </a:bodyPr>
            <a:lstStyle/>
            <a:p>
              <a:pPr algn="ctr"/>
              <a:r>
                <a:rPr kumimoji="1" lang="ja-JP" altLang="en-US" dirty="0"/>
                <a:t>格子間</a:t>
              </a:r>
              <a:r>
                <a:rPr kumimoji="1" lang="en-US" altLang="ja-JP" dirty="0"/>
                <a:t>Ni</a:t>
              </a:r>
              <a:r>
                <a:rPr kumimoji="1" lang="ja-JP" altLang="en-US" dirty="0"/>
                <a:t>原子 </a:t>
              </a:r>
              <a:r>
                <a:rPr kumimoji="1" lang="ja-JP" altLang="en-US" b="1" dirty="0"/>
                <a:t>少</a:t>
              </a:r>
            </a:p>
          </p:txBody>
        </p:sp>
      </p:grpSp>
      <p:sp>
        <p:nvSpPr>
          <p:cNvPr id="80" name="スライド番号プレースホルダー 79">
            <a:extLst>
              <a:ext uri="{FF2B5EF4-FFF2-40B4-BE49-F238E27FC236}">
                <a16:creationId xmlns:a16="http://schemas.microsoft.com/office/drawing/2014/main" id="{490AEA10-B004-8FF2-C69D-BFB0A486F343}"/>
              </a:ext>
            </a:extLst>
          </p:cNvPr>
          <p:cNvSpPr>
            <a:spLocks noGrp="1"/>
          </p:cNvSpPr>
          <p:nvPr>
            <p:ph type="sldNum" sz="quarter" idx="12"/>
          </p:nvPr>
        </p:nvSpPr>
        <p:spPr/>
        <p:txBody>
          <a:bodyPr/>
          <a:lstStyle/>
          <a:p>
            <a:fld id="{90BA7EBE-6FD4-4B50-83C6-C925E775C4BE}" type="slidenum">
              <a:rPr kumimoji="1" lang="ja-JP" altLang="en-US" smtClean="0"/>
              <a:pPr/>
              <a:t>11</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255129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a:extLst>
              <a:ext uri="{FF2B5EF4-FFF2-40B4-BE49-F238E27FC236}">
                <a16:creationId xmlns:a16="http://schemas.microsoft.com/office/drawing/2014/main" id="{E9B087CF-1C18-8EE0-A9D2-9D70CAE5FA21}"/>
              </a:ext>
            </a:extLst>
          </p:cNvPr>
          <p:cNvGraphicFramePr>
            <a:graphicFrameLocks noChangeAspect="1"/>
          </p:cNvGraphicFramePr>
          <p:nvPr>
            <p:extLst>
              <p:ext uri="{D42A27DB-BD31-4B8C-83A1-F6EECF244321}">
                <p14:modId xmlns:p14="http://schemas.microsoft.com/office/powerpoint/2010/main" val="550616764"/>
              </p:ext>
            </p:extLst>
          </p:nvPr>
        </p:nvGraphicFramePr>
        <p:xfrm>
          <a:off x="8400361" y="1857132"/>
          <a:ext cx="1656079" cy="1008048"/>
        </p:xfrm>
        <a:graphic>
          <a:graphicData uri="http://schemas.openxmlformats.org/presentationml/2006/ole">
            <mc:AlternateContent xmlns:mc="http://schemas.openxmlformats.org/markup-compatibility/2006">
              <mc:Choice xmlns:v="urn:schemas-microsoft-com:vml" Requires="v">
                <p:oleObj name="Equation" r:id="rId3" imgW="2336760" imgH="1422360" progId="Equation.DSMT4">
                  <p:embed/>
                </p:oleObj>
              </mc:Choice>
              <mc:Fallback>
                <p:oleObj name="Equation" r:id="rId3" imgW="2336760" imgH="1422360" progId="Equation.DSMT4">
                  <p:embed/>
                  <p:pic>
                    <p:nvPicPr>
                      <p:cNvPr id="15" name="オブジェクト 14">
                        <a:extLst>
                          <a:ext uri="{FF2B5EF4-FFF2-40B4-BE49-F238E27FC236}">
                            <a16:creationId xmlns:a16="http://schemas.microsoft.com/office/drawing/2014/main" id="{C5492814-6508-AA23-EEE5-70AA3E1790DE}"/>
                          </a:ext>
                        </a:extLst>
                      </p:cNvPr>
                      <p:cNvPicPr/>
                      <p:nvPr/>
                    </p:nvPicPr>
                    <p:blipFill>
                      <a:blip r:embed="rId4"/>
                      <a:stretch>
                        <a:fillRect/>
                      </a:stretch>
                    </p:blipFill>
                    <p:spPr>
                      <a:xfrm>
                        <a:off x="8400361" y="1857132"/>
                        <a:ext cx="1656079" cy="1008048"/>
                      </a:xfrm>
                      <a:prstGeom prst="rect">
                        <a:avLst/>
                      </a:prstGeom>
                      <a:solidFill>
                        <a:schemeClr val="bg1"/>
                      </a:solidFill>
                    </p:spPr>
                  </p:pic>
                </p:oleObj>
              </mc:Fallback>
            </mc:AlternateContent>
          </a:graphicData>
        </a:graphic>
      </p:graphicFrame>
      <p:pic>
        <p:nvPicPr>
          <p:cNvPr id="9" name="図 8">
            <a:extLst>
              <a:ext uri="{FF2B5EF4-FFF2-40B4-BE49-F238E27FC236}">
                <a16:creationId xmlns:a16="http://schemas.microsoft.com/office/drawing/2014/main" id="{6CD722EB-19CB-88E2-F1C2-31EFCD7E66E8}"/>
              </a:ext>
            </a:extLst>
          </p:cNvPr>
          <p:cNvPicPr>
            <a:picLocks noChangeAspect="1"/>
          </p:cNvPicPr>
          <p:nvPr/>
        </p:nvPicPr>
        <p:blipFill>
          <a:blip r:embed="rId5"/>
          <a:stretch>
            <a:fillRect/>
          </a:stretch>
        </p:blipFill>
        <p:spPr>
          <a:xfrm>
            <a:off x="808489" y="1629200"/>
            <a:ext cx="4883774" cy="3600000"/>
          </a:xfrm>
          <a:prstGeom prst="rect">
            <a:avLst/>
          </a:prstGeom>
        </p:spPr>
      </p:pic>
      <p:sp>
        <p:nvSpPr>
          <p:cNvPr id="3" name="テキスト プレースホルダー 2">
            <a:extLst>
              <a:ext uri="{FF2B5EF4-FFF2-40B4-BE49-F238E27FC236}">
                <a16:creationId xmlns:a16="http://schemas.microsoft.com/office/drawing/2014/main" id="{A8FC58FD-B9E6-B4AB-8159-A61D2579F32C}"/>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lang="en-US" altLang="ja-JP" dirty="0"/>
              <a:t>0.1</a:t>
            </a:r>
            <a:r>
              <a:rPr kumimoji="1" lang="en-US" altLang="ja-JP" dirty="0"/>
              <a:t>, y=0.05)</a:t>
            </a:r>
            <a:endParaRPr lang="en-US" altLang="ja-JP" dirty="0"/>
          </a:p>
          <a:p>
            <a:r>
              <a:rPr lang="ja-JP" altLang="en-US" dirty="0"/>
              <a:t>電気抵抗率 </a:t>
            </a:r>
            <a:r>
              <a:rPr lang="en-US" altLang="ja-JP" i="1" dirty="0"/>
              <a:t>ρ</a:t>
            </a:r>
            <a:r>
              <a:rPr lang="en-US" altLang="ja-JP" dirty="0"/>
              <a:t>, </a:t>
            </a:r>
            <a:r>
              <a:rPr lang="ja-JP" altLang="en-US" dirty="0"/>
              <a:t>ゼーベック係数 </a:t>
            </a:r>
            <a:r>
              <a:rPr lang="en-US" altLang="ja-JP" i="1" dirty="0"/>
              <a:t>S</a:t>
            </a:r>
            <a:endParaRPr lang="en-US" altLang="ja-JP" dirty="0"/>
          </a:p>
        </p:txBody>
      </p:sp>
      <p:sp>
        <p:nvSpPr>
          <p:cNvPr id="15" name="テキスト ボックス 14">
            <a:extLst>
              <a:ext uri="{FF2B5EF4-FFF2-40B4-BE49-F238E27FC236}">
                <a16:creationId xmlns:a16="http://schemas.microsoft.com/office/drawing/2014/main" id="{A3386834-10EA-9D06-ADD6-CE74C453A84A}"/>
              </a:ext>
            </a:extLst>
          </p:cNvPr>
          <p:cNvSpPr txBox="1"/>
          <p:nvPr/>
        </p:nvSpPr>
        <p:spPr>
          <a:xfrm>
            <a:off x="3162474" y="5661248"/>
            <a:ext cx="5867053" cy="888705"/>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kumimoji="1" lang="en-US" altLang="ja-JP" dirty="0"/>
              <a:t>x</a:t>
            </a:r>
            <a:r>
              <a:rPr kumimoji="1" lang="ja-JP" altLang="en-US" dirty="0"/>
              <a:t>増大に伴い</a:t>
            </a:r>
            <a:r>
              <a:rPr kumimoji="1" lang="en-US" altLang="ja-JP" b="1" i="1" dirty="0"/>
              <a:t>ρ</a:t>
            </a:r>
            <a:r>
              <a:rPr kumimoji="1" lang="ja-JP" altLang="en-US" b="1" dirty="0"/>
              <a:t>減少</a:t>
            </a:r>
            <a:endParaRPr kumimoji="1" lang="en-US" altLang="ja-JP" b="1" dirty="0"/>
          </a:p>
          <a:p>
            <a:pPr marL="285750" indent="-285750">
              <a:lnSpc>
                <a:spcPct val="150000"/>
              </a:lnSpc>
              <a:buFont typeface="Arial" panose="020B0604020202020204" pitchFamily="34" charset="0"/>
              <a:buChar char="•"/>
            </a:pPr>
            <a:r>
              <a:rPr kumimoji="1" lang="en-US" altLang="ja-JP" dirty="0"/>
              <a:t>0.01</a:t>
            </a:r>
            <a:r>
              <a:rPr kumimoji="1" lang="ja-JP" altLang="en-US" dirty="0"/>
              <a:t>≤</a:t>
            </a:r>
            <a:r>
              <a:rPr kumimoji="1" lang="en-US" altLang="ja-JP" dirty="0"/>
              <a:t>x</a:t>
            </a:r>
            <a:r>
              <a:rPr kumimoji="1" lang="ja-JP" altLang="en-US" dirty="0"/>
              <a:t>≤</a:t>
            </a:r>
            <a:r>
              <a:rPr kumimoji="1" lang="en-US" altLang="ja-JP" dirty="0"/>
              <a:t>0.05</a:t>
            </a:r>
            <a:r>
              <a:rPr kumimoji="1" lang="ja-JP" altLang="en-US" dirty="0"/>
              <a:t>で</a:t>
            </a:r>
            <a:r>
              <a:rPr kumimoji="1" lang="en-US" altLang="ja-JP" dirty="0"/>
              <a:t>|</a:t>
            </a:r>
            <a:r>
              <a:rPr kumimoji="1" lang="en-US" altLang="ja-JP" i="1" dirty="0"/>
              <a:t>S</a:t>
            </a:r>
            <a:r>
              <a:rPr kumimoji="1" lang="en-US" altLang="ja-JP" dirty="0"/>
              <a:t>|</a:t>
            </a:r>
            <a:r>
              <a:rPr kumimoji="1" lang="ja-JP" altLang="en-US" dirty="0"/>
              <a:t>はほとんど変化せず</a:t>
            </a:r>
            <a:r>
              <a:rPr kumimoji="1" lang="en-US" altLang="ja-JP" dirty="0"/>
              <a:t>, </a:t>
            </a:r>
            <a:r>
              <a:rPr kumimoji="1" lang="en-US" altLang="ja-JP" b="1" dirty="0"/>
              <a:t>x</a:t>
            </a:r>
            <a:r>
              <a:rPr kumimoji="1" lang="ja-JP" altLang="en-US" b="1" dirty="0"/>
              <a:t>≥</a:t>
            </a:r>
            <a:r>
              <a:rPr kumimoji="1" lang="en-US" altLang="ja-JP" b="1" dirty="0"/>
              <a:t>0.08</a:t>
            </a:r>
            <a:r>
              <a:rPr kumimoji="1" lang="ja-JP" altLang="en-US" b="1" dirty="0"/>
              <a:t>で低下</a:t>
            </a:r>
            <a:endParaRPr kumimoji="1" lang="en-US" altLang="ja-JP" b="1" dirty="0"/>
          </a:p>
        </p:txBody>
      </p:sp>
      <p:graphicFrame>
        <p:nvGraphicFramePr>
          <p:cNvPr id="23" name="オブジェクト 22">
            <a:extLst>
              <a:ext uri="{FF2B5EF4-FFF2-40B4-BE49-F238E27FC236}">
                <a16:creationId xmlns:a16="http://schemas.microsoft.com/office/drawing/2014/main" id="{3F9FDB4E-17BE-0B69-E0BB-536FA915CE5B}"/>
              </a:ext>
            </a:extLst>
          </p:cNvPr>
          <p:cNvGraphicFramePr>
            <a:graphicFrameLocks noChangeAspect="1"/>
          </p:cNvGraphicFramePr>
          <p:nvPr>
            <p:extLst>
              <p:ext uri="{D42A27DB-BD31-4B8C-83A1-F6EECF244321}">
                <p14:modId xmlns:p14="http://schemas.microsoft.com/office/powerpoint/2010/main" val="4022647252"/>
              </p:ext>
            </p:extLst>
          </p:nvPr>
        </p:nvGraphicFramePr>
        <p:xfrm>
          <a:off x="3145774" y="1998532"/>
          <a:ext cx="974951" cy="974951"/>
        </p:xfrm>
        <a:graphic>
          <a:graphicData uri="http://schemas.openxmlformats.org/presentationml/2006/ole">
            <mc:AlternateContent xmlns:mc="http://schemas.openxmlformats.org/markup-compatibility/2006">
              <mc:Choice xmlns:v="urn:schemas-microsoft-com:vml" Requires="v">
                <p:oleObj name="Equation" r:id="rId6" imgW="1091880" imgH="1091880" progId="Equation.DSMT4">
                  <p:embed/>
                </p:oleObj>
              </mc:Choice>
              <mc:Fallback>
                <p:oleObj name="Equation" r:id="rId6" imgW="1091880" imgH="1091880" progId="Equation.DSMT4">
                  <p:embed/>
                  <p:pic>
                    <p:nvPicPr>
                      <p:cNvPr id="23" name="オブジェクト 22">
                        <a:extLst>
                          <a:ext uri="{FF2B5EF4-FFF2-40B4-BE49-F238E27FC236}">
                            <a16:creationId xmlns:a16="http://schemas.microsoft.com/office/drawing/2014/main" id="{3F9FDB4E-17BE-0B69-E0BB-536FA915CE5B}"/>
                          </a:ext>
                        </a:extLst>
                      </p:cNvPr>
                      <p:cNvPicPr/>
                      <p:nvPr/>
                    </p:nvPicPr>
                    <p:blipFill>
                      <a:blip r:embed="rId7"/>
                      <a:stretch>
                        <a:fillRect/>
                      </a:stretch>
                    </p:blipFill>
                    <p:spPr>
                      <a:xfrm>
                        <a:off x="3145774" y="1998532"/>
                        <a:ext cx="974951" cy="974951"/>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5CD9A5B8-4D9D-23F9-E53B-E2EE9242E2B8}"/>
              </a:ext>
            </a:extLst>
          </p:cNvPr>
          <p:cNvPicPr>
            <a:picLocks noChangeAspect="1"/>
          </p:cNvPicPr>
          <p:nvPr/>
        </p:nvPicPr>
        <p:blipFill>
          <a:blip r:embed="rId8"/>
          <a:stretch>
            <a:fillRect/>
          </a:stretch>
        </p:blipFill>
        <p:spPr>
          <a:xfrm>
            <a:off x="6500752" y="1629200"/>
            <a:ext cx="4882758" cy="3600000"/>
          </a:xfrm>
          <a:prstGeom prst="rect">
            <a:avLst/>
          </a:prstGeom>
        </p:spPr>
      </p:pic>
      <p:sp>
        <p:nvSpPr>
          <p:cNvPr id="4" name="テキスト ボックス 3">
            <a:extLst>
              <a:ext uri="{FF2B5EF4-FFF2-40B4-BE49-F238E27FC236}">
                <a16:creationId xmlns:a16="http://schemas.microsoft.com/office/drawing/2014/main" id="{726E25FE-C810-5613-060B-B96E5E1317C4}"/>
              </a:ext>
            </a:extLst>
          </p:cNvPr>
          <p:cNvSpPr txBox="1"/>
          <p:nvPr/>
        </p:nvSpPr>
        <p:spPr>
          <a:xfrm>
            <a:off x="2279576" y="1353012"/>
            <a:ext cx="2664296" cy="369332"/>
          </a:xfrm>
          <a:prstGeom prst="rect">
            <a:avLst/>
          </a:prstGeom>
          <a:noFill/>
        </p:spPr>
        <p:txBody>
          <a:bodyPr wrap="square" rtlCol="0">
            <a:spAutoFit/>
          </a:bodyPr>
          <a:lstStyle/>
          <a:p>
            <a:pPr algn="ctr"/>
            <a:r>
              <a:rPr kumimoji="1" lang="ja-JP" altLang="en-US" b="1" dirty="0"/>
              <a:t>電気抵抗率</a:t>
            </a:r>
          </a:p>
        </p:txBody>
      </p:sp>
      <p:sp>
        <p:nvSpPr>
          <p:cNvPr id="5" name="テキスト ボックス 4">
            <a:extLst>
              <a:ext uri="{FF2B5EF4-FFF2-40B4-BE49-F238E27FC236}">
                <a16:creationId xmlns:a16="http://schemas.microsoft.com/office/drawing/2014/main" id="{D163A2BC-20EC-C0F4-22E7-2E1FB66F846E}"/>
              </a:ext>
            </a:extLst>
          </p:cNvPr>
          <p:cNvSpPr txBox="1"/>
          <p:nvPr/>
        </p:nvSpPr>
        <p:spPr>
          <a:xfrm>
            <a:off x="7684675" y="1353012"/>
            <a:ext cx="3091845" cy="369332"/>
          </a:xfrm>
          <a:prstGeom prst="rect">
            <a:avLst/>
          </a:prstGeom>
          <a:noFill/>
        </p:spPr>
        <p:txBody>
          <a:bodyPr wrap="square" rtlCol="0">
            <a:spAutoFit/>
          </a:bodyPr>
          <a:lstStyle/>
          <a:p>
            <a:pPr algn="ctr"/>
            <a:r>
              <a:rPr kumimoji="1" lang="ja-JP" altLang="en-US" b="1" dirty="0"/>
              <a:t>ゼーベック係数</a:t>
            </a:r>
          </a:p>
        </p:txBody>
      </p:sp>
      <p:sp>
        <p:nvSpPr>
          <p:cNvPr id="6" name="矢印: 下 5">
            <a:extLst>
              <a:ext uri="{FF2B5EF4-FFF2-40B4-BE49-F238E27FC236}">
                <a16:creationId xmlns:a16="http://schemas.microsoft.com/office/drawing/2014/main" id="{404DB3B2-84F0-6668-2E0E-9486E3CA2BE8}"/>
              </a:ext>
            </a:extLst>
          </p:cNvPr>
          <p:cNvSpPr/>
          <p:nvPr/>
        </p:nvSpPr>
        <p:spPr>
          <a:xfrm rot="10800000" flipV="1">
            <a:off x="1631504" y="2829317"/>
            <a:ext cx="286724" cy="1260000"/>
          </a:xfrm>
          <a:prstGeom prst="downArrow">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8E2D923A-0166-76CC-D642-8D30CC68CB85}"/>
              </a:ext>
            </a:extLst>
          </p:cNvPr>
          <p:cNvSpPr/>
          <p:nvPr/>
        </p:nvSpPr>
        <p:spPr>
          <a:xfrm rot="10800000" flipV="1">
            <a:off x="11280576" y="3189318"/>
            <a:ext cx="288000" cy="900000"/>
          </a:xfrm>
          <a:prstGeom prst="downArrow">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6F4EFD7-A09B-7B53-C589-6CA357479630}"/>
              </a:ext>
            </a:extLst>
          </p:cNvPr>
          <p:cNvSpPr txBox="1"/>
          <p:nvPr/>
        </p:nvSpPr>
        <p:spPr>
          <a:xfrm>
            <a:off x="1560705" y="2236791"/>
            <a:ext cx="428322" cy="369332"/>
          </a:xfrm>
          <a:prstGeom prst="rect">
            <a:avLst/>
          </a:prstGeom>
          <a:noFill/>
        </p:spPr>
        <p:txBody>
          <a:bodyPr wrap="none" rtlCol="0">
            <a:spAutoFit/>
          </a:bodyPr>
          <a:lstStyle/>
          <a:p>
            <a:pPr algn="l"/>
            <a:r>
              <a:rPr kumimoji="1" lang="en-US" altLang="ja-JP" b="1" i="1" dirty="0"/>
              <a:t>ρ</a:t>
            </a:r>
            <a:r>
              <a:rPr kumimoji="1" lang="ja-JP" altLang="en-US" b="1" dirty="0"/>
              <a:t>↓</a:t>
            </a:r>
          </a:p>
        </p:txBody>
      </p:sp>
      <p:sp>
        <p:nvSpPr>
          <p:cNvPr id="10" name="テキスト ボックス 9">
            <a:extLst>
              <a:ext uri="{FF2B5EF4-FFF2-40B4-BE49-F238E27FC236}">
                <a16:creationId xmlns:a16="http://schemas.microsoft.com/office/drawing/2014/main" id="{4ADA9667-8A2A-DAD8-F039-53D6B091D131}"/>
              </a:ext>
            </a:extLst>
          </p:cNvPr>
          <p:cNvSpPr txBox="1"/>
          <p:nvPr/>
        </p:nvSpPr>
        <p:spPr>
          <a:xfrm>
            <a:off x="11283985" y="2681891"/>
            <a:ext cx="567784" cy="369332"/>
          </a:xfrm>
          <a:prstGeom prst="rect">
            <a:avLst/>
          </a:prstGeom>
          <a:noFill/>
        </p:spPr>
        <p:txBody>
          <a:bodyPr wrap="none" rtlCol="0">
            <a:spAutoFit/>
          </a:bodyPr>
          <a:lstStyle/>
          <a:p>
            <a:pPr algn="l"/>
            <a:r>
              <a:rPr kumimoji="1" lang="en-US" altLang="ja-JP" b="1" dirty="0"/>
              <a:t>|</a:t>
            </a:r>
            <a:r>
              <a:rPr kumimoji="1" lang="en-US" altLang="ja-JP" b="1" i="1" dirty="0"/>
              <a:t>S</a:t>
            </a:r>
            <a:r>
              <a:rPr kumimoji="1" lang="en-US" altLang="ja-JP" b="1" dirty="0"/>
              <a:t>|</a:t>
            </a:r>
            <a:r>
              <a:rPr kumimoji="1" lang="ja-JP" altLang="en-US" b="1" dirty="0"/>
              <a:t>↓</a:t>
            </a:r>
          </a:p>
        </p:txBody>
      </p:sp>
      <p:sp>
        <p:nvSpPr>
          <p:cNvPr id="13" name="スライド番号プレースホルダー 12">
            <a:extLst>
              <a:ext uri="{FF2B5EF4-FFF2-40B4-BE49-F238E27FC236}">
                <a16:creationId xmlns:a16="http://schemas.microsoft.com/office/drawing/2014/main" id="{D19B5DEE-6CD1-FE24-4B81-4355D970F174}"/>
              </a:ext>
            </a:extLst>
          </p:cNvPr>
          <p:cNvSpPr>
            <a:spLocks noGrp="1"/>
          </p:cNvSpPr>
          <p:nvPr>
            <p:ph type="sldNum" sz="quarter" idx="12"/>
          </p:nvPr>
        </p:nvSpPr>
        <p:spPr/>
        <p:txBody>
          <a:bodyPr/>
          <a:lstStyle/>
          <a:p>
            <a:fld id="{90BA7EBE-6FD4-4B50-83C6-C925E775C4BE}" type="slidenum">
              <a:rPr kumimoji="1" lang="ja-JP" altLang="en-US" smtClean="0"/>
              <a:pPr/>
              <a:t>12</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3411266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 バブル チャート&#10;&#10;AI によって生成されたコンテンツは間違っている可能性があります。">
            <a:extLst>
              <a:ext uri="{FF2B5EF4-FFF2-40B4-BE49-F238E27FC236}">
                <a16:creationId xmlns:a16="http://schemas.microsoft.com/office/drawing/2014/main" id="{2367F94C-1F07-AE86-9E63-1C663C8F8E06}"/>
              </a:ext>
            </a:extLst>
          </p:cNvPr>
          <p:cNvPicPr>
            <a:picLocks noChangeAspect="1"/>
          </p:cNvPicPr>
          <p:nvPr/>
        </p:nvPicPr>
        <p:blipFill>
          <a:blip r:embed="rId3"/>
          <a:srcRect l="34327" t="11902" r="34665" b="11723"/>
          <a:stretch/>
        </p:blipFill>
        <p:spPr>
          <a:xfrm>
            <a:off x="7142996" y="3757882"/>
            <a:ext cx="1867825" cy="1800000"/>
          </a:xfrm>
          <a:prstGeom prst="rect">
            <a:avLst/>
          </a:prstGeom>
        </p:spPr>
      </p:pic>
      <p:sp>
        <p:nvSpPr>
          <p:cNvPr id="3" name="テキスト プレースホルダー 2">
            <a:extLst>
              <a:ext uri="{FF2B5EF4-FFF2-40B4-BE49-F238E27FC236}">
                <a16:creationId xmlns:a16="http://schemas.microsoft.com/office/drawing/2014/main" id="{A8FC58FD-B9E6-B4AB-8159-A61D2579F32C}"/>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lang="en-US" altLang="ja-JP" dirty="0"/>
              <a:t>0.1</a:t>
            </a:r>
            <a:r>
              <a:rPr kumimoji="1" lang="en-US" altLang="ja-JP" dirty="0"/>
              <a:t>, y=0.05)</a:t>
            </a:r>
            <a:endParaRPr lang="en-US" altLang="ja-JP" dirty="0"/>
          </a:p>
          <a:p>
            <a:r>
              <a:rPr lang="ja-JP" altLang="en-US" dirty="0"/>
              <a:t>熱伝導率 </a:t>
            </a:r>
            <a:r>
              <a:rPr lang="en-US" altLang="ja-JP" i="1" dirty="0"/>
              <a:t>κ, </a:t>
            </a:r>
            <a:r>
              <a:rPr lang="ja-JP" altLang="en-US" i="1" dirty="0"/>
              <a:t>キャリア熱伝導率 </a:t>
            </a:r>
            <a:r>
              <a:rPr lang="en-US" altLang="ja-JP" i="1" dirty="0" err="1"/>
              <a:t>κ</a:t>
            </a:r>
            <a:r>
              <a:rPr lang="en-US" altLang="ja-JP" sz="1800" dirty="0" err="1"/>
              <a:t>ele</a:t>
            </a:r>
            <a:endParaRPr lang="en-US" altLang="ja-JP" dirty="0"/>
          </a:p>
        </p:txBody>
      </p:sp>
      <p:sp>
        <p:nvSpPr>
          <p:cNvPr id="6" name="テキスト ボックス 5">
            <a:extLst>
              <a:ext uri="{FF2B5EF4-FFF2-40B4-BE49-F238E27FC236}">
                <a16:creationId xmlns:a16="http://schemas.microsoft.com/office/drawing/2014/main" id="{CF5B7990-7EE8-F578-F281-ED8886B05547}"/>
              </a:ext>
            </a:extLst>
          </p:cNvPr>
          <p:cNvSpPr txBox="1"/>
          <p:nvPr/>
        </p:nvSpPr>
        <p:spPr>
          <a:xfrm>
            <a:off x="7001465" y="1748079"/>
            <a:ext cx="4818586" cy="1685077"/>
          </a:xfrm>
          <a:prstGeom prst="rect">
            <a:avLst/>
          </a:prstGeom>
          <a:noFill/>
        </p:spPr>
        <p:txBody>
          <a:bodyPr wrap="square" rtlCol="0" anchor="ctr">
            <a:spAutoFit/>
          </a:bodyPr>
          <a:lstStyle/>
          <a:p>
            <a:pPr marL="285750" indent="-285750">
              <a:lnSpc>
                <a:spcPct val="200000"/>
              </a:lnSpc>
              <a:buFont typeface="Arial" panose="020B0604020202020204" pitchFamily="34" charset="0"/>
              <a:buChar char="•"/>
            </a:pPr>
            <a:r>
              <a:rPr kumimoji="1" lang="en-US" altLang="ja-JP" dirty="0"/>
              <a:t>x</a:t>
            </a:r>
            <a:r>
              <a:rPr kumimoji="1" lang="ja-JP" altLang="en-US" dirty="0"/>
              <a:t>増大に伴い</a:t>
            </a:r>
            <a:r>
              <a:rPr kumimoji="1" lang="en-US" altLang="ja-JP" b="1" i="1" dirty="0"/>
              <a:t>κ</a:t>
            </a:r>
            <a:r>
              <a:rPr kumimoji="1" lang="ja-JP" altLang="en-US" b="1" dirty="0"/>
              <a:t>微増</a:t>
            </a:r>
            <a:r>
              <a:rPr kumimoji="1" lang="ja-JP" altLang="en-US" dirty="0"/>
              <a:t> </a:t>
            </a:r>
            <a:r>
              <a:rPr kumimoji="1" lang="en-US" altLang="ja-JP" dirty="0"/>
              <a:t>(0.5~1 Wm</a:t>
            </a:r>
            <a:r>
              <a:rPr kumimoji="1" lang="en-US" altLang="ja-JP" baseline="30000" dirty="0"/>
              <a:t>-1</a:t>
            </a:r>
            <a:r>
              <a:rPr kumimoji="1" lang="en-US" altLang="ja-JP" dirty="0"/>
              <a:t>K</a:t>
            </a:r>
            <a:r>
              <a:rPr kumimoji="1" lang="en-US" altLang="ja-JP" baseline="30000" dirty="0"/>
              <a:t>-1</a:t>
            </a:r>
            <a:r>
              <a:rPr kumimoji="1" lang="ja-JP" altLang="en-US" dirty="0"/>
              <a:t>増大</a:t>
            </a:r>
            <a:r>
              <a:rPr kumimoji="1" lang="en-US" altLang="ja-JP" dirty="0"/>
              <a:t>)</a:t>
            </a:r>
          </a:p>
          <a:p>
            <a:pPr>
              <a:lnSpc>
                <a:spcPct val="200000"/>
              </a:lnSpc>
            </a:pPr>
            <a:r>
              <a:rPr kumimoji="1" lang="en-US" altLang="ja-JP" dirty="0"/>
              <a:t>… </a:t>
            </a:r>
            <a:r>
              <a:rPr kumimoji="1" lang="en-US" altLang="ja-JP" i="1" dirty="0"/>
              <a:t>ρ</a:t>
            </a:r>
            <a:r>
              <a:rPr kumimoji="1" lang="ja-JP" altLang="en-US" dirty="0"/>
              <a:t>減少に伴う</a:t>
            </a:r>
            <a:r>
              <a:rPr kumimoji="1" lang="en-US" altLang="ja-JP" b="1" i="1" dirty="0" err="1"/>
              <a:t>κ</a:t>
            </a:r>
            <a:r>
              <a:rPr kumimoji="1" lang="en-US" altLang="ja-JP" b="1" baseline="-25000" dirty="0" err="1"/>
              <a:t>ele</a:t>
            </a:r>
            <a:r>
              <a:rPr kumimoji="1" lang="ja-JP" altLang="en-US" b="1" dirty="0"/>
              <a:t>増大</a:t>
            </a:r>
            <a:r>
              <a:rPr kumimoji="1" lang="ja-JP" altLang="en-US" dirty="0"/>
              <a:t>に起因</a:t>
            </a:r>
            <a:r>
              <a:rPr kumimoji="1" lang="en-US" altLang="ja-JP" dirty="0"/>
              <a:t>, </a:t>
            </a:r>
            <a:r>
              <a:rPr kumimoji="1" lang="ja-JP" altLang="en-US" dirty="0"/>
              <a:t>また</a:t>
            </a:r>
            <a:r>
              <a:rPr kumimoji="1" lang="en-US" altLang="ja-JP" dirty="0"/>
              <a:t>, </a:t>
            </a:r>
            <a:r>
              <a:rPr kumimoji="1" lang="ja-JP" altLang="en-US" dirty="0"/>
              <a:t>フォノン散乱源 </a:t>
            </a:r>
            <a:r>
              <a:rPr kumimoji="1" lang="en-US" altLang="ja-JP" dirty="0"/>
              <a:t>(</a:t>
            </a:r>
            <a:r>
              <a:rPr kumimoji="1" lang="ja-JP" altLang="en-US" dirty="0"/>
              <a:t>格子間</a:t>
            </a:r>
            <a:r>
              <a:rPr kumimoji="1" lang="en-US" altLang="ja-JP" dirty="0"/>
              <a:t>Ni</a:t>
            </a:r>
            <a:r>
              <a:rPr kumimoji="1" lang="ja-JP" altLang="en-US" dirty="0"/>
              <a:t>原子</a:t>
            </a:r>
            <a:r>
              <a:rPr kumimoji="1" lang="en-US" altLang="ja-JP" dirty="0"/>
              <a:t>)</a:t>
            </a:r>
            <a:r>
              <a:rPr kumimoji="1" lang="ja-JP" altLang="en-US" dirty="0"/>
              <a:t>の減少による</a:t>
            </a:r>
            <a:r>
              <a:rPr kumimoji="1" lang="en-US" altLang="ja-JP" b="1" i="1" dirty="0" err="1"/>
              <a:t>κ</a:t>
            </a:r>
            <a:r>
              <a:rPr kumimoji="1" lang="en-US" altLang="ja-JP" b="1" baseline="-25000" dirty="0" err="1"/>
              <a:t>lat</a:t>
            </a:r>
            <a:r>
              <a:rPr kumimoji="1" lang="ja-JP" altLang="en-US" b="1" dirty="0"/>
              <a:t>増大</a:t>
            </a:r>
            <a:endParaRPr kumimoji="1" lang="en-US" altLang="ja-JP" dirty="0"/>
          </a:p>
        </p:txBody>
      </p:sp>
      <p:pic>
        <p:nvPicPr>
          <p:cNvPr id="5" name="図 4">
            <a:extLst>
              <a:ext uri="{FF2B5EF4-FFF2-40B4-BE49-F238E27FC236}">
                <a16:creationId xmlns:a16="http://schemas.microsoft.com/office/drawing/2014/main" id="{795436B9-844C-6122-5EB7-8D12419F8DCA}"/>
              </a:ext>
            </a:extLst>
          </p:cNvPr>
          <p:cNvPicPr>
            <a:picLocks noChangeAspect="1"/>
          </p:cNvPicPr>
          <p:nvPr/>
        </p:nvPicPr>
        <p:blipFill>
          <a:blip r:embed="rId4"/>
          <a:stretch>
            <a:fillRect/>
          </a:stretch>
        </p:blipFill>
        <p:spPr>
          <a:xfrm>
            <a:off x="551384" y="1700808"/>
            <a:ext cx="6292528" cy="4320000"/>
          </a:xfrm>
          <a:prstGeom prst="rect">
            <a:avLst/>
          </a:prstGeom>
        </p:spPr>
      </p:pic>
      <p:sp>
        <p:nvSpPr>
          <p:cNvPr id="4" name="矢印: 下 3">
            <a:extLst>
              <a:ext uri="{FF2B5EF4-FFF2-40B4-BE49-F238E27FC236}">
                <a16:creationId xmlns:a16="http://schemas.microsoft.com/office/drawing/2014/main" id="{81B31EFF-4AA8-8AED-1184-35288E57EF66}"/>
              </a:ext>
            </a:extLst>
          </p:cNvPr>
          <p:cNvSpPr/>
          <p:nvPr/>
        </p:nvSpPr>
        <p:spPr>
          <a:xfrm rot="10800000">
            <a:off x="6201948" y="4653136"/>
            <a:ext cx="288000" cy="504056"/>
          </a:xfrm>
          <a:prstGeom prst="downArrow">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A0FF52DE-37F5-1496-AB8C-16EEE070E3DA}"/>
              </a:ext>
            </a:extLst>
          </p:cNvPr>
          <p:cNvCxnSpPr>
            <a:cxnSpLocks/>
          </p:cNvCxnSpPr>
          <p:nvPr/>
        </p:nvCxnSpPr>
        <p:spPr>
          <a:xfrm>
            <a:off x="1380000" y="4221088"/>
            <a:ext cx="471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A986348-A184-E38A-38C0-5CFF8B72EC7F}"/>
              </a:ext>
            </a:extLst>
          </p:cNvPr>
          <p:cNvSpPr txBox="1"/>
          <p:nvPr/>
        </p:nvSpPr>
        <p:spPr>
          <a:xfrm>
            <a:off x="6261223" y="5157192"/>
            <a:ext cx="635110" cy="369332"/>
          </a:xfrm>
          <a:prstGeom prst="rect">
            <a:avLst/>
          </a:prstGeom>
          <a:noFill/>
        </p:spPr>
        <p:txBody>
          <a:bodyPr wrap="none" rtlCol="0">
            <a:spAutoFit/>
          </a:bodyPr>
          <a:lstStyle/>
          <a:p>
            <a:pPr algn="l"/>
            <a:r>
              <a:rPr kumimoji="1" lang="en-US" altLang="ja-JP" b="1" i="1" dirty="0" err="1"/>
              <a:t>κ</a:t>
            </a:r>
            <a:r>
              <a:rPr kumimoji="1" lang="en-US" altLang="ja-JP" b="1" baseline="-25000" dirty="0" err="1"/>
              <a:t>ele</a:t>
            </a:r>
            <a:r>
              <a:rPr kumimoji="1" lang="ja-JP" altLang="en-US" b="1" dirty="0"/>
              <a:t>↑</a:t>
            </a:r>
          </a:p>
        </p:txBody>
      </p:sp>
      <p:pic>
        <p:nvPicPr>
          <p:cNvPr id="13" name="図 12" descr="グラフ, バブル チャート&#10;&#10;AI によって生成されたコンテンツは間違っている可能性があります。">
            <a:extLst>
              <a:ext uri="{FF2B5EF4-FFF2-40B4-BE49-F238E27FC236}">
                <a16:creationId xmlns:a16="http://schemas.microsoft.com/office/drawing/2014/main" id="{5DB2AA91-A4C1-902D-97F2-49E4D795E54C}"/>
              </a:ext>
            </a:extLst>
          </p:cNvPr>
          <p:cNvPicPr>
            <a:picLocks noChangeAspect="1"/>
          </p:cNvPicPr>
          <p:nvPr/>
        </p:nvPicPr>
        <p:blipFill>
          <a:blip r:embed="rId5"/>
          <a:srcRect l="34459" t="11799" r="34657" b="12064"/>
          <a:stretch/>
        </p:blipFill>
        <p:spPr>
          <a:xfrm>
            <a:off x="9967966" y="3757882"/>
            <a:ext cx="1866125" cy="1800000"/>
          </a:xfrm>
          <a:prstGeom prst="rect">
            <a:avLst/>
          </a:prstGeom>
        </p:spPr>
      </p:pic>
      <p:sp>
        <p:nvSpPr>
          <p:cNvPr id="69" name="矢印: 右 68">
            <a:extLst>
              <a:ext uri="{FF2B5EF4-FFF2-40B4-BE49-F238E27FC236}">
                <a16:creationId xmlns:a16="http://schemas.microsoft.com/office/drawing/2014/main" id="{F82D589B-076D-122F-58EB-ECCA6E63FC61}"/>
              </a:ext>
            </a:extLst>
          </p:cNvPr>
          <p:cNvSpPr/>
          <p:nvPr/>
        </p:nvSpPr>
        <p:spPr>
          <a:xfrm>
            <a:off x="9316205" y="4352683"/>
            <a:ext cx="475052" cy="706013"/>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B9FBB5BF-82AF-84BC-CFF7-E8761FE54661}"/>
              </a:ext>
            </a:extLst>
          </p:cNvPr>
          <p:cNvSpPr txBox="1"/>
          <p:nvPr/>
        </p:nvSpPr>
        <p:spPr>
          <a:xfrm>
            <a:off x="7104323" y="5867980"/>
            <a:ext cx="2093843" cy="369332"/>
          </a:xfrm>
          <a:prstGeom prst="rect">
            <a:avLst/>
          </a:prstGeom>
          <a:noFill/>
        </p:spPr>
        <p:txBody>
          <a:bodyPr wrap="none" rtlCol="0">
            <a:spAutoFit/>
          </a:bodyPr>
          <a:lstStyle/>
          <a:p>
            <a:pPr algn="l"/>
            <a:r>
              <a:rPr kumimoji="1" lang="ja-JP" altLang="en-US" dirty="0"/>
              <a:t>フォノン散乱源 </a:t>
            </a:r>
            <a:r>
              <a:rPr kumimoji="1" lang="ja-JP" altLang="en-US" b="1" dirty="0"/>
              <a:t>多</a:t>
            </a:r>
          </a:p>
        </p:txBody>
      </p:sp>
      <p:sp>
        <p:nvSpPr>
          <p:cNvPr id="71" name="テキスト ボックス 70">
            <a:extLst>
              <a:ext uri="{FF2B5EF4-FFF2-40B4-BE49-F238E27FC236}">
                <a16:creationId xmlns:a16="http://schemas.microsoft.com/office/drawing/2014/main" id="{488A9D41-C57A-6FCF-1A34-1B0F7B961991}"/>
              </a:ext>
            </a:extLst>
          </p:cNvPr>
          <p:cNvSpPr txBox="1"/>
          <p:nvPr/>
        </p:nvSpPr>
        <p:spPr>
          <a:xfrm>
            <a:off x="9726208" y="5867980"/>
            <a:ext cx="2093843" cy="369332"/>
          </a:xfrm>
          <a:prstGeom prst="rect">
            <a:avLst/>
          </a:prstGeom>
          <a:noFill/>
        </p:spPr>
        <p:txBody>
          <a:bodyPr wrap="none" rtlCol="0">
            <a:spAutoFit/>
          </a:bodyPr>
          <a:lstStyle/>
          <a:p>
            <a:pPr algn="l"/>
            <a:r>
              <a:rPr kumimoji="1" lang="ja-JP" altLang="en-US" dirty="0"/>
              <a:t>フォノン散乱源 </a:t>
            </a:r>
            <a:r>
              <a:rPr kumimoji="1" lang="ja-JP" altLang="en-US" b="1" dirty="0"/>
              <a:t>少</a:t>
            </a:r>
          </a:p>
        </p:txBody>
      </p:sp>
      <p:sp>
        <p:nvSpPr>
          <p:cNvPr id="72" name="矢印: 下 71">
            <a:extLst>
              <a:ext uri="{FF2B5EF4-FFF2-40B4-BE49-F238E27FC236}">
                <a16:creationId xmlns:a16="http://schemas.microsoft.com/office/drawing/2014/main" id="{89B8E649-9474-AC6E-8149-6919F59E2AC0}"/>
              </a:ext>
            </a:extLst>
          </p:cNvPr>
          <p:cNvSpPr/>
          <p:nvPr/>
        </p:nvSpPr>
        <p:spPr>
          <a:xfrm rot="10800000">
            <a:off x="922073" y="3276556"/>
            <a:ext cx="288000" cy="360000"/>
          </a:xfrm>
          <a:prstGeom prst="downArrow">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C8135379-1BDA-61B9-662B-2B04E9F90739}"/>
              </a:ext>
            </a:extLst>
          </p:cNvPr>
          <p:cNvSpPr/>
          <p:nvPr/>
        </p:nvSpPr>
        <p:spPr>
          <a:xfrm>
            <a:off x="7600078" y="4896152"/>
            <a:ext cx="200979" cy="198000"/>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0A062DF8-7DAF-9F71-D679-1A10A47D5E14}"/>
              </a:ext>
            </a:extLst>
          </p:cNvPr>
          <p:cNvSpPr/>
          <p:nvPr/>
        </p:nvSpPr>
        <p:spPr>
          <a:xfrm>
            <a:off x="8184570" y="4316947"/>
            <a:ext cx="200979" cy="198000"/>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81173702-7E18-3569-54DF-DC281424033D}"/>
              </a:ext>
            </a:extLst>
          </p:cNvPr>
          <p:cNvSpPr/>
          <p:nvPr/>
        </p:nvSpPr>
        <p:spPr>
          <a:xfrm>
            <a:off x="7794747" y="4194131"/>
            <a:ext cx="200979" cy="198000"/>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a:extLst>
              <a:ext uri="{FF2B5EF4-FFF2-40B4-BE49-F238E27FC236}">
                <a16:creationId xmlns:a16="http://schemas.microsoft.com/office/drawing/2014/main" id="{3BF2D8E5-F875-88A5-2DAD-F792EA1EF5F8}"/>
              </a:ext>
            </a:extLst>
          </p:cNvPr>
          <p:cNvSpPr/>
          <p:nvPr/>
        </p:nvSpPr>
        <p:spPr>
          <a:xfrm>
            <a:off x="8376024" y="4825045"/>
            <a:ext cx="200979" cy="198000"/>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図形 78">
            <a:extLst>
              <a:ext uri="{FF2B5EF4-FFF2-40B4-BE49-F238E27FC236}">
                <a16:creationId xmlns:a16="http://schemas.microsoft.com/office/drawing/2014/main" id="{3488E12A-3AAD-9CE2-F0DE-9175F0AC51E4}"/>
              </a:ext>
            </a:extLst>
          </p:cNvPr>
          <p:cNvSpPr/>
          <p:nvPr/>
        </p:nvSpPr>
        <p:spPr>
          <a:xfrm>
            <a:off x="7823228" y="4413692"/>
            <a:ext cx="144016" cy="252000"/>
          </a:xfrm>
          <a:custGeom>
            <a:avLst/>
            <a:gdLst>
              <a:gd name="connsiteX0" fmla="*/ 0 w 168959"/>
              <a:gd name="connsiteY0" fmla="*/ 192087 h 357609"/>
              <a:gd name="connsiteX1" fmla="*/ 15875 w 168959"/>
              <a:gd name="connsiteY1" fmla="*/ 6350 h 357609"/>
              <a:gd name="connsiteX2" fmla="*/ 60325 w 168959"/>
              <a:gd name="connsiteY2" fmla="*/ 354012 h 357609"/>
              <a:gd name="connsiteX3" fmla="*/ 68263 w 168959"/>
              <a:gd name="connsiteY3" fmla="*/ 0 h 357609"/>
              <a:gd name="connsiteX4" fmla="*/ 112713 w 168959"/>
              <a:gd name="connsiteY4" fmla="*/ 352425 h 357609"/>
              <a:gd name="connsiteX5" fmla="*/ 107950 w 168959"/>
              <a:gd name="connsiteY5" fmla="*/ 0 h 357609"/>
              <a:gd name="connsiteX6" fmla="*/ 161925 w 168959"/>
              <a:gd name="connsiteY6" fmla="*/ 354012 h 357609"/>
              <a:gd name="connsiteX7" fmla="*/ 166688 w 168959"/>
              <a:gd name="connsiteY7" fmla="*/ 152400 h 35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59" h="357609">
                <a:moveTo>
                  <a:pt x="0" y="192087"/>
                </a:moveTo>
                <a:cubicBezTo>
                  <a:pt x="2910" y="85724"/>
                  <a:pt x="5821" y="-20638"/>
                  <a:pt x="15875" y="6350"/>
                </a:cubicBezTo>
                <a:cubicBezTo>
                  <a:pt x="25929" y="33337"/>
                  <a:pt x="51594" y="355070"/>
                  <a:pt x="60325" y="354012"/>
                </a:cubicBezTo>
                <a:cubicBezTo>
                  <a:pt x="69056" y="352954"/>
                  <a:pt x="59532" y="264"/>
                  <a:pt x="68263" y="0"/>
                </a:cubicBezTo>
                <a:cubicBezTo>
                  <a:pt x="76994" y="-265"/>
                  <a:pt x="106099" y="352425"/>
                  <a:pt x="112713" y="352425"/>
                </a:cubicBezTo>
                <a:cubicBezTo>
                  <a:pt x="119327" y="352425"/>
                  <a:pt x="99748" y="-264"/>
                  <a:pt x="107950" y="0"/>
                </a:cubicBezTo>
                <a:cubicBezTo>
                  <a:pt x="116152" y="264"/>
                  <a:pt x="152135" y="328612"/>
                  <a:pt x="161925" y="354012"/>
                </a:cubicBezTo>
                <a:cubicBezTo>
                  <a:pt x="171715" y="379412"/>
                  <a:pt x="169201" y="265906"/>
                  <a:pt x="166688" y="152400"/>
                </a:cubicBezTo>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図形 81">
            <a:extLst>
              <a:ext uri="{FF2B5EF4-FFF2-40B4-BE49-F238E27FC236}">
                <a16:creationId xmlns:a16="http://schemas.microsoft.com/office/drawing/2014/main" id="{9855C1AB-E36A-22FC-604F-D085741113F4}"/>
              </a:ext>
            </a:extLst>
          </p:cNvPr>
          <p:cNvSpPr/>
          <p:nvPr/>
        </p:nvSpPr>
        <p:spPr>
          <a:xfrm>
            <a:off x="7961909" y="4299186"/>
            <a:ext cx="200025" cy="157163"/>
          </a:xfrm>
          <a:custGeom>
            <a:avLst/>
            <a:gdLst>
              <a:gd name="connsiteX0" fmla="*/ 0 w 200025"/>
              <a:gd name="connsiteY0" fmla="*/ 157163 h 157163"/>
              <a:gd name="connsiteX1" fmla="*/ 200025 w 200025"/>
              <a:gd name="connsiteY1" fmla="*/ 106363 h 157163"/>
              <a:gd name="connsiteX2" fmla="*/ 133350 w 200025"/>
              <a:gd name="connsiteY2" fmla="*/ 0 h 157163"/>
            </a:gdLst>
            <a:ahLst/>
            <a:cxnLst>
              <a:cxn ang="0">
                <a:pos x="connsiteX0" y="connsiteY0"/>
              </a:cxn>
              <a:cxn ang="0">
                <a:pos x="connsiteX1" y="connsiteY1"/>
              </a:cxn>
              <a:cxn ang="0">
                <a:pos x="connsiteX2" y="connsiteY2"/>
              </a:cxn>
            </a:cxnLst>
            <a:rect l="l" t="t" r="r" b="b"/>
            <a:pathLst>
              <a:path w="200025" h="157163">
                <a:moveTo>
                  <a:pt x="0" y="157163"/>
                </a:moveTo>
                <a:lnTo>
                  <a:pt x="200025" y="106363"/>
                </a:lnTo>
                <a:lnTo>
                  <a:pt x="133350" y="0"/>
                </a:lnTo>
              </a:path>
            </a:pathLst>
          </a:custGeom>
          <a:noFill/>
          <a:ln w="19050">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図形 82">
            <a:extLst>
              <a:ext uri="{FF2B5EF4-FFF2-40B4-BE49-F238E27FC236}">
                <a16:creationId xmlns:a16="http://schemas.microsoft.com/office/drawing/2014/main" id="{CF575E32-D1F0-FD4E-35BF-2E7836403C62}"/>
              </a:ext>
            </a:extLst>
          </p:cNvPr>
          <p:cNvSpPr/>
          <p:nvPr/>
        </p:nvSpPr>
        <p:spPr>
          <a:xfrm>
            <a:off x="10657963" y="4367693"/>
            <a:ext cx="144000" cy="252000"/>
          </a:xfrm>
          <a:custGeom>
            <a:avLst/>
            <a:gdLst>
              <a:gd name="connsiteX0" fmla="*/ 0 w 168959"/>
              <a:gd name="connsiteY0" fmla="*/ 192087 h 357609"/>
              <a:gd name="connsiteX1" fmla="*/ 15875 w 168959"/>
              <a:gd name="connsiteY1" fmla="*/ 6350 h 357609"/>
              <a:gd name="connsiteX2" fmla="*/ 60325 w 168959"/>
              <a:gd name="connsiteY2" fmla="*/ 354012 h 357609"/>
              <a:gd name="connsiteX3" fmla="*/ 68263 w 168959"/>
              <a:gd name="connsiteY3" fmla="*/ 0 h 357609"/>
              <a:gd name="connsiteX4" fmla="*/ 112713 w 168959"/>
              <a:gd name="connsiteY4" fmla="*/ 352425 h 357609"/>
              <a:gd name="connsiteX5" fmla="*/ 107950 w 168959"/>
              <a:gd name="connsiteY5" fmla="*/ 0 h 357609"/>
              <a:gd name="connsiteX6" fmla="*/ 161925 w 168959"/>
              <a:gd name="connsiteY6" fmla="*/ 354012 h 357609"/>
              <a:gd name="connsiteX7" fmla="*/ 166688 w 168959"/>
              <a:gd name="connsiteY7" fmla="*/ 152400 h 35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59" h="357609">
                <a:moveTo>
                  <a:pt x="0" y="192087"/>
                </a:moveTo>
                <a:cubicBezTo>
                  <a:pt x="2910" y="85724"/>
                  <a:pt x="5821" y="-20638"/>
                  <a:pt x="15875" y="6350"/>
                </a:cubicBezTo>
                <a:cubicBezTo>
                  <a:pt x="25929" y="33337"/>
                  <a:pt x="51594" y="355070"/>
                  <a:pt x="60325" y="354012"/>
                </a:cubicBezTo>
                <a:cubicBezTo>
                  <a:pt x="69056" y="352954"/>
                  <a:pt x="59532" y="264"/>
                  <a:pt x="68263" y="0"/>
                </a:cubicBezTo>
                <a:cubicBezTo>
                  <a:pt x="76994" y="-265"/>
                  <a:pt x="106099" y="352425"/>
                  <a:pt x="112713" y="352425"/>
                </a:cubicBezTo>
                <a:cubicBezTo>
                  <a:pt x="119327" y="352425"/>
                  <a:pt x="99748" y="-264"/>
                  <a:pt x="107950" y="0"/>
                </a:cubicBezTo>
                <a:cubicBezTo>
                  <a:pt x="116152" y="264"/>
                  <a:pt x="152135" y="328612"/>
                  <a:pt x="161925" y="354012"/>
                </a:cubicBezTo>
                <a:cubicBezTo>
                  <a:pt x="171715" y="379412"/>
                  <a:pt x="169201" y="265906"/>
                  <a:pt x="166688" y="152400"/>
                </a:cubicBezTo>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矢印コネクタ 84">
            <a:extLst>
              <a:ext uri="{FF2B5EF4-FFF2-40B4-BE49-F238E27FC236}">
                <a16:creationId xmlns:a16="http://schemas.microsoft.com/office/drawing/2014/main" id="{BC5A7AB2-80C3-85C5-33AF-BD7B6757355D}"/>
              </a:ext>
            </a:extLst>
          </p:cNvPr>
          <p:cNvCxnSpPr/>
          <p:nvPr/>
        </p:nvCxnSpPr>
        <p:spPr>
          <a:xfrm flipV="1">
            <a:off x="10901028" y="4297443"/>
            <a:ext cx="576064" cy="16064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スライド番号プレースホルダー 85">
            <a:extLst>
              <a:ext uri="{FF2B5EF4-FFF2-40B4-BE49-F238E27FC236}">
                <a16:creationId xmlns:a16="http://schemas.microsoft.com/office/drawing/2014/main" id="{F786686E-542E-4DE0-3FC1-9DB856E5569A}"/>
              </a:ext>
            </a:extLst>
          </p:cNvPr>
          <p:cNvSpPr>
            <a:spLocks noGrp="1"/>
          </p:cNvSpPr>
          <p:nvPr>
            <p:ph type="sldNum" sz="quarter" idx="12"/>
          </p:nvPr>
        </p:nvSpPr>
        <p:spPr/>
        <p:txBody>
          <a:bodyPr/>
          <a:lstStyle/>
          <a:p>
            <a:fld id="{90BA7EBE-6FD4-4B50-83C6-C925E775C4BE}" type="slidenum">
              <a:rPr kumimoji="1" lang="ja-JP" altLang="en-US" smtClean="0"/>
              <a:pPr/>
              <a:t>13</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225489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FC58FD-B9E6-B4AB-8159-A61D2579F32C}"/>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lang="en-US" altLang="ja-JP" dirty="0"/>
              <a:t>0.1</a:t>
            </a:r>
            <a:r>
              <a:rPr kumimoji="1" lang="en-US" altLang="ja-JP" dirty="0"/>
              <a:t>, y=0.05)</a:t>
            </a:r>
            <a:endParaRPr lang="en-US" altLang="ja-JP" dirty="0"/>
          </a:p>
          <a:p>
            <a:r>
              <a:rPr lang="ja-JP" altLang="en-US" dirty="0"/>
              <a:t>出力因子</a:t>
            </a:r>
            <a:r>
              <a:rPr lang="en-US" altLang="ja-JP" dirty="0"/>
              <a:t>, </a:t>
            </a:r>
            <a:r>
              <a:rPr lang="ja-JP" altLang="en-US" dirty="0"/>
              <a:t>無次元性能指数 </a:t>
            </a:r>
            <a:r>
              <a:rPr lang="en-US" altLang="ja-JP" i="1" dirty="0"/>
              <a:t>ZT</a:t>
            </a:r>
          </a:p>
        </p:txBody>
      </p:sp>
      <p:sp>
        <p:nvSpPr>
          <p:cNvPr id="8" name="テキスト ボックス 7">
            <a:extLst>
              <a:ext uri="{FF2B5EF4-FFF2-40B4-BE49-F238E27FC236}">
                <a16:creationId xmlns:a16="http://schemas.microsoft.com/office/drawing/2014/main" id="{0031F982-CDA7-BA54-CC3F-8F34407AA0E0}"/>
              </a:ext>
            </a:extLst>
          </p:cNvPr>
          <p:cNvSpPr txBox="1"/>
          <p:nvPr/>
        </p:nvSpPr>
        <p:spPr>
          <a:xfrm>
            <a:off x="1630010" y="4644940"/>
            <a:ext cx="6894949" cy="473206"/>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kumimoji="1" lang="en-US" altLang="ja-JP" dirty="0"/>
              <a:t>x=0.03</a:t>
            </a:r>
            <a:r>
              <a:rPr kumimoji="1" lang="ja-JP" altLang="en-US" dirty="0"/>
              <a:t>の時</a:t>
            </a:r>
            <a:r>
              <a:rPr kumimoji="1" lang="en-US" altLang="ja-JP" dirty="0"/>
              <a:t>, x=0</a:t>
            </a:r>
            <a:r>
              <a:rPr kumimoji="1" lang="ja-JP" altLang="en-US" dirty="0"/>
              <a:t>より</a:t>
            </a:r>
            <a:r>
              <a:rPr kumimoji="1" lang="en-US" altLang="ja-JP" i="1" dirty="0" err="1"/>
              <a:t>ZT</a:t>
            </a:r>
            <a:r>
              <a:rPr kumimoji="1" lang="en-US" altLang="ja-JP" baseline="-25000" dirty="0" err="1"/>
              <a:t>Max</a:t>
            </a:r>
            <a:r>
              <a:rPr kumimoji="1" lang="ja-JP" altLang="en-US" dirty="0"/>
              <a:t>は</a:t>
            </a:r>
            <a:r>
              <a:rPr kumimoji="1" lang="en-US" altLang="ja-JP" dirty="0"/>
              <a:t>x=0</a:t>
            </a:r>
            <a:r>
              <a:rPr kumimoji="1" lang="ja-JP" altLang="en-US" dirty="0"/>
              <a:t>より</a:t>
            </a:r>
            <a:r>
              <a:rPr kumimoji="1" lang="en-US" altLang="ja-JP" b="1" dirty="0"/>
              <a:t>50%</a:t>
            </a:r>
            <a:r>
              <a:rPr kumimoji="1" lang="ja-JP" altLang="en-US" b="1" dirty="0"/>
              <a:t>向上 </a:t>
            </a:r>
            <a:r>
              <a:rPr kumimoji="1" lang="ja-JP" altLang="en-US" dirty="0"/>
              <a:t>⇒ </a:t>
            </a:r>
            <a:r>
              <a:rPr kumimoji="1" lang="en-US" altLang="ja-JP" i="1" dirty="0"/>
              <a:t>ρ</a:t>
            </a:r>
            <a:r>
              <a:rPr kumimoji="1" lang="ja-JP" altLang="en-US" dirty="0"/>
              <a:t>減少に起因</a:t>
            </a:r>
            <a:endParaRPr kumimoji="1" lang="en-US" altLang="ja-JP" dirty="0"/>
          </a:p>
        </p:txBody>
      </p:sp>
      <p:graphicFrame>
        <p:nvGraphicFramePr>
          <p:cNvPr id="9" name="表 8">
            <a:extLst>
              <a:ext uri="{FF2B5EF4-FFF2-40B4-BE49-F238E27FC236}">
                <a16:creationId xmlns:a16="http://schemas.microsoft.com/office/drawing/2014/main" id="{0678BD84-3817-F27C-C933-EC1E9A5D0959}"/>
              </a:ext>
            </a:extLst>
          </p:cNvPr>
          <p:cNvGraphicFramePr>
            <a:graphicFrameLocks noGrp="1"/>
          </p:cNvGraphicFramePr>
          <p:nvPr>
            <p:extLst>
              <p:ext uri="{D42A27DB-BD31-4B8C-83A1-F6EECF244321}">
                <p14:modId xmlns:p14="http://schemas.microsoft.com/office/powerpoint/2010/main" val="2289524243"/>
              </p:ext>
            </p:extLst>
          </p:nvPr>
        </p:nvGraphicFramePr>
        <p:xfrm>
          <a:off x="1559496" y="5265359"/>
          <a:ext cx="4205612" cy="146304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624166410"/>
                    </a:ext>
                  </a:extLst>
                </a:gridCol>
                <a:gridCol w="792000">
                  <a:extLst>
                    <a:ext uri="{9D8B030D-6E8A-4147-A177-3AD203B41FA5}">
                      <a16:colId xmlns:a16="http://schemas.microsoft.com/office/drawing/2014/main" val="1181432433"/>
                    </a:ext>
                  </a:extLst>
                </a:gridCol>
                <a:gridCol w="893612">
                  <a:extLst>
                    <a:ext uri="{9D8B030D-6E8A-4147-A177-3AD203B41FA5}">
                      <a16:colId xmlns:a16="http://schemas.microsoft.com/office/drawing/2014/main" val="1124859162"/>
                    </a:ext>
                  </a:extLst>
                </a:gridCol>
              </a:tblGrid>
              <a:tr h="365760">
                <a:tc>
                  <a:txBody>
                    <a:bodyPr/>
                    <a:lstStyle/>
                    <a:p>
                      <a:pPr algn="ctr">
                        <a:lnSpc>
                          <a:spcPct val="100000"/>
                        </a:lnSpc>
                      </a:pPr>
                      <a:r>
                        <a:rPr kumimoji="1" lang="en-US" altLang="ja-JP" sz="1800" b="0" dirty="0">
                          <a:solidFill>
                            <a:schemeClr val="tx1"/>
                          </a:solidFill>
                          <a:latin typeface="+mn-lt"/>
                          <a:ea typeface="+mn-ea"/>
                        </a:rPr>
                        <a:t>Sample composition</a:t>
                      </a:r>
                      <a:endParaRPr kumimoji="1" lang="ja-JP" altLang="en-US" sz="1800" b="0" dirty="0">
                        <a:solidFill>
                          <a:schemeClr val="tx1"/>
                        </a:solidFill>
                        <a:latin typeface="+mn-lt"/>
                        <a:ea typeface="+mn-ea"/>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pPr>
                      <a:r>
                        <a:rPr kumimoji="1" lang="en-US" altLang="ja-JP" sz="1800" b="0" i="1" dirty="0">
                          <a:solidFill>
                            <a:schemeClr val="tx1"/>
                          </a:solidFill>
                          <a:latin typeface="+mn-lt"/>
                          <a:ea typeface="+mn-ea"/>
                        </a:rPr>
                        <a:t>ZT</a:t>
                      </a:r>
                      <a:endParaRPr kumimoji="1" lang="ja-JP" altLang="en-US" sz="1800" b="0" i="1" dirty="0">
                        <a:solidFill>
                          <a:schemeClr val="tx1"/>
                        </a:solidFill>
                        <a:latin typeface="+mn-lt"/>
                        <a:ea typeface="+mn-ea"/>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pPr>
                      <a:r>
                        <a:rPr kumimoji="1" lang="en-US" altLang="ja-JP" sz="1800" b="0" i="1" dirty="0">
                          <a:solidFill>
                            <a:schemeClr val="tx1"/>
                          </a:solidFill>
                          <a:latin typeface="+mn-lt"/>
                          <a:ea typeface="+mn-ea"/>
                        </a:rPr>
                        <a:t>T</a:t>
                      </a:r>
                      <a:r>
                        <a:rPr kumimoji="1" lang="en-US" altLang="ja-JP" sz="1800" b="0" i="0" dirty="0">
                          <a:solidFill>
                            <a:schemeClr val="tx1"/>
                          </a:solidFill>
                          <a:latin typeface="+mn-lt"/>
                          <a:ea typeface="+mn-ea"/>
                        </a:rPr>
                        <a:t> </a:t>
                      </a:r>
                      <a:r>
                        <a:rPr kumimoji="1" lang="en-US" altLang="ja-JP" sz="1800" b="0" dirty="0">
                          <a:solidFill>
                            <a:schemeClr val="tx1"/>
                          </a:solidFill>
                          <a:latin typeface="+mn-lt"/>
                          <a:ea typeface="+mn-ea"/>
                        </a:rPr>
                        <a:t>[K]</a:t>
                      </a:r>
                      <a:endParaRPr kumimoji="1" lang="ja-JP" altLang="en-US" sz="1800" b="0" dirty="0">
                        <a:solidFill>
                          <a:schemeClr val="tx1"/>
                        </a:solidFill>
                        <a:latin typeface="+mn-lt"/>
                        <a:ea typeface="+mn-ea"/>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72589303"/>
                  </a:ext>
                </a:extLst>
              </a:tr>
              <a:tr h="365760">
                <a:tc>
                  <a:txBody>
                    <a:bodyPr/>
                    <a:lstStyle/>
                    <a:p>
                      <a:pPr algn="ctr" fontAlgn="ctr">
                        <a:lnSpc>
                          <a:spcPct val="100000"/>
                        </a:lnSpc>
                      </a:pPr>
                      <a:r>
                        <a:rPr lang="en-US" altLang="ja-JP" sz="1800" b="0" i="0" u="none" strike="noStrike" dirty="0">
                          <a:solidFill>
                            <a:schemeClr val="tx1"/>
                          </a:solidFill>
                          <a:effectLst/>
                          <a:latin typeface="+mn-lt"/>
                          <a:ea typeface="+mn-ea"/>
                        </a:rPr>
                        <a:t>HfNi</a:t>
                      </a:r>
                      <a:r>
                        <a:rPr lang="en-US" altLang="ja-JP" sz="1800" b="0" i="0" u="none" strike="noStrike" baseline="-25000" dirty="0">
                          <a:solidFill>
                            <a:schemeClr val="tx1"/>
                          </a:solidFill>
                          <a:effectLst/>
                          <a:latin typeface="+mn-lt"/>
                          <a:ea typeface="+mn-ea"/>
                        </a:rPr>
                        <a:t>0.85</a:t>
                      </a:r>
                      <a:r>
                        <a:rPr lang="en-US" altLang="ja-JP" sz="1800" b="0" i="0" u="none" strike="noStrike" dirty="0">
                          <a:solidFill>
                            <a:schemeClr val="tx1"/>
                          </a:solidFill>
                          <a:effectLst/>
                          <a:latin typeface="+mn-lt"/>
                          <a:ea typeface="+mn-ea"/>
                        </a:rPr>
                        <a:t>Co</a:t>
                      </a:r>
                      <a:r>
                        <a:rPr lang="en-US" altLang="ja-JP" sz="1800" b="0" i="0" u="none" strike="noStrike" baseline="-25000" dirty="0">
                          <a:solidFill>
                            <a:schemeClr val="tx1"/>
                          </a:solidFill>
                          <a:effectLst/>
                          <a:latin typeface="+mn-lt"/>
                          <a:ea typeface="+mn-ea"/>
                        </a:rPr>
                        <a:t>0.15</a:t>
                      </a:r>
                      <a:r>
                        <a:rPr lang="en-US" altLang="ja-JP" sz="1800" b="0" i="0" u="none" strike="noStrike" dirty="0">
                          <a:solidFill>
                            <a:schemeClr val="tx1"/>
                          </a:solidFill>
                          <a:effectLst/>
                          <a:latin typeface="+mn-lt"/>
                          <a:ea typeface="+mn-ea"/>
                        </a:rPr>
                        <a:t>Sn</a:t>
                      </a:r>
                      <a:r>
                        <a:rPr lang="en-US" altLang="ja-JP" sz="1800" b="0" i="0" u="none" strike="noStrike" baseline="30000" dirty="0">
                          <a:solidFill>
                            <a:schemeClr val="tx1"/>
                          </a:solidFill>
                          <a:effectLst/>
                          <a:latin typeface="+mn-lt"/>
                          <a:ea typeface="+mn-ea"/>
                        </a:rPr>
                        <a:t>*)</a:t>
                      </a:r>
                    </a:p>
                  </a:txBody>
                  <a:tcPr marL="6350" marR="6350" marT="635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1800" b="0" i="0" u="none" strike="noStrike" dirty="0">
                          <a:solidFill>
                            <a:schemeClr val="tx1"/>
                          </a:solidFill>
                          <a:effectLst/>
                          <a:latin typeface="+mn-lt"/>
                          <a:ea typeface="+mn-ea"/>
                        </a:rPr>
                        <a:t>~0.3</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1800" b="0" i="0" u="none" strike="noStrike" dirty="0">
                          <a:solidFill>
                            <a:schemeClr val="tx1"/>
                          </a:solidFill>
                          <a:effectLst/>
                          <a:latin typeface="+mn-lt"/>
                          <a:ea typeface="+mn-ea"/>
                        </a:rPr>
                        <a:t>700</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8715591"/>
                  </a:ext>
                </a:extLst>
              </a:tr>
              <a:tr h="365760">
                <a:tc>
                  <a:txBody>
                    <a:bodyPr/>
                    <a:lstStyle/>
                    <a:p>
                      <a:pPr marL="0" marR="0" lvl="0" indent="0" algn="ctr" defTabSz="3028036" rtl="0" eaLnBrk="1" fontAlgn="ctr" latinLnBrk="0" hangingPunct="1">
                        <a:lnSpc>
                          <a:spcPct val="100000"/>
                        </a:lnSpc>
                        <a:spcBef>
                          <a:spcPts val="0"/>
                        </a:spcBef>
                        <a:spcAft>
                          <a:spcPts val="0"/>
                        </a:spcAft>
                        <a:buClrTx/>
                        <a:buSzTx/>
                        <a:buFontTx/>
                        <a:buNone/>
                        <a:tabLst/>
                        <a:defRPr/>
                      </a:pPr>
                      <a:r>
                        <a:rPr kumimoji="1" lang="en-US" altLang="ja-JP" sz="1800" b="1" dirty="0">
                          <a:solidFill>
                            <a:schemeClr val="tx1"/>
                          </a:solidFill>
                          <a:latin typeface="+mn-lt"/>
                        </a:rPr>
                        <a:t>TiNi</a:t>
                      </a:r>
                      <a:r>
                        <a:rPr kumimoji="1" lang="en-US" altLang="ja-JP" sz="1800" b="1" baseline="-25000" dirty="0">
                          <a:solidFill>
                            <a:schemeClr val="tx1"/>
                          </a:solidFill>
                          <a:latin typeface="+mn-lt"/>
                        </a:rPr>
                        <a:t>0.92</a:t>
                      </a:r>
                      <a:r>
                        <a:rPr kumimoji="1" lang="en-US" altLang="ja-JP" sz="1800" b="1" dirty="0">
                          <a:solidFill>
                            <a:schemeClr val="tx1"/>
                          </a:solidFill>
                          <a:latin typeface="+mn-lt"/>
                        </a:rPr>
                        <a:t>Co</a:t>
                      </a:r>
                      <a:r>
                        <a:rPr kumimoji="1" lang="en-US" altLang="ja-JP" sz="1800" b="1" baseline="-25000" dirty="0">
                          <a:solidFill>
                            <a:schemeClr val="tx1"/>
                          </a:solidFill>
                          <a:latin typeface="+mn-lt"/>
                        </a:rPr>
                        <a:t>0.05</a:t>
                      </a:r>
                      <a:r>
                        <a:rPr kumimoji="1" lang="en-US" altLang="ja-JP" sz="1800" b="1" dirty="0">
                          <a:solidFill>
                            <a:schemeClr val="tx1"/>
                          </a:solidFill>
                          <a:latin typeface="+mn-lt"/>
                        </a:rPr>
                        <a:t>Sn</a:t>
                      </a:r>
                      <a:endParaRPr lang="en-US" altLang="ja-JP" sz="1800" b="1" i="0" u="none" strike="noStrike" baseline="30000" dirty="0">
                        <a:solidFill>
                          <a:schemeClr val="tx1"/>
                        </a:solidFill>
                        <a:effectLst/>
                        <a:latin typeface="+mn-lt"/>
                        <a:ea typeface="+mn-ea"/>
                      </a:endParaRPr>
                    </a:p>
                  </a:txBody>
                  <a:tcPr marL="6350" marR="6350" marT="635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1800" b="1" i="0" u="none" strike="noStrike" dirty="0">
                          <a:solidFill>
                            <a:schemeClr val="tx1"/>
                          </a:solidFill>
                          <a:effectLst/>
                          <a:latin typeface="+mn-lt"/>
                          <a:ea typeface="+mn-ea"/>
                        </a:rPr>
                        <a:t>0.18</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1800" b="1" i="0" u="none" strike="noStrike" dirty="0">
                          <a:solidFill>
                            <a:schemeClr val="tx1"/>
                          </a:solidFill>
                          <a:effectLst/>
                          <a:latin typeface="+mn-lt"/>
                          <a:ea typeface="+mn-ea"/>
                        </a:rPr>
                        <a:t>700</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96596950"/>
                  </a:ext>
                </a:extLst>
              </a:tr>
              <a:tr h="365760">
                <a:tc>
                  <a:txBody>
                    <a:bodyPr/>
                    <a:lstStyle/>
                    <a:p>
                      <a:pPr algn="ctr" fontAlgn="ctr">
                        <a:lnSpc>
                          <a:spcPct val="100000"/>
                        </a:lnSpc>
                      </a:pPr>
                      <a:r>
                        <a:rPr lang="en-US" altLang="ja-JP" sz="1800" b="0" i="0" u="none" strike="noStrike" dirty="0">
                          <a:solidFill>
                            <a:schemeClr val="tx1"/>
                          </a:solidFill>
                          <a:effectLst/>
                          <a:latin typeface="+mn-lt"/>
                          <a:ea typeface="+mn-ea"/>
                        </a:rPr>
                        <a:t>ZrNi</a:t>
                      </a:r>
                      <a:r>
                        <a:rPr lang="en-US" altLang="ja-JP" sz="1800" b="0" i="0" u="none" strike="noStrike" baseline="-25000" dirty="0">
                          <a:solidFill>
                            <a:schemeClr val="tx1"/>
                          </a:solidFill>
                          <a:effectLst/>
                          <a:latin typeface="+mn-lt"/>
                          <a:ea typeface="+mn-ea"/>
                        </a:rPr>
                        <a:t>0.98</a:t>
                      </a:r>
                      <a:r>
                        <a:rPr lang="en-US" altLang="ja-JP" sz="1800" b="0" i="0" u="none" strike="noStrike" dirty="0">
                          <a:solidFill>
                            <a:schemeClr val="tx1"/>
                          </a:solidFill>
                          <a:effectLst/>
                          <a:latin typeface="+mn-lt"/>
                          <a:ea typeface="+mn-ea"/>
                        </a:rPr>
                        <a:t>Co</a:t>
                      </a:r>
                      <a:r>
                        <a:rPr lang="en-US" altLang="ja-JP" sz="1800" b="0" i="0" u="none" strike="noStrike" baseline="-25000" dirty="0">
                          <a:solidFill>
                            <a:schemeClr val="tx1"/>
                          </a:solidFill>
                          <a:effectLst/>
                          <a:latin typeface="+mn-lt"/>
                          <a:ea typeface="+mn-ea"/>
                        </a:rPr>
                        <a:t>0.02</a:t>
                      </a:r>
                      <a:r>
                        <a:rPr lang="en-US" altLang="ja-JP" sz="1800" b="0" i="0" u="none" strike="noStrike" dirty="0">
                          <a:solidFill>
                            <a:schemeClr val="tx1"/>
                          </a:solidFill>
                          <a:effectLst/>
                          <a:latin typeface="+mn-lt"/>
                          <a:ea typeface="+mn-ea"/>
                        </a:rPr>
                        <a:t>Sn</a:t>
                      </a:r>
                      <a:r>
                        <a:rPr lang="en-US" altLang="ja-JP" sz="1800" b="0" i="0" u="none" strike="noStrike" baseline="30000" dirty="0">
                          <a:solidFill>
                            <a:schemeClr val="tx1"/>
                          </a:solidFill>
                          <a:effectLst/>
                          <a:latin typeface="+mn-lt"/>
                          <a:ea typeface="+mn-ea"/>
                        </a:rPr>
                        <a:t>**)</a:t>
                      </a:r>
                    </a:p>
                  </a:txBody>
                  <a:tcPr marL="6350" marR="6350" marT="635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1800" b="0" i="0" u="none" strike="noStrike" dirty="0">
                          <a:solidFill>
                            <a:schemeClr val="tx1"/>
                          </a:solidFill>
                          <a:effectLst/>
                          <a:latin typeface="+mn-lt"/>
                          <a:ea typeface="+mn-ea"/>
                        </a:rPr>
                        <a:t>~0.08</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1800" b="0" i="0" u="none" strike="noStrike" dirty="0">
                          <a:solidFill>
                            <a:schemeClr val="tx1"/>
                          </a:solidFill>
                          <a:effectLst/>
                          <a:latin typeface="+mn-lt"/>
                          <a:ea typeface="+mn-ea"/>
                        </a:rPr>
                        <a:t>700</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000170"/>
                  </a:ext>
                </a:extLst>
              </a:tr>
            </a:tbl>
          </a:graphicData>
        </a:graphic>
      </p:graphicFrame>
      <p:sp>
        <p:nvSpPr>
          <p:cNvPr id="11" name="テキスト ボックス 10">
            <a:extLst>
              <a:ext uri="{FF2B5EF4-FFF2-40B4-BE49-F238E27FC236}">
                <a16:creationId xmlns:a16="http://schemas.microsoft.com/office/drawing/2014/main" id="{15D67DAF-089E-4444-C201-E31A9510F648}"/>
              </a:ext>
            </a:extLst>
          </p:cNvPr>
          <p:cNvSpPr txBox="1"/>
          <p:nvPr/>
        </p:nvSpPr>
        <p:spPr>
          <a:xfrm>
            <a:off x="5765108" y="6063089"/>
            <a:ext cx="2594886" cy="523220"/>
          </a:xfrm>
          <a:prstGeom prst="rect">
            <a:avLst/>
          </a:prstGeom>
          <a:noFill/>
        </p:spPr>
        <p:txBody>
          <a:bodyPr wrap="square">
            <a:spAutoFit/>
          </a:bodyPr>
          <a:lstStyle/>
          <a:p>
            <a:r>
              <a:rPr lang="fr-FR" altLang="ja-JP" sz="1400" dirty="0"/>
              <a:t>**)Xie, H.-H. </a:t>
            </a:r>
            <a:r>
              <a:rPr lang="fr-FR" altLang="ja-JP" sz="1400" i="1" dirty="0"/>
              <a:t>et al.</a:t>
            </a:r>
            <a:r>
              <a:rPr lang="fr-FR" altLang="ja-JP" sz="1400" dirty="0"/>
              <a:t> </a:t>
            </a:r>
            <a:r>
              <a:rPr lang="fr-FR" altLang="ja-JP" sz="1400" i="1" dirty="0"/>
              <a:t>J. Electron. Mater</a:t>
            </a:r>
            <a:r>
              <a:rPr lang="fr-FR" altLang="ja-JP" sz="1400" dirty="0"/>
              <a:t>. </a:t>
            </a:r>
            <a:r>
              <a:rPr lang="fr-FR" altLang="ja-JP" sz="1400" b="1" dirty="0"/>
              <a:t>41</a:t>
            </a:r>
            <a:r>
              <a:rPr lang="fr-FR" altLang="ja-JP" sz="1400" dirty="0"/>
              <a:t>, 1826 (2012).</a:t>
            </a:r>
            <a:endParaRPr lang="ja-JP" altLang="en-US" sz="1400" dirty="0"/>
          </a:p>
        </p:txBody>
      </p:sp>
      <p:sp>
        <p:nvSpPr>
          <p:cNvPr id="12" name="テキスト ボックス 11">
            <a:extLst>
              <a:ext uri="{FF2B5EF4-FFF2-40B4-BE49-F238E27FC236}">
                <a16:creationId xmlns:a16="http://schemas.microsoft.com/office/drawing/2014/main" id="{65980B93-9A71-C18F-0556-C14D2B114100}"/>
              </a:ext>
            </a:extLst>
          </p:cNvPr>
          <p:cNvSpPr txBox="1"/>
          <p:nvPr/>
        </p:nvSpPr>
        <p:spPr>
          <a:xfrm>
            <a:off x="5765108" y="5444139"/>
            <a:ext cx="2734849" cy="523220"/>
          </a:xfrm>
          <a:prstGeom prst="rect">
            <a:avLst/>
          </a:prstGeom>
          <a:noFill/>
        </p:spPr>
        <p:txBody>
          <a:bodyPr wrap="square">
            <a:spAutoFit/>
          </a:bodyPr>
          <a:lstStyle/>
          <a:p>
            <a:r>
              <a:rPr lang="en-US" altLang="ja-JP" sz="1400" dirty="0"/>
              <a:t>*)Ai, X. </a:t>
            </a:r>
            <a:r>
              <a:rPr lang="en-US" altLang="ja-JP" sz="1400" i="1" dirty="0"/>
              <a:t>et</a:t>
            </a:r>
            <a:r>
              <a:rPr lang="en-US" altLang="ja-JP" sz="1400" dirty="0"/>
              <a:t> </a:t>
            </a:r>
            <a:r>
              <a:rPr lang="en-US" altLang="ja-JP" sz="1400" i="1" dirty="0"/>
              <a:t>al</a:t>
            </a:r>
            <a:r>
              <a:rPr lang="en-US" altLang="ja-JP" sz="1400" dirty="0"/>
              <a:t>. </a:t>
            </a:r>
            <a:r>
              <a:rPr lang="en-US" altLang="ja-JP" sz="1400" i="1" dirty="0"/>
              <a:t>Adv. </a:t>
            </a:r>
            <a:r>
              <a:rPr lang="en-US" altLang="ja-JP" sz="1400" i="1" dirty="0" err="1"/>
              <a:t>Funct</a:t>
            </a:r>
            <a:r>
              <a:rPr lang="en-US" altLang="ja-JP" sz="1400" i="1" dirty="0"/>
              <a:t>. Mater.</a:t>
            </a:r>
            <a:r>
              <a:rPr lang="en-US" altLang="ja-JP" sz="1400" dirty="0"/>
              <a:t> </a:t>
            </a:r>
            <a:r>
              <a:rPr lang="en-US" altLang="ja-JP" sz="1400" b="1" dirty="0"/>
              <a:t>33</a:t>
            </a:r>
            <a:r>
              <a:rPr lang="en-US" altLang="ja-JP" sz="1400" dirty="0"/>
              <a:t>, 2305582(2023) .</a:t>
            </a:r>
            <a:endParaRPr lang="ja-JP" altLang="en-US" sz="1400" b="1" dirty="0"/>
          </a:p>
        </p:txBody>
      </p:sp>
      <p:pic>
        <p:nvPicPr>
          <p:cNvPr id="2" name="図 1">
            <a:extLst>
              <a:ext uri="{FF2B5EF4-FFF2-40B4-BE49-F238E27FC236}">
                <a16:creationId xmlns:a16="http://schemas.microsoft.com/office/drawing/2014/main" id="{8EF8FFD6-FFFC-CEB0-9CC9-69DFB0BC0F86}"/>
              </a:ext>
            </a:extLst>
          </p:cNvPr>
          <p:cNvPicPr>
            <a:picLocks noChangeAspect="1"/>
          </p:cNvPicPr>
          <p:nvPr/>
        </p:nvPicPr>
        <p:blipFill>
          <a:blip r:embed="rId3"/>
          <a:stretch>
            <a:fillRect/>
          </a:stretch>
        </p:blipFill>
        <p:spPr>
          <a:xfrm>
            <a:off x="6527211" y="1161128"/>
            <a:ext cx="4704114" cy="3420000"/>
          </a:xfrm>
          <a:prstGeom prst="rect">
            <a:avLst/>
          </a:prstGeom>
        </p:spPr>
      </p:pic>
      <p:pic>
        <p:nvPicPr>
          <p:cNvPr id="4" name="図 3">
            <a:extLst>
              <a:ext uri="{FF2B5EF4-FFF2-40B4-BE49-F238E27FC236}">
                <a16:creationId xmlns:a16="http://schemas.microsoft.com/office/drawing/2014/main" id="{DE53410F-927C-E230-2025-2027662CCC26}"/>
              </a:ext>
            </a:extLst>
          </p:cNvPr>
          <p:cNvPicPr>
            <a:picLocks noChangeAspect="1"/>
          </p:cNvPicPr>
          <p:nvPr/>
        </p:nvPicPr>
        <p:blipFill>
          <a:blip r:embed="rId4"/>
          <a:stretch>
            <a:fillRect/>
          </a:stretch>
        </p:blipFill>
        <p:spPr>
          <a:xfrm>
            <a:off x="8616280" y="4590631"/>
            <a:ext cx="3020069" cy="2100918"/>
          </a:xfrm>
          <a:prstGeom prst="rect">
            <a:avLst/>
          </a:prstGeom>
        </p:spPr>
      </p:pic>
      <p:pic>
        <p:nvPicPr>
          <p:cNvPr id="13" name="図 12">
            <a:extLst>
              <a:ext uri="{FF2B5EF4-FFF2-40B4-BE49-F238E27FC236}">
                <a16:creationId xmlns:a16="http://schemas.microsoft.com/office/drawing/2014/main" id="{9A9C16AF-474A-05D2-4FD7-DE1E54AE8287}"/>
              </a:ext>
            </a:extLst>
          </p:cNvPr>
          <p:cNvPicPr>
            <a:picLocks noChangeAspect="1"/>
          </p:cNvPicPr>
          <p:nvPr/>
        </p:nvPicPr>
        <p:blipFill>
          <a:blip r:embed="rId5"/>
          <a:stretch>
            <a:fillRect/>
          </a:stretch>
        </p:blipFill>
        <p:spPr>
          <a:xfrm>
            <a:off x="960675" y="1161128"/>
            <a:ext cx="4605861" cy="3420000"/>
          </a:xfrm>
          <a:prstGeom prst="rect">
            <a:avLst/>
          </a:prstGeom>
        </p:spPr>
      </p:pic>
      <p:sp>
        <p:nvSpPr>
          <p:cNvPr id="6" name="テキスト ボックス 5">
            <a:extLst>
              <a:ext uri="{FF2B5EF4-FFF2-40B4-BE49-F238E27FC236}">
                <a16:creationId xmlns:a16="http://schemas.microsoft.com/office/drawing/2014/main" id="{94CE5243-BDA6-E2E1-6C70-D8E4504559F8}"/>
              </a:ext>
            </a:extLst>
          </p:cNvPr>
          <p:cNvSpPr txBox="1"/>
          <p:nvPr/>
        </p:nvSpPr>
        <p:spPr>
          <a:xfrm>
            <a:off x="2135560" y="971436"/>
            <a:ext cx="2664296" cy="369332"/>
          </a:xfrm>
          <a:prstGeom prst="rect">
            <a:avLst/>
          </a:prstGeom>
          <a:noFill/>
        </p:spPr>
        <p:txBody>
          <a:bodyPr wrap="square" rtlCol="0">
            <a:spAutoFit/>
          </a:bodyPr>
          <a:lstStyle/>
          <a:p>
            <a:pPr algn="ctr"/>
            <a:r>
              <a:rPr kumimoji="1" lang="ja-JP" altLang="en-US" b="1" dirty="0"/>
              <a:t>出力因子</a:t>
            </a:r>
          </a:p>
        </p:txBody>
      </p:sp>
      <p:sp>
        <p:nvSpPr>
          <p:cNvPr id="7" name="テキスト ボックス 6">
            <a:extLst>
              <a:ext uri="{FF2B5EF4-FFF2-40B4-BE49-F238E27FC236}">
                <a16:creationId xmlns:a16="http://schemas.microsoft.com/office/drawing/2014/main" id="{43A3EB39-51D0-53F7-5C9F-55AF105B3FE2}"/>
              </a:ext>
            </a:extLst>
          </p:cNvPr>
          <p:cNvSpPr txBox="1"/>
          <p:nvPr/>
        </p:nvSpPr>
        <p:spPr>
          <a:xfrm>
            <a:off x="7658968" y="971436"/>
            <a:ext cx="3091845" cy="369332"/>
          </a:xfrm>
          <a:prstGeom prst="rect">
            <a:avLst/>
          </a:prstGeom>
          <a:noFill/>
        </p:spPr>
        <p:txBody>
          <a:bodyPr wrap="square" rtlCol="0">
            <a:spAutoFit/>
          </a:bodyPr>
          <a:lstStyle/>
          <a:p>
            <a:pPr algn="ctr"/>
            <a:r>
              <a:rPr kumimoji="1" lang="en-US" altLang="ja-JP" b="1" i="1" dirty="0"/>
              <a:t>ZT</a:t>
            </a:r>
            <a:endParaRPr kumimoji="1" lang="ja-JP" altLang="en-US" b="1" i="1" dirty="0"/>
          </a:p>
        </p:txBody>
      </p:sp>
      <p:sp>
        <p:nvSpPr>
          <p:cNvPr id="10" name="矢印: 下 9">
            <a:extLst>
              <a:ext uri="{FF2B5EF4-FFF2-40B4-BE49-F238E27FC236}">
                <a16:creationId xmlns:a16="http://schemas.microsoft.com/office/drawing/2014/main" id="{C76479C4-DC3E-DFC2-ECAF-A53F618131C3}"/>
              </a:ext>
            </a:extLst>
          </p:cNvPr>
          <p:cNvSpPr/>
          <p:nvPr/>
        </p:nvSpPr>
        <p:spPr>
          <a:xfrm rot="10800000">
            <a:off x="5422536" y="1749912"/>
            <a:ext cx="288000" cy="900000"/>
          </a:xfrm>
          <a:prstGeom prst="downArrow">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BE7AA341-E28E-2A09-E0BD-2F9B38786E36}"/>
              </a:ext>
            </a:extLst>
          </p:cNvPr>
          <p:cNvSpPr/>
          <p:nvPr/>
        </p:nvSpPr>
        <p:spPr>
          <a:xfrm rot="10800000">
            <a:off x="11208000" y="2132936"/>
            <a:ext cx="288000" cy="720000"/>
          </a:xfrm>
          <a:prstGeom prst="downArrow">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07C3C52E-3367-0DD0-B5BF-857CA17818D5}"/>
              </a:ext>
            </a:extLst>
          </p:cNvPr>
          <p:cNvSpPr/>
          <p:nvPr/>
        </p:nvSpPr>
        <p:spPr>
          <a:xfrm rot="19791449">
            <a:off x="9451130" y="5256298"/>
            <a:ext cx="288000" cy="706625"/>
          </a:xfrm>
          <a:custGeom>
            <a:avLst/>
            <a:gdLst>
              <a:gd name="connsiteX0" fmla="*/ 0 w 288000"/>
              <a:gd name="connsiteY0" fmla="*/ 576000 h 720000"/>
              <a:gd name="connsiteX1" fmla="*/ 72000 w 288000"/>
              <a:gd name="connsiteY1" fmla="*/ 576000 h 720000"/>
              <a:gd name="connsiteX2" fmla="*/ 72000 w 288000"/>
              <a:gd name="connsiteY2" fmla="*/ 0 h 720000"/>
              <a:gd name="connsiteX3" fmla="*/ 216000 w 288000"/>
              <a:gd name="connsiteY3" fmla="*/ 0 h 720000"/>
              <a:gd name="connsiteX4" fmla="*/ 216000 w 288000"/>
              <a:gd name="connsiteY4" fmla="*/ 576000 h 720000"/>
              <a:gd name="connsiteX5" fmla="*/ 288000 w 288000"/>
              <a:gd name="connsiteY5" fmla="*/ 576000 h 720000"/>
              <a:gd name="connsiteX6" fmla="*/ 144000 w 288000"/>
              <a:gd name="connsiteY6" fmla="*/ 720000 h 720000"/>
              <a:gd name="connsiteX7" fmla="*/ 0 w 288000"/>
              <a:gd name="connsiteY7" fmla="*/ 576000 h 720000"/>
              <a:gd name="connsiteX0" fmla="*/ 0 w 288000"/>
              <a:gd name="connsiteY0" fmla="*/ 576000 h 720000"/>
              <a:gd name="connsiteX1" fmla="*/ 72000 w 288000"/>
              <a:gd name="connsiteY1" fmla="*/ 576000 h 720000"/>
              <a:gd name="connsiteX2" fmla="*/ 72000 w 288000"/>
              <a:gd name="connsiteY2" fmla="*/ 0 h 720000"/>
              <a:gd name="connsiteX3" fmla="*/ 216000 w 288000"/>
              <a:gd name="connsiteY3" fmla="*/ 576000 h 720000"/>
              <a:gd name="connsiteX4" fmla="*/ 288000 w 288000"/>
              <a:gd name="connsiteY4" fmla="*/ 576000 h 720000"/>
              <a:gd name="connsiteX5" fmla="*/ 144000 w 288000"/>
              <a:gd name="connsiteY5" fmla="*/ 720000 h 720000"/>
              <a:gd name="connsiteX6" fmla="*/ 0 w 288000"/>
              <a:gd name="connsiteY6" fmla="*/ 576000 h 720000"/>
              <a:gd name="connsiteX0" fmla="*/ 0 w 288000"/>
              <a:gd name="connsiteY0" fmla="*/ 562625 h 706625"/>
              <a:gd name="connsiteX1" fmla="*/ 72000 w 288000"/>
              <a:gd name="connsiteY1" fmla="*/ 562625 h 706625"/>
              <a:gd name="connsiteX2" fmla="*/ 126648 w 288000"/>
              <a:gd name="connsiteY2" fmla="*/ 0 h 706625"/>
              <a:gd name="connsiteX3" fmla="*/ 216000 w 288000"/>
              <a:gd name="connsiteY3" fmla="*/ 562625 h 706625"/>
              <a:gd name="connsiteX4" fmla="*/ 288000 w 288000"/>
              <a:gd name="connsiteY4" fmla="*/ 562625 h 706625"/>
              <a:gd name="connsiteX5" fmla="*/ 144000 w 288000"/>
              <a:gd name="connsiteY5" fmla="*/ 706625 h 706625"/>
              <a:gd name="connsiteX6" fmla="*/ 0 w 288000"/>
              <a:gd name="connsiteY6" fmla="*/ 562625 h 70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00" h="706625">
                <a:moveTo>
                  <a:pt x="0" y="562625"/>
                </a:moveTo>
                <a:lnTo>
                  <a:pt x="72000" y="562625"/>
                </a:lnTo>
                <a:lnTo>
                  <a:pt x="126648" y="0"/>
                </a:lnTo>
                <a:lnTo>
                  <a:pt x="216000" y="562625"/>
                </a:lnTo>
                <a:lnTo>
                  <a:pt x="288000" y="562625"/>
                </a:lnTo>
                <a:lnTo>
                  <a:pt x="144000" y="706625"/>
                </a:lnTo>
                <a:lnTo>
                  <a:pt x="0" y="562625"/>
                </a:lnTo>
                <a:close/>
              </a:path>
            </a:pathLst>
          </a:cu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4">
            <a:extLst>
              <a:ext uri="{FF2B5EF4-FFF2-40B4-BE49-F238E27FC236}">
                <a16:creationId xmlns:a16="http://schemas.microsoft.com/office/drawing/2014/main" id="{EA50C983-D2CD-D1A2-8BB7-DA8DE98D8C8B}"/>
              </a:ext>
            </a:extLst>
          </p:cNvPr>
          <p:cNvSpPr/>
          <p:nvPr/>
        </p:nvSpPr>
        <p:spPr>
          <a:xfrm rot="16200000">
            <a:off x="9605707" y="4787804"/>
            <a:ext cx="288000" cy="706625"/>
          </a:xfrm>
          <a:custGeom>
            <a:avLst/>
            <a:gdLst>
              <a:gd name="connsiteX0" fmla="*/ 0 w 288000"/>
              <a:gd name="connsiteY0" fmla="*/ 576000 h 720000"/>
              <a:gd name="connsiteX1" fmla="*/ 72000 w 288000"/>
              <a:gd name="connsiteY1" fmla="*/ 576000 h 720000"/>
              <a:gd name="connsiteX2" fmla="*/ 72000 w 288000"/>
              <a:gd name="connsiteY2" fmla="*/ 0 h 720000"/>
              <a:gd name="connsiteX3" fmla="*/ 216000 w 288000"/>
              <a:gd name="connsiteY3" fmla="*/ 0 h 720000"/>
              <a:gd name="connsiteX4" fmla="*/ 216000 w 288000"/>
              <a:gd name="connsiteY4" fmla="*/ 576000 h 720000"/>
              <a:gd name="connsiteX5" fmla="*/ 288000 w 288000"/>
              <a:gd name="connsiteY5" fmla="*/ 576000 h 720000"/>
              <a:gd name="connsiteX6" fmla="*/ 144000 w 288000"/>
              <a:gd name="connsiteY6" fmla="*/ 720000 h 720000"/>
              <a:gd name="connsiteX7" fmla="*/ 0 w 288000"/>
              <a:gd name="connsiteY7" fmla="*/ 576000 h 720000"/>
              <a:gd name="connsiteX0" fmla="*/ 0 w 288000"/>
              <a:gd name="connsiteY0" fmla="*/ 576000 h 720000"/>
              <a:gd name="connsiteX1" fmla="*/ 72000 w 288000"/>
              <a:gd name="connsiteY1" fmla="*/ 576000 h 720000"/>
              <a:gd name="connsiteX2" fmla="*/ 72000 w 288000"/>
              <a:gd name="connsiteY2" fmla="*/ 0 h 720000"/>
              <a:gd name="connsiteX3" fmla="*/ 216000 w 288000"/>
              <a:gd name="connsiteY3" fmla="*/ 576000 h 720000"/>
              <a:gd name="connsiteX4" fmla="*/ 288000 w 288000"/>
              <a:gd name="connsiteY4" fmla="*/ 576000 h 720000"/>
              <a:gd name="connsiteX5" fmla="*/ 144000 w 288000"/>
              <a:gd name="connsiteY5" fmla="*/ 720000 h 720000"/>
              <a:gd name="connsiteX6" fmla="*/ 0 w 288000"/>
              <a:gd name="connsiteY6" fmla="*/ 576000 h 720000"/>
              <a:gd name="connsiteX0" fmla="*/ 0 w 288000"/>
              <a:gd name="connsiteY0" fmla="*/ 562625 h 706625"/>
              <a:gd name="connsiteX1" fmla="*/ 72000 w 288000"/>
              <a:gd name="connsiteY1" fmla="*/ 562625 h 706625"/>
              <a:gd name="connsiteX2" fmla="*/ 126648 w 288000"/>
              <a:gd name="connsiteY2" fmla="*/ 0 h 706625"/>
              <a:gd name="connsiteX3" fmla="*/ 216000 w 288000"/>
              <a:gd name="connsiteY3" fmla="*/ 562625 h 706625"/>
              <a:gd name="connsiteX4" fmla="*/ 288000 w 288000"/>
              <a:gd name="connsiteY4" fmla="*/ 562625 h 706625"/>
              <a:gd name="connsiteX5" fmla="*/ 144000 w 288000"/>
              <a:gd name="connsiteY5" fmla="*/ 706625 h 706625"/>
              <a:gd name="connsiteX6" fmla="*/ 0 w 288000"/>
              <a:gd name="connsiteY6" fmla="*/ 562625 h 70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00" h="706625">
                <a:moveTo>
                  <a:pt x="0" y="562625"/>
                </a:moveTo>
                <a:lnTo>
                  <a:pt x="72000" y="562625"/>
                </a:lnTo>
                <a:lnTo>
                  <a:pt x="126648" y="0"/>
                </a:lnTo>
                <a:lnTo>
                  <a:pt x="216000" y="562625"/>
                </a:lnTo>
                <a:lnTo>
                  <a:pt x="288000" y="562625"/>
                </a:lnTo>
                <a:lnTo>
                  <a:pt x="144000" y="706625"/>
                </a:lnTo>
                <a:lnTo>
                  <a:pt x="0" y="562625"/>
                </a:ln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0E535202-835D-13A7-C00D-8BEECB69B082}"/>
              </a:ext>
            </a:extLst>
          </p:cNvPr>
          <p:cNvGrpSpPr/>
          <p:nvPr/>
        </p:nvGrpSpPr>
        <p:grpSpPr>
          <a:xfrm>
            <a:off x="8519247" y="1350271"/>
            <a:ext cx="2617313" cy="585028"/>
            <a:chOff x="11673367" y="33490921"/>
            <a:chExt cx="2617313" cy="585028"/>
          </a:xfrm>
        </p:grpSpPr>
        <p:sp>
          <p:nvSpPr>
            <p:cNvPr id="18" name="テキスト ボックス 17">
              <a:extLst>
                <a:ext uri="{FF2B5EF4-FFF2-40B4-BE49-F238E27FC236}">
                  <a16:creationId xmlns:a16="http://schemas.microsoft.com/office/drawing/2014/main" id="{E5E91715-90B4-8392-F371-06F40CADA22C}"/>
                </a:ext>
              </a:extLst>
            </p:cNvPr>
            <p:cNvSpPr txBox="1"/>
            <p:nvPr/>
          </p:nvSpPr>
          <p:spPr>
            <a:xfrm>
              <a:off x="11673367" y="33490921"/>
              <a:ext cx="2617313" cy="338554"/>
            </a:xfrm>
            <a:prstGeom prst="rect">
              <a:avLst/>
            </a:prstGeom>
            <a:noFill/>
          </p:spPr>
          <p:txBody>
            <a:bodyPr wrap="square" rtlCol="0">
              <a:spAutoFit/>
            </a:bodyPr>
            <a:lstStyle/>
            <a:p>
              <a:r>
                <a:rPr kumimoji="1" lang="en-US" altLang="ja-JP" sz="1600" b="1" i="1" dirty="0" err="1"/>
                <a:t>ZT</a:t>
              </a:r>
              <a:r>
                <a:rPr kumimoji="1" lang="en-US" altLang="ja-JP" sz="1600" b="1" baseline="-25000" dirty="0" err="1"/>
                <a:t>Max</a:t>
              </a:r>
              <a:r>
                <a:rPr kumimoji="1" lang="en-US" altLang="ja-JP" sz="1600" b="1" dirty="0"/>
                <a:t>=0.18</a:t>
              </a:r>
              <a:r>
                <a:rPr kumimoji="1" lang="ja-JP" altLang="en-US" sz="1600" b="1" dirty="0"/>
                <a:t> </a:t>
              </a:r>
              <a:r>
                <a:rPr kumimoji="1" lang="en-US" altLang="ja-JP" sz="1600" b="1" dirty="0"/>
                <a:t>(</a:t>
              </a:r>
              <a:r>
                <a:rPr kumimoji="1" lang="en-US" altLang="ja-JP" sz="1600" b="1" i="1" dirty="0"/>
                <a:t>T</a:t>
              </a:r>
              <a:r>
                <a:rPr kumimoji="1" lang="en-US" altLang="ja-JP" sz="1600" b="1" dirty="0"/>
                <a:t>=700 K) </a:t>
              </a:r>
              <a:endParaRPr kumimoji="1" lang="ja-JP" altLang="en-US" sz="1600" b="1" dirty="0"/>
            </a:p>
          </p:txBody>
        </p:sp>
        <p:sp>
          <p:nvSpPr>
            <p:cNvPr id="19" name="フリーフォーム: 図形 18">
              <a:extLst>
                <a:ext uri="{FF2B5EF4-FFF2-40B4-BE49-F238E27FC236}">
                  <a16:creationId xmlns:a16="http://schemas.microsoft.com/office/drawing/2014/main" id="{FE90CEAB-B0CF-5CF0-998E-8F5A23D46274}"/>
                </a:ext>
              </a:extLst>
            </p:cNvPr>
            <p:cNvSpPr/>
            <p:nvPr/>
          </p:nvSpPr>
          <p:spPr>
            <a:xfrm>
              <a:off x="11729395" y="33842033"/>
              <a:ext cx="2232000" cy="233916"/>
            </a:xfrm>
            <a:custGeom>
              <a:avLst/>
              <a:gdLst>
                <a:gd name="connsiteX0" fmla="*/ 0 w 2594344"/>
                <a:gd name="connsiteY0" fmla="*/ 0 h 233916"/>
                <a:gd name="connsiteX1" fmla="*/ 2594344 w 2594344"/>
                <a:gd name="connsiteY1" fmla="*/ 0 h 233916"/>
                <a:gd name="connsiteX2" fmla="*/ 2371061 w 2594344"/>
                <a:gd name="connsiteY2" fmla="*/ 233916 h 233916"/>
              </a:gdLst>
              <a:ahLst/>
              <a:cxnLst>
                <a:cxn ang="0">
                  <a:pos x="connsiteX0" y="connsiteY0"/>
                </a:cxn>
                <a:cxn ang="0">
                  <a:pos x="connsiteX1" y="connsiteY1"/>
                </a:cxn>
                <a:cxn ang="0">
                  <a:pos x="connsiteX2" y="connsiteY2"/>
                </a:cxn>
              </a:cxnLst>
              <a:rect l="l" t="t" r="r" b="b"/>
              <a:pathLst>
                <a:path w="2594344" h="233916">
                  <a:moveTo>
                    <a:pt x="0" y="0"/>
                  </a:moveTo>
                  <a:lnTo>
                    <a:pt x="2594344" y="0"/>
                  </a:lnTo>
                  <a:lnTo>
                    <a:pt x="2371061" y="233916"/>
                  </a:ln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29F84C0A-ED74-F7E8-6361-20B5AB2B6BC6}"/>
              </a:ext>
            </a:extLst>
          </p:cNvPr>
          <p:cNvSpPr/>
          <p:nvPr/>
        </p:nvSpPr>
        <p:spPr>
          <a:xfrm>
            <a:off x="1781966" y="2329830"/>
            <a:ext cx="900000" cy="17964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38E44D03-7445-7E49-4B93-E5ECF0F08CF0}"/>
              </a:ext>
            </a:extLst>
          </p:cNvPr>
          <p:cNvSpPr/>
          <p:nvPr/>
        </p:nvSpPr>
        <p:spPr>
          <a:xfrm>
            <a:off x="7600197" y="2046892"/>
            <a:ext cx="900000" cy="17964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23">
            <a:extLst>
              <a:ext uri="{FF2B5EF4-FFF2-40B4-BE49-F238E27FC236}">
                <a16:creationId xmlns:a16="http://schemas.microsoft.com/office/drawing/2014/main" id="{B0742DAE-455C-BCA7-0018-08F733F4B014}"/>
              </a:ext>
            </a:extLst>
          </p:cNvPr>
          <p:cNvSpPr>
            <a:spLocks noGrp="1"/>
          </p:cNvSpPr>
          <p:nvPr>
            <p:ph type="sldNum" sz="quarter" idx="12"/>
          </p:nvPr>
        </p:nvSpPr>
        <p:spPr/>
        <p:txBody>
          <a:bodyPr/>
          <a:lstStyle/>
          <a:p>
            <a:fld id="{90BA7EBE-6FD4-4B50-83C6-C925E775C4BE}" type="slidenum">
              <a:rPr kumimoji="1" lang="ja-JP" altLang="en-US" smtClean="0"/>
              <a:pPr/>
              <a:t>14</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2966510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B111401-22A5-E0FB-4A2D-8E8C6E2322F8}"/>
              </a:ext>
            </a:extLst>
          </p:cNvPr>
          <p:cNvSpPr>
            <a:spLocks noGrp="1"/>
          </p:cNvSpPr>
          <p:nvPr>
            <p:ph type="body" sz="quarter" idx="13"/>
          </p:nvPr>
        </p:nvSpPr>
        <p:spPr>
          <a:xfrm>
            <a:off x="0" y="-113"/>
            <a:ext cx="10560000" cy="900113"/>
          </a:xfrm>
        </p:spPr>
        <p:txBody>
          <a:bodyPr/>
          <a:lstStyle/>
          <a:p>
            <a:r>
              <a:rPr kumimoji="1" lang="ja-JP" altLang="en-US" dirty="0"/>
              <a:t>結 論</a:t>
            </a:r>
          </a:p>
        </p:txBody>
      </p:sp>
      <p:sp>
        <p:nvSpPr>
          <p:cNvPr id="11" name="テキスト ボックス 10">
            <a:extLst>
              <a:ext uri="{FF2B5EF4-FFF2-40B4-BE49-F238E27FC236}">
                <a16:creationId xmlns:a16="http://schemas.microsoft.com/office/drawing/2014/main" id="{D8D87776-7610-346A-DB60-95094D0785A7}"/>
              </a:ext>
            </a:extLst>
          </p:cNvPr>
          <p:cNvSpPr txBox="1"/>
          <p:nvPr/>
        </p:nvSpPr>
        <p:spPr>
          <a:xfrm>
            <a:off x="887544" y="1394187"/>
            <a:ext cx="10416912" cy="4555093"/>
          </a:xfrm>
          <a:prstGeom prst="rect">
            <a:avLst/>
          </a:prstGeom>
          <a:noFill/>
          <a:ln>
            <a:noFill/>
          </a:ln>
        </p:spPr>
        <p:txBody>
          <a:bodyPr wrap="square" rtlCol="0" anchor="ctr">
            <a:spAutoFit/>
          </a:bodyPr>
          <a:lstStyle/>
          <a:p>
            <a:pPr marL="342900" indent="-342900">
              <a:lnSpc>
                <a:spcPct val="300000"/>
              </a:lnSpc>
              <a:buFont typeface="Wingdings" panose="05000000000000000000" pitchFamily="2" charset="2"/>
              <a:buChar char="Ø"/>
            </a:pPr>
            <a:r>
              <a:rPr kumimoji="1" lang="en-US" altLang="ja-JP" sz="2000" dirty="0"/>
              <a:t>Ni</a:t>
            </a:r>
            <a:r>
              <a:rPr kumimoji="1" lang="ja-JP" altLang="en-US" sz="2000" dirty="0"/>
              <a:t>組成比減少により</a:t>
            </a:r>
            <a:r>
              <a:rPr kumimoji="1" lang="en-US" altLang="ja-JP" sz="2000" dirty="0"/>
              <a:t>, x=0.08</a:t>
            </a:r>
            <a:r>
              <a:rPr kumimoji="1" lang="ja-JP" altLang="en-US" sz="2000" dirty="0"/>
              <a:t>までは</a:t>
            </a:r>
            <a:r>
              <a:rPr kumimoji="1" lang="en-US" altLang="ja-JP" sz="2000" i="1" dirty="0"/>
              <a:t>ZT</a:t>
            </a:r>
            <a:r>
              <a:rPr kumimoji="1" lang="ja-JP" altLang="en-US" sz="2000" dirty="0"/>
              <a:t>が増大した</a:t>
            </a:r>
            <a:r>
              <a:rPr kumimoji="1" lang="en-US" altLang="ja-JP" sz="2000" dirty="0"/>
              <a:t>. </a:t>
            </a:r>
            <a:r>
              <a:rPr kumimoji="1" lang="en-US" altLang="ja-JP" sz="2000" i="1" dirty="0"/>
              <a:t>ZT</a:t>
            </a:r>
            <a:r>
              <a:rPr kumimoji="1" lang="ja-JP" altLang="en-US" sz="2000" dirty="0"/>
              <a:t>増大は</a:t>
            </a:r>
            <a:r>
              <a:rPr kumimoji="1" lang="en-US" altLang="ja-JP" sz="2000" i="1" dirty="0"/>
              <a:t>ρ</a:t>
            </a:r>
            <a:r>
              <a:rPr kumimoji="1" lang="ja-JP" altLang="en-US" sz="2000" dirty="0"/>
              <a:t>減少に起因する</a:t>
            </a:r>
            <a:r>
              <a:rPr kumimoji="1" lang="en-US" altLang="ja-JP" sz="2000" dirty="0"/>
              <a:t>. </a:t>
            </a:r>
          </a:p>
          <a:p>
            <a:pPr marL="457200" indent="-457200">
              <a:lnSpc>
                <a:spcPct val="300000"/>
              </a:lnSpc>
              <a:buFont typeface="Wingdings" panose="05000000000000000000" pitchFamily="2" charset="2"/>
              <a:buChar char="Ø"/>
            </a:pPr>
            <a:r>
              <a:rPr kumimoji="1" lang="en-US" altLang="ja-JP" sz="2000" dirty="0"/>
              <a:t>x=0.1</a:t>
            </a:r>
            <a:r>
              <a:rPr kumimoji="1" lang="ja-JP" altLang="en-US" sz="2000" dirty="0"/>
              <a:t>は</a:t>
            </a:r>
            <a:r>
              <a:rPr kumimoji="1" lang="en-US" altLang="ja-JP" sz="2000" dirty="0"/>
              <a:t>|</a:t>
            </a:r>
            <a:r>
              <a:rPr kumimoji="1" lang="en-US" altLang="ja-JP" sz="2000" i="1" dirty="0"/>
              <a:t>S</a:t>
            </a:r>
            <a:r>
              <a:rPr kumimoji="1" lang="en-US" altLang="ja-JP" sz="2000" dirty="0"/>
              <a:t>|</a:t>
            </a:r>
            <a:r>
              <a:rPr kumimoji="1" lang="ja-JP" altLang="en-US" sz="2000" dirty="0"/>
              <a:t>が大きく低下するため</a:t>
            </a:r>
            <a:r>
              <a:rPr kumimoji="1" lang="en-US" altLang="ja-JP" sz="2000" dirty="0"/>
              <a:t>, </a:t>
            </a:r>
            <a:r>
              <a:rPr kumimoji="1" lang="ja-JP" altLang="en-US" sz="2000" dirty="0"/>
              <a:t>過剰な</a:t>
            </a:r>
            <a:r>
              <a:rPr kumimoji="1" lang="en-US" altLang="ja-JP" sz="2000" dirty="0"/>
              <a:t>Ni</a:t>
            </a:r>
            <a:r>
              <a:rPr kumimoji="1" lang="ja-JP" altLang="en-US" sz="2000" dirty="0"/>
              <a:t>組成比の減少は</a:t>
            </a:r>
            <a:r>
              <a:rPr kumimoji="1" lang="en-US" altLang="ja-JP" sz="2000" i="1" dirty="0"/>
              <a:t>ZT</a:t>
            </a:r>
            <a:r>
              <a:rPr kumimoji="1" lang="ja-JP" altLang="en-US" sz="2000" dirty="0"/>
              <a:t>低下につながる</a:t>
            </a:r>
            <a:r>
              <a:rPr kumimoji="1" lang="en-US" altLang="ja-JP" sz="2000" dirty="0"/>
              <a:t>. </a:t>
            </a:r>
          </a:p>
          <a:p>
            <a:pPr marL="457200" indent="-457200">
              <a:lnSpc>
                <a:spcPct val="300000"/>
              </a:lnSpc>
              <a:buFont typeface="Wingdings" panose="05000000000000000000" pitchFamily="2" charset="2"/>
              <a:buChar char="Ø"/>
            </a:pPr>
            <a:r>
              <a:rPr kumimoji="1" lang="en-US" altLang="ja-JP" sz="2000" dirty="0"/>
              <a:t>Ni</a:t>
            </a:r>
            <a:r>
              <a:rPr kumimoji="1" lang="ja-JP" altLang="en-US" sz="2000" dirty="0"/>
              <a:t>組成比減少効果は格子間</a:t>
            </a:r>
            <a:r>
              <a:rPr kumimoji="1" lang="en-US" altLang="ja-JP" sz="2000" dirty="0"/>
              <a:t>Ni</a:t>
            </a:r>
            <a:r>
              <a:rPr kumimoji="1" lang="ja-JP" altLang="en-US" sz="2000" dirty="0"/>
              <a:t>原子の抑制に作用する</a:t>
            </a:r>
            <a:r>
              <a:rPr kumimoji="1" lang="en-US" altLang="ja-JP" sz="2000" dirty="0"/>
              <a:t>, </a:t>
            </a:r>
            <a:r>
              <a:rPr kumimoji="1" lang="ja-JP" altLang="en-US" sz="2000" dirty="0"/>
              <a:t>これは類似のハーフ・ホイスラー構造を持つ化合物でも適用可能であると考えられる</a:t>
            </a:r>
            <a:r>
              <a:rPr kumimoji="1" lang="en-US" altLang="ja-JP" sz="2000" dirty="0"/>
              <a:t>. </a:t>
            </a:r>
          </a:p>
          <a:p>
            <a:pPr marL="457200" indent="-457200">
              <a:lnSpc>
                <a:spcPct val="300000"/>
              </a:lnSpc>
              <a:buFont typeface="Wingdings" panose="05000000000000000000" pitchFamily="2" charset="2"/>
              <a:buChar char="Ø"/>
            </a:pPr>
            <a:r>
              <a:rPr kumimoji="1" lang="ja-JP" altLang="en-US" sz="2000" dirty="0"/>
              <a:t>今後は重元素置換により</a:t>
            </a:r>
            <a:r>
              <a:rPr kumimoji="1" lang="en-US" altLang="ja-JP" sz="2000" i="1" dirty="0" err="1"/>
              <a:t>κ</a:t>
            </a:r>
            <a:r>
              <a:rPr kumimoji="1" lang="en-US" altLang="ja-JP" sz="2000" baseline="-25000" dirty="0" err="1"/>
              <a:t>lat</a:t>
            </a:r>
            <a:r>
              <a:rPr kumimoji="1" lang="ja-JP" altLang="en-US" sz="2000" dirty="0"/>
              <a:t>を低減させ</a:t>
            </a:r>
            <a:r>
              <a:rPr kumimoji="1" lang="en-US" altLang="ja-JP" sz="2000" dirty="0"/>
              <a:t>, </a:t>
            </a:r>
            <a:r>
              <a:rPr kumimoji="1" lang="ja-JP" altLang="en-US" sz="2000" dirty="0"/>
              <a:t>更なる</a:t>
            </a:r>
            <a:r>
              <a:rPr kumimoji="1" lang="en-US" altLang="ja-JP" sz="2000" i="1" dirty="0"/>
              <a:t>ZT</a:t>
            </a:r>
            <a:r>
              <a:rPr kumimoji="1" lang="ja-JP" altLang="en-US" sz="2000" dirty="0"/>
              <a:t>向上を図る</a:t>
            </a:r>
            <a:r>
              <a:rPr kumimoji="1" lang="en-US" altLang="ja-JP" sz="2000" dirty="0"/>
              <a:t>. </a:t>
            </a:r>
          </a:p>
        </p:txBody>
      </p:sp>
      <p:sp>
        <p:nvSpPr>
          <p:cNvPr id="51" name="スライド番号プレースホルダー 50">
            <a:extLst>
              <a:ext uri="{FF2B5EF4-FFF2-40B4-BE49-F238E27FC236}">
                <a16:creationId xmlns:a16="http://schemas.microsoft.com/office/drawing/2014/main" id="{87FA341C-F734-B301-30F2-3DABDD9BD3AE}"/>
              </a:ext>
            </a:extLst>
          </p:cNvPr>
          <p:cNvSpPr>
            <a:spLocks noGrp="1"/>
          </p:cNvSpPr>
          <p:nvPr>
            <p:ph type="sldNum" sz="quarter" idx="12"/>
          </p:nvPr>
        </p:nvSpPr>
        <p:spPr/>
        <p:txBody>
          <a:bodyPr/>
          <a:lstStyle/>
          <a:p>
            <a:fld id="{90BA7EBE-6FD4-4B50-83C6-C925E775C4BE}" type="slidenum">
              <a:rPr kumimoji="1" lang="ja-JP" altLang="en-US" smtClean="0"/>
              <a:pPr/>
              <a:t>15</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178611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6825A8C-E887-CA52-4081-C2BA5441D683}"/>
              </a:ext>
            </a:extLst>
          </p:cNvPr>
          <p:cNvSpPr>
            <a:spLocks noGrp="1"/>
          </p:cNvSpPr>
          <p:nvPr>
            <p:ph type="body" sz="quarter" idx="13"/>
          </p:nvPr>
        </p:nvSpPr>
        <p:spPr/>
        <p:txBody>
          <a:bodyPr/>
          <a:lstStyle/>
          <a:p>
            <a:endParaRPr kumimoji="1" lang="ja-JP" altLang="en-US"/>
          </a:p>
        </p:txBody>
      </p:sp>
      <p:sp>
        <p:nvSpPr>
          <p:cNvPr id="4" name="テキスト ボックス 3">
            <a:extLst>
              <a:ext uri="{FF2B5EF4-FFF2-40B4-BE49-F238E27FC236}">
                <a16:creationId xmlns:a16="http://schemas.microsoft.com/office/drawing/2014/main" id="{CCE4F136-D60B-E806-12E4-D4F673BCA291}"/>
              </a:ext>
            </a:extLst>
          </p:cNvPr>
          <p:cNvSpPr txBox="1"/>
          <p:nvPr/>
        </p:nvSpPr>
        <p:spPr>
          <a:xfrm>
            <a:off x="4387840" y="2921169"/>
            <a:ext cx="3416320" cy="1015663"/>
          </a:xfrm>
          <a:prstGeom prst="rect">
            <a:avLst/>
          </a:prstGeom>
          <a:noFill/>
        </p:spPr>
        <p:txBody>
          <a:bodyPr wrap="none" rtlCol="0">
            <a:spAutoFit/>
          </a:bodyPr>
          <a:lstStyle/>
          <a:p>
            <a:pPr algn="l"/>
            <a:r>
              <a:rPr kumimoji="1" lang="en-US" altLang="ja-JP" sz="6000" dirty="0"/>
              <a:t>Appendix</a:t>
            </a:r>
            <a:endParaRPr kumimoji="1" lang="ja-JP" altLang="en-US" sz="6000" dirty="0"/>
          </a:p>
        </p:txBody>
      </p:sp>
    </p:spTree>
    <p:extLst>
      <p:ext uri="{BB962C8B-B14F-4D97-AF65-F5344CB8AC3E}">
        <p14:creationId xmlns:p14="http://schemas.microsoft.com/office/powerpoint/2010/main" val="3763941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77D31E6-484C-EA8A-701C-E45E48BCB62F}"/>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lang="en-US" altLang="ja-JP" dirty="0"/>
              <a:t>0.1</a:t>
            </a:r>
            <a:r>
              <a:rPr kumimoji="1" lang="en-US" altLang="ja-JP" dirty="0"/>
              <a:t>, y=0.05)</a:t>
            </a:r>
            <a:endParaRPr lang="en-US" altLang="ja-JP" dirty="0"/>
          </a:p>
          <a:p>
            <a:r>
              <a:rPr lang="en-US" altLang="ja-JP" dirty="0"/>
              <a:t>ICP</a:t>
            </a:r>
            <a:r>
              <a:rPr kumimoji="1" lang="ja-JP" altLang="en-US" dirty="0"/>
              <a:t>分析結果</a:t>
            </a:r>
          </a:p>
        </p:txBody>
      </p:sp>
      <p:graphicFrame>
        <p:nvGraphicFramePr>
          <p:cNvPr id="4" name="表 3">
            <a:extLst>
              <a:ext uri="{FF2B5EF4-FFF2-40B4-BE49-F238E27FC236}">
                <a16:creationId xmlns:a16="http://schemas.microsoft.com/office/drawing/2014/main" id="{D6CE077C-5C4D-9E5F-05B3-0E8F8CB4734D}"/>
              </a:ext>
            </a:extLst>
          </p:cNvPr>
          <p:cNvGraphicFramePr>
            <a:graphicFrameLocks noGrp="1"/>
          </p:cNvGraphicFramePr>
          <p:nvPr>
            <p:extLst>
              <p:ext uri="{D42A27DB-BD31-4B8C-83A1-F6EECF244321}">
                <p14:modId xmlns:p14="http://schemas.microsoft.com/office/powerpoint/2010/main" val="80105595"/>
              </p:ext>
            </p:extLst>
          </p:nvPr>
        </p:nvGraphicFramePr>
        <p:xfrm>
          <a:off x="1236000" y="1412776"/>
          <a:ext cx="9720000" cy="4212000"/>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1853580106"/>
                    </a:ext>
                  </a:extLst>
                </a:gridCol>
                <a:gridCol w="720000">
                  <a:extLst>
                    <a:ext uri="{9D8B030D-6E8A-4147-A177-3AD203B41FA5}">
                      <a16:colId xmlns:a16="http://schemas.microsoft.com/office/drawing/2014/main" val="3470626801"/>
                    </a:ext>
                  </a:extLst>
                </a:gridCol>
                <a:gridCol w="720000">
                  <a:extLst>
                    <a:ext uri="{9D8B030D-6E8A-4147-A177-3AD203B41FA5}">
                      <a16:colId xmlns:a16="http://schemas.microsoft.com/office/drawing/2014/main" val="3939965476"/>
                    </a:ext>
                  </a:extLst>
                </a:gridCol>
                <a:gridCol w="720000">
                  <a:extLst>
                    <a:ext uri="{9D8B030D-6E8A-4147-A177-3AD203B41FA5}">
                      <a16:colId xmlns:a16="http://schemas.microsoft.com/office/drawing/2014/main" val="840852311"/>
                    </a:ext>
                  </a:extLst>
                </a:gridCol>
                <a:gridCol w="720000">
                  <a:extLst>
                    <a:ext uri="{9D8B030D-6E8A-4147-A177-3AD203B41FA5}">
                      <a16:colId xmlns:a16="http://schemas.microsoft.com/office/drawing/2014/main" val="1689498677"/>
                    </a:ext>
                  </a:extLst>
                </a:gridCol>
                <a:gridCol w="720000">
                  <a:extLst>
                    <a:ext uri="{9D8B030D-6E8A-4147-A177-3AD203B41FA5}">
                      <a16:colId xmlns:a16="http://schemas.microsoft.com/office/drawing/2014/main" val="2825476804"/>
                    </a:ext>
                  </a:extLst>
                </a:gridCol>
                <a:gridCol w="720000">
                  <a:extLst>
                    <a:ext uri="{9D8B030D-6E8A-4147-A177-3AD203B41FA5}">
                      <a16:colId xmlns:a16="http://schemas.microsoft.com/office/drawing/2014/main" val="1194193259"/>
                    </a:ext>
                  </a:extLst>
                </a:gridCol>
                <a:gridCol w="720000">
                  <a:extLst>
                    <a:ext uri="{9D8B030D-6E8A-4147-A177-3AD203B41FA5}">
                      <a16:colId xmlns:a16="http://schemas.microsoft.com/office/drawing/2014/main" val="1776898091"/>
                    </a:ext>
                  </a:extLst>
                </a:gridCol>
                <a:gridCol w="720000">
                  <a:extLst>
                    <a:ext uri="{9D8B030D-6E8A-4147-A177-3AD203B41FA5}">
                      <a16:colId xmlns:a16="http://schemas.microsoft.com/office/drawing/2014/main" val="2525682708"/>
                    </a:ext>
                  </a:extLst>
                </a:gridCol>
                <a:gridCol w="2160000">
                  <a:extLst>
                    <a:ext uri="{9D8B030D-6E8A-4147-A177-3AD203B41FA5}">
                      <a16:colId xmlns:a16="http://schemas.microsoft.com/office/drawing/2014/main" val="379529860"/>
                    </a:ext>
                  </a:extLst>
                </a:gridCol>
              </a:tblGrid>
              <a:tr h="468000">
                <a:tc rowSpan="2">
                  <a:txBody>
                    <a:bodyPr/>
                    <a:lstStyle/>
                    <a:p>
                      <a:pPr algn="ctr" fontAlgn="ctr"/>
                      <a:r>
                        <a:rPr lang="en-US" sz="1600" u="none" strike="noStrike" dirty="0">
                          <a:effectLst/>
                          <a:latin typeface="+mn-lt"/>
                        </a:rPr>
                        <a:t>Sample composition</a:t>
                      </a:r>
                      <a:endParaRPr lang="en-US"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gridSpan="4">
                  <a:txBody>
                    <a:bodyPr/>
                    <a:lstStyle/>
                    <a:p>
                      <a:pPr algn="ctr" fontAlgn="ctr"/>
                      <a:r>
                        <a:rPr lang="en-US" sz="1600" u="none" strike="noStrike">
                          <a:effectLst/>
                          <a:latin typeface="+mn-lt"/>
                        </a:rPr>
                        <a:t>Nominal composition (at%)</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en-US" sz="1600" u="none" strike="noStrike">
                          <a:effectLst/>
                          <a:latin typeface="+mn-lt"/>
                        </a:rPr>
                        <a:t>Chemical composition (at%)</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sz="1600" u="none" strike="noStrike" dirty="0">
                          <a:effectLst/>
                          <a:latin typeface="+mn-lt"/>
                        </a:rPr>
                        <a:t>Actual Sample composition</a:t>
                      </a:r>
                      <a:endParaRPr lang="en-US"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extLst>
                  <a:ext uri="{0D108BD9-81ED-4DB2-BD59-A6C34878D82A}">
                    <a16:rowId xmlns:a16="http://schemas.microsoft.com/office/drawing/2014/main" val="3155656309"/>
                  </a:ext>
                </a:extLst>
              </a:tr>
              <a:tr h="468000">
                <a:tc vMerge="1">
                  <a:txBody>
                    <a:bodyPr/>
                    <a:lstStyle/>
                    <a:p>
                      <a:endParaRPr kumimoji="1" lang="ja-JP" altLang="en-US"/>
                    </a:p>
                  </a:txBody>
                  <a:tcPr/>
                </a:tc>
                <a:tc>
                  <a:txBody>
                    <a:bodyPr/>
                    <a:lstStyle/>
                    <a:p>
                      <a:pPr algn="ctr" fontAlgn="ctr"/>
                      <a:r>
                        <a:rPr lang="en-US" sz="1600" u="none" strike="noStrike" dirty="0">
                          <a:effectLst/>
                          <a:latin typeface="+mn-lt"/>
                        </a:rPr>
                        <a:t>Ti</a:t>
                      </a:r>
                      <a:endParaRPr lang="en-US"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Ni</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Co</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Sn</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Ti</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Ni</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Co</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Sn</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646815702"/>
                  </a:ext>
                </a:extLst>
              </a:tr>
              <a:tr h="468000">
                <a:tc>
                  <a:txBody>
                    <a:bodyPr/>
                    <a:lstStyle/>
                    <a:p>
                      <a:pPr algn="ctr" fontAlgn="ctr"/>
                      <a:r>
                        <a:rPr lang="en-US" sz="1600" u="none" strike="noStrike">
                          <a:effectLst/>
                          <a:latin typeface="+mn-lt"/>
                        </a:rPr>
                        <a:t>TiNiSn</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33.3</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33.3</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ja-JP" altLang="en-US" sz="1600" u="none" strike="noStrike">
                          <a:effectLst/>
                          <a:latin typeface="+mn-lt"/>
                        </a:rPr>
                        <a:t>－</a:t>
                      </a:r>
                      <a:endParaRPr lang="ja-JP" altLang="en-US" sz="1600" b="0" i="0" u="none" strike="noStrike">
                        <a:solidFill>
                          <a:srgbClr val="000000"/>
                        </a:solidFill>
                        <a:effectLst/>
                        <a:latin typeface="+mn-lt"/>
                        <a:ea typeface="ＭＳ Ｐ明朝" panose="02020600040205080304" pitchFamily="18"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33.3</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33.6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34.5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ja-JP" altLang="en-US" sz="1600" u="none" strike="noStrike">
                          <a:effectLst/>
                          <a:latin typeface="+mn-lt"/>
                        </a:rPr>
                        <a:t>－</a:t>
                      </a:r>
                      <a:endParaRPr lang="ja-JP" altLang="en-US" sz="1600" b="0" i="0" u="none" strike="noStrike">
                        <a:solidFill>
                          <a:srgbClr val="000000"/>
                        </a:solidFill>
                        <a:effectLst/>
                        <a:latin typeface="+mn-lt"/>
                        <a:ea typeface="ＭＳ Ｐ明朝" panose="02020600040205080304" pitchFamily="18"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31.9 (2)</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Ti</a:t>
                      </a:r>
                      <a:r>
                        <a:rPr lang="en-US" sz="1600" u="none" strike="noStrike" baseline="-25000">
                          <a:effectLst/>
                          <a:latin typeface="+mn-lt"/>
                        </a:rPr>
                        <a:t>1.01</a:t>
                      </a:r>
                      <a:r>
                        <a:rPr lang="en-US" sz="1600" u="none" strike="noStrike">
                          <a:effectLst/>
                          <a:latin typeface="+mn-lt"/>
                        </a:rPr>
                        <a:t>Ni</a:t>
                      </a:r>
                      <a:r>
                        <a:rPr lang="en-US" sz="1600" u="none" strike="noStrike" baseline="-25000">
                          <a:effectLst/>
                          <a:latin typeface="+mn-lt"/>
                        </a:rPr>
                        <a:t>1.03</a:t>
                      </a:r>
                      <a:r>
                        <a:rPr lang="en-US" sz="1600" u="none" strike="noStrike">
                          <a:effectLst/>
                          <a:latin typeface="+mn-lt"/>
                        </a:rPr>
                        <a:t>Sn</a:t>
                      </a:r>
                      <a:r>
                        <a:rPr lang="en-US" sz="1600" u="none" strike="noStrike" baseline="-25000">
                          <a:effectLst/>
                          <a:latin typeface="+mn-lt"/>
                        </a:rPr>
                        <a:t>0.96</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extLst>
                  <a:ext uri="{0D108BD9-81ED-4DB2-BD59-A6C34878D82A}">
                    <a16:rowId xmlns:a16="http://schemas.microsoft.com/office/drawing/2014/main" val="4087874305"/>
                  </a:ext>
                </a:extLst>
              </a:tr>
              <a:tr h="468000">
                <a:tc>
                  <a:txBody>
                    <a:bodyPr/>
                    <a:lstStyle/>
                    <a:p>
                      <a:pPr algn="ctr" fontAlgn="ctr"/>
                      <a:r>
                        <a:rPr lang="en-US" sz="1600" u="none" strike="noStrike">
                          <a:effectLst/>
                          <a:latin typeface="+mn-lt"/>
                        </a:rPr>
                        <a:t>TiNi</a:t>
                      </a:r>
                      <a:r>
                        <a:rPr lang="en-US" sz="1600" u="none" strike="noStrike" baseline="-25000">
                          <a:effectLst/>
                          <a:latin typeface="+mn-lt"/>
                        </a:rPr>
                        <a:t>0.95</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33.3</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31.7</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1.67</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33.3</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33.5 (4)</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32.9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1.59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32.0 (4)</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dirty="0">
                          <a:effectLst/>
                          <a:latin typeface="+mn-lt"/>
                        </a:rPr>
                        <a:t>Ti</a:t>
                      </a:r>
                      <a:r>
                        <a:rPr lang="en-US" sz="1600" u="none" strike="noStrike" baseline="-25000" dirty="0">
                          <a:effectLst/>
                          <a:latin typeface="+mn-lt"/>
                        </a:rPr>
                        <a:t>1.00</a:t>
                      </a:r>
                      <a:r>
                        <a:rPr lang="en-US" sz="1600" u="none" strike="noStrike" dirty="0">
                          <a:effectLst/>
                          <a:latin typeface="+mn-lt"/>
                        </a:rPr>
                        <a:t>Ni</a:t>
                      </a:r>
                      <a:r>
                        <a:rPr lang="en-US" sz="1600" u="none" strike="noStrike" baseline="-25000" dirty="0">
                          <a:effectLst/>
                          <a:latin typeface="+mn-lt"/>
                        </a:rPr>
                        <a:t>0.99</a:t>
                      </a:r>
                      <a:r>
                        <a:rPr lang="en-US" sz="1600" u="none" strike="noStrike" dirty="0">
                          <a:effectLst/>
                          <a:latin typeface="+mn-lt"/>
                        </a:rPr>
                        <a:t>Co</a:t>
                      </a:r>
                      <a:r>
                        <a:rPr lang="en-US" sz="1600" u="none" strike="noStrike" baseline="-25000" dirty="0">
                          <a:effectLst/>
                          <a:latin typeface="+mn-lt"/>
                        </a:rPr>
                        <a:t>0.05</a:t>
                      </a:r>
                      <a:r>
                        <a:rPr lang="en-US" sz="1600" u="none" strike="noStrike" dirty="0">
                          <a:effectLst/>
                          <a:latin typeface="+mn-lt"/>
                        </a:rPr>
                        <a:t>Sn</a:t>
                      </a:r>
                      <a:r>
                        <a:rPr lang="en-US" sz="1600" u="none" strike="noStrike" baseline="-25000" dirty="0">
                          <a:effectLst/>
                          <a:latin typeface="+mn-lt"/>
                        </a:rPr>
                        <a:t>0.96</a:t>
                      </a:r>
                      <a:endParaRPr lang="en-US"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extLst>
                  <a:ext uri="{0D108BD9-81ED-4DB2-BD59-A6C34878D82A}">
                    <a16:rowId xmlns:a16="http://schemas.microsoft.com/office/drawing/2014/main" val="1586840328"/>
                  </a:ext>
                </a:extLst>
              </a:tr>
              <a:tr h="468000">
                <a:tc>
                  <a:txBody>
                    <a:bodyPr/>
                    <a:lstStyle/>
                    <a:p>
                      <a:pPr algn="ctr" fontAlgn="ctr"/>
                      <a:r>
                        <a:rPr lang="en-US" sz="1600" u="none" strike="noStrike">
                          <a:effectLst/>
                          <a:latin typeface="+mn-lt"/>
                        </a:rPr>
                        <a:t>TiNi</a:t>
                      </a:r>
                      <a:r>
                        <a:rPr lang="en-US" sz="1600" u="none" strike="noStrike" baseline="-25000">
                          <a:effectLst/>
                          <a:latin typeface="+mn-lt"/>
                        </a:rPr>
                        <a:t>0.94</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33.4</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31.4</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1.67</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33.4</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34.0 (2)</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31.6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1.63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32.7 (3)</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Ti</a:t>
                      </a:r>
                      <a:r>
                        <a:rPr lang="en-US" sz="1600" u="none" strike="noStrike" baseline="-25000">
                          <a:effectLst/>
                          <a:latin typeface="+mn-lt"/>
                        </a:rPr>
                        <a:t>1.02</a:t>
                      </a:r>
                      <a:r>
                        <a:rPr lang="en-US" sz="1600" u="none" strike="noStrike">
                          <a:effectLst/>
                          <a:latin typeface="+mn-lt"/>
                        </a:rPr>
                        <a:t>Ni</a:t>
                      </a:r>
                      <a:r>
                        <a:rPr lang="en-US" sz="1600" u="none" strike="noStrike" baseline="-25000">
                          <a:effectLst/>
                          <a:latin typeface="+mn-lt"/>
                        </a:rPr>
                        <a:t>0.94</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r>
                        <a:rPr lang="en-US" sz="1600" u="none" strike="noStrike" baseline="-25000">
                          <a:effectLst/>
                          <a:latin typeface="+mn-lt"/>
                        </a:rPr>
                        <a:t>0.98</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extLst>
                  <a:ext uri="{0D108BD9-81ED-4DB2-BD59-A6C34878D82A}">
                    <a16:rowId xmlns:a16="http://schemas.microsoft.com/office/drawing/2014/main" val="404112925"/>
                  </a:ext>
                </a:extLst>
              </a:tr>
              <a:tr h="468000">
                <a:tc>
                  <a:txBody>
                    <a:bodyPr/>
                    <a:lstStyle/>
                    <a:p>
                      <a:pPr algn="ctr" fontAlgn="ctr"/>
                      <a:r>
                        <a:rPr lang="en-US" sz="1600" u="none" strike="noStrike">
                          <a:effectLst/>
                          <a:latin typeface="+mn-lt"/>
                        </a:rPr>
                        <a:t>TiNi</a:t>
                      </a:r>
                      <a:r>
                        <a:rPr lang="en-US" sz="1600" u="none" strike="noStrike" baseline="-25000">
                          <a:effectLst/>
                          <a:latin typeface="+mn-lt"/>
                        </a:rPr>
                        <a:t>0.92</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33.7</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31.0</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1.68</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33.7</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34.2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31.9 (3)</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1.57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32.3 (3)</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Ti</a:t>
                      </a:r>
                      <a:r>
                        <a:rPr lang="en-US" sz="1600" u="none" strike="noStrike" baseline="-25000">
                          <a:effectLst/>
                          <a:latin typeface="+mn-lt"/>
                        </a:rPr>
                        <a:t>1.02</a:t>
                      </a:r>
                      <a:r>
                        <a:rPr lang="en-US" sz="1600" u="none" strike="noStrike">
                          <a:effectLst/>
                          <a:latin typeface="+mn-lt"/>
                        </a:rPr>
                        <a:t>Ni</a:t>
                      </a:r>
                      <a:r>
                        <a:rPr lang="en-US" sz="1600" u="none" strike="noStrike" baseline="-25000">
                          <a:effectLst/>
                          <a:latin typeface="+mn-lt"/>
                        </a:rPr>
                        <a:t>0.95</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r>
                        <a:rPr lang="en-US" sz="1600" u="none" strike="noStrike" baseline="-25000">
                          <a:effectLst/>
                          <a:latin typeface="+mn-lt"/>
                        </a:rPr>
                        <a:t>0.96</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extLst>
                  <a:ext uri="{0D108BD9-81ED-4DB2-BD59-A6C34878D82A}">
                    <a16:rowId xmlns:a16="http://schemas.microsoft.com/office/drawing/2014/main" val="2705600455"/>
                  </a:ext>
                </a:extLst>
              </a:tr>
              <a:tr h="468000">
                <a:tc>
                  <a:txBody>
                    <a:bodyPr/>
                    <a:lstStyle/>
                    <a:p>
                      <a:pPr algn="ctr" fontAlgn="ctr"/>
                      <a:r>
                        <a:rPr lang="en-US" sz="1600" u="none" strike="noStrike">
                          <a:effectLst/>
                          <a:latin typeface="+mn-lt"/>
                        </a:rPr>
                        <a:t>TiNi</a:t>
                      </a:r>
                      <a:r>
                        <a:rPr lang="en-US" sz="1600" u="none" strike="noStrike" baseline="-25000">
                          <a:effectLst/>
                          <a:latin typeface="+mn-lt"/>
                        </a:rPr>
                        <a:t>0.90</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33.9</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30.5</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1.69</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33.9</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34.5 (2)</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31.7 (2)</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1.63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32.2 (4)</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Ti</a:t>
                      </a:r>
                      <a:r>
                        <a:rPr lang="en-US" sz="1600" u="none" strike="noStrike" baseline="-25000">
                          <a:effectLst/>
                          <a:latin typeface="+mn-lt"/>
                        </a:rPr>
                        <a:t>1.02</a:t>
                      </a:r>
                      <a:r>
                        <a:rPr lang="en-US" sz="1600" u="none" strike="noStrike">
                          <a:effectLst/>
                          <a:latin typeface="+mn-lt"/>
                        </a:rPr>
                        <a:t>Ni</a:t>
                      </a:r>
                      <a:r>
                        <a:rPr lang="en-US" sz="1600" u="none" strike="noStrike" baseline="-25000">
                          <a:effectLst/>
                          <a:latin typeface="+mn-lt"/>
                        </a:rPr>
                        <a:t>0.93</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r>
                        <a:rPr lang="en-US" sz="1600" u="none" strike="noStrike" baseline="-25000">
                          <a:effectLst/>
                          <a:latin typeface="+mn-lt"/>
                        </a:rPr>
                        <a:t>0.95</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extLst>
                  <a:ext uri="{0D108BD9-81ED-4DB2-BD59-A6C34878D82A}">
                    <a16:rowId xmlns:a16="http://schemas.microsoft.com/office/drawing/2014/main" val="3753938123"/>
                  </a:ext>
                </a:extLst>
              </a:tr>
              <a:tr h="468000">
                <a:tc>
                  <a:txBody>
                    <a:bodyPr/>
                    <a:lstStyle/>
                    <a:p>
                      <a:pPr algn="ctr" fontAlgn="ctr"/>
                      <a:r>
                        <a:rPr lang="en-US" sz="1600" u="none" strike="noStrike">
                          <a:effectLst/>
                          <a:latin typeface="+mn-lt"/>
                        </a:rPr>
                        <a:t>TiNi</a:t>
                      </a:r>
                      <a:r>
                        <a:rPr lang="en-US" sz="1600" u="none" strike="noStrike" baseline="-25000">
                          <a:effectLst/>
                          <a:latin typeface="+mn-lt"/>
                        </a:rPr>
                        <a:t>0.87</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34.2</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29.8</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1.71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34.2</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34.6(1)</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30.7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1.54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33.2 (1)</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a:effectLst/>
                          <a:latin typeface="+mn-lt"/>
                        </a:rPr>
                        <a:t>Ti</a:t>
                      </a:r>
                      <a:r>
                        <a:rPr lang="en-US" sz="1600" u="none" strike="noStrike" baseline="-25000">
                          <a:effectLst/>
                          <a:latin typeface="+mn-lt"/>
                        </a:rPr>
                        <a:t>1.01</a:t>
                      </a:r>
                      <a:r>
                        <a:rPr lang="en-US" sz="1600" u="none" strike="noStrike">
                          <a:effectLst/>
                          <a:latin typeface="+mn-lt"/>
                        </a:rPr>
                        <a:t>Ni</a:t>
                      </a:r>
                      <a:r>
                        <a:rPr lang="en-US" sz="1600" u="none" strike="noStrike" baseline="-25000">
                          <a:effectLst/>
                          <a:latin typeface="+mn-lt"/>
                        </a:rPr>
                        <a:t>0.90</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r>
                        <a:rPr lang="en-US" sz="1600" u="none" strike="noStrike" baseline="-25000">
                          <a:effectLst/>
                          <a:latin typeface="+mn-lt"/>
                        </a:rPr>
                        <a:t>0.97</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extLst>
                  <a:ext uri="{0D108BD9-81ED-4DB2-BD59-A6C34878D82A}">
                    <a16:rowId xmlns:a16="http://schemas.microsoft.com/office/drawing/2014/main" val="1687424164"/>
                  </a:ext>
                </a:extLst>
              </a:tr>
              <a:tr h="468000">
                <a:tc>
                  <a:txBody>
                    <a:bodyPr/>
                    <a:lstStyle/>
                    <a:p>
                      <a:pPr algn="ctr" fontAlgn="ctr"/>
                      <a:r>
                        <a:rPr lang="en-US" sz="1600" u="none" strike="noStrike">
                          <a:effectLst/>
                          <a:latin typeface="+mn-lt"/>
                        </a:rPr>
                        <a:t>TiNi</a:t>
                      </a:r>
                      <a:r>
                        <a:rPr lang="en-US" sz="1600" u="none" strike="noStrike" baseline="-25000">
                          <a:effectLst/>
                          <a:latin typeface="+mn-lt"/>
                        </a:rPr>
                        <a:t>0.85</a:t>
                      </a:r>
                      <a:r>
                        <a:rPr lang="en-US" sz="1600" u="none" strike="noStrike">
                          <a:effectLst/>
                          <a:latin typeface="+mn-lt"/>
                        </a:rPr>
                        <a:t>Co</a:t>
                      </a:r>
                      <a:r>
                        <a:rPr lang="en-US" sz="1600" u="none" strike="noStrike" baseline="-25000">
                          <a:effectLst/>
                          <a:latin typeface="+mn-lt"/>
                        </a:rPr>
                        <a:t>0.05</a:t>
                      </a:r>
                      <a:r>
                        <a:rPr lang="en-US" sz="1600" u="none" strike="noStrike">
                          <a:effectLst/>
                          <a:latin typeface="+mn-lt"/>
                        </a:rPr>
                        <a:t>Sn</a:t>
                      </a:r>
                      <a:endParaRPr lang="en-US"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34.5</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29.3</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1.72</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a:effectLst/>
                          <a:latin typeface="+mn-lt"/>
                        </a:rPr>
                        <a:t>34.5</a:t>
                      </a:r>
                      <a:endParaRPr lang="en-US" altLang="ja-JP" sz="1600" b="0" i="0" u="none" strike="noStrike">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35.0 (1)</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30.6 (1)</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1.58 (1)</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altLang="ja-JP" sz="1600" u="none" strike="noStrike" dirty="0">
                          <a:effectLst/>
                          <a:latin typeface="+mn-lt"/>
                        </a:rPr>
                        <a:t>32.8 (1)</a:t>
                      </a:r>
                      <a:endParaRPr lang="en-US" altLang="ja-JP"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tc>
                  <a:txBody>
                    <a:bodyPr/>
                    <a:lstStyle/>
                    <a:p>
                      <a:pPr algn="ctr" fontAlgn="ctr"/>
                      <a:r>
                        <a:rPr lang="en-US" sz="1600" u="none" strike="noStrike" dirty="0">
                          <a:effectLst/>
                          <a:latin typeface="+mn-lt"/>
                        </a:rPr>
                        <a:t>Ti</a:t>
                      </a:r>
                      <a:r>
                        <a:rPr lang="en-US" sz="1600" u="none" strike="noStrike" baseline="-25000" dirty="0">
                          <a:effectLst/>
                          <a:latin typeface="+mn-lt"/>
                        </a:rPr>
                        <a:t>1.02</a:t>
                      </a:r>
                      <a:r>
                        <a:rPr lang="en-US" sz="1600" u="none" strike="noStrike" dirty="0">
                          <a:effectLst/>
                          <a:latin typeface="+mn-lt"/>
                        </a:rPr>
                        <a:t>Ni</a:t>
                      </a:r>
                      <a:r>
                        <a:rPr lang="en-US" sz="1600" u="none" strike="noStrike" baseline="-25000" dirty="0">
                          <a:effectLst/>
                          <a:latin typeface="+mn-lt"/>
                        </a:rPr>
                        <a:t>0.89</a:t>
                      </a:r>
                      <a:r>
                        <a:rPr lang="en-US" sz="1600" u="none" strike="noStrike" dirty="0">
                          <a:effectLst/>
                          <a:latin typeface="+mn-lt"/>
                        </a:rPr>
                        <a:t>Co</a:t>
                      </a:r>
                      <a:r>
                        <a:rPr lang="en-US" sz="1600" u="none" strike="noStrike" baseline="-25000" dirty="0">
                          <a:effectLst/>
                          <a:latin typeface="+mn-lt"/>
                        </a:rPr>
                        <a:t>0.05</a:t>
                      </a:r>
                      <a:r>
                        <a:rPr lang="en-US" sz="1600" u="none" strike="noStrike" dirty="0">
                          <a:effectLst/>
                          <a:latin typeface="+mn-lt"/>
                        </a:rPr>
                        <a:t>Sn</a:t>
                      </a:r>
                      <a:r>
                        <a:rPr lang="en-US" sz="1600" u="none" strike="noStrike" baseline="-25000" dirty="0">
                          <a:effectLst/>
                          <a:latin typeface="+mn-lt"/>
                        </a:rPr>
                        <a:t>0.95</a:t>
                      </a:r>
                      <a:endParaRPr lang="en-US" sz="1600" b="0" i="0" u="none" strike="noStrike" dirty="0">
                        <a:solidFill>
                          <a:srgbClr val="000000"/>
                        </a:solidFill>
                        <a:effectLst/>
                        <a:latin typeface="+mn-lt"/>
                        <a:ea typeface="游ゴシック" panose="020B0400000000000000" pitchFamily="50" charset="-128"/>
                      </a:endParaRPr>
                    </a:p>
                  </a:txBody>
                  <a:tcPr marL="6350" marR="6350" marT="6350" marB="0" anchor="ctr">
                    <a:solidFill>
                      <a:schemeClr val="bg1">
                        <a:lumMod val="85000"/>
                      </a:schemeClr>
                    </a:solidFill>
                  </a:tcPr>
                </a:tc>
                <a:extLst>
                  <a:ext uri="{0D108BD9-81ED-4DB2-BD59-A6C34878D82A}">
                    <a16:rowId xmlns:a16="http://schemas.microsoft.com/office/drawing/2014/main" val="3201152561"/>
                  </a:ext>
                </a:extLst>
              </a:tr>
            </a:tbl>
          </a:graphicData>
        </a:graphic>
      </p:graphicFrame>
    </p:spTree>
    <p:extLst>
      <p:ext uri="{BB962C8B-B14F-4D97-AF65-F5344CB8AC3E}">
        <p14:creationId xmlns:p14="http://schemas.microsoft.com/office/powerpoint/2010/main" val="72076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DEA31EC-A491-66CF-3629-61D6DFD2B5C4}"/>
              </a:ext>
            </a:extLst>
          </p:cNvPr>
          <p:cNvSpPr>
            <a:spLocks noGrp="1"/>
          </p:cNvSpPr>
          <p:nvPr>
            <p:ph type="body" sz="quarter" idx="13"/>
          </p:nvPr>
        </p:nvSpPr>
        <p:spPr/>
        <p:txBody>
          <a:bodyPr/>
          <a:lstStyle/>
          <a:p>
            <a:r>
              <a:rPr kumimoji="1" lang="en-US" altLang="ja-JP" dirty="0"/>
              <a:t>TiNiSn</a:t>
            </a:r>
            <a:r>
              <a:rPr kumimoji="1" lang="ja-JP" altLang="en-US" dirty="0"/>
              <a:t>の欠陥生成エネルギー</a:t>
            </a:r>
          </a:p>
        </p:txBody>
      </p:sp>
      <p:pic>
        <p:nvPicPr>
          <p:cNvPr id="5" name="図 4">
            <a:extLst>
              <a:ext uri="{FF2B5EF4-FFF2-40B4-BE49-F238E27FC236}">
                <a16:creationId xmlns:a16="http://schemas.microsoft.com/office/drawing/2014/main" id="{56A99F2D-9549-14A3-5A62-8393053315E8}"/>
              </a:ext>
            </a:extLst>
          </p:cNvPr>
          <p:cNvPicPr>
            <a:picLocks noChangeAspect="1"/>
          </p:cNvPicPr>
          <p:nvPr/>
        </p:nvPicPr>
        <p:blipFill>
          <a:blip r:embed="rId2"/>
          <a:stretch>
            <a:fillRect/>
          </a:stretch>
        </p:blipFill>
        <p:spPr>
          <a:xfrm>
            <a:off x="6445940" y="1710903"/>
            <a:ext cx="4906060" cy="3305636"/>
          </a:xfrm>
          <a:prstGeom prst="rect">
            <a:avLst/>
          </a:prstGeom>
        </p:spPr>
      </p:pic>
      <p:pic>
        <p:nvPicPr>
          <p:cNvPr id="7" name="図 6">
            <a:extLst>
              <a:ext uri="{FF2B5EF4-FFF2-40B4-BE49-F238E27FC236}">
                <a16:creationId xmlns:a16="http://schemas.microsoft.com/office/drawing/2014/main" id="{AEC616B7-5758-7AF6-3E4C-18410D1A62AF}"/>
              </a:ext>
            </a:extLst>
          </p:cNvPr>
          <p:cNvPicPr>
            <a:picLocks noChangeAspect="1"/>
          </p:cNvPicPr>
          <p:nvPr/>
        </p:nvPicPr>
        <p:blipFill>
          <a:blip r:embed="rId3"/>
          <a:stretch>
            <a:fillRect/>
          </a:stretch>
        </p:blipFill>
        <p:spPr>
          <a:xfrm>
            <a:off x="1208993" y="1282218"/>
            <a:ext cx="4887007" cy="4163006"/>
          </a:xfrm>
          <a:prstGeom prst="rect">
            <a:avLst/>
          </a:prstGeom>
        </p:spPr>
      </p:pic>
      <p:sp>
        <p:nvSpPr>
          <p:cNvPr id="10" name="Rectangle 2">
            <a:extLst>
              <a:ext uri="{FF2B5EF4-FFF2-40B4-BE49-F238E27FC236}">
                <a16:creationId xmlns:a16="http://schemas.microsoft.com/office/drawing/2014/main" id="{5116BAA7-EE32-47A1-A3EC-73542EF89571}"/>
              </a:ext>
            </a:extLst>
          </p:cNvPr>
          <p:cNvSpPr>
            <a:spLocks noChangeArrowheads="1"/>
          </p:cNvSpPr>
          <p:nvPr/>
        </p:nvSpPr>
        <p:spPr bwMode="auto">
          <a:xfrm>
            <a:off x="2447840" y="5795972"/>
            <a:ext cx="729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i="0" u="none" strike="noStrike" cap="none" normalizeH="0" baseline="0" dirty="0">
                <a:ln>
                  <a:noFill/>
                </a:ln>
                <a:solidFill>
                  <a:schemeClr val="tx1"/>
                </a:solidFill>
                <a:effectLst/>
              </a:rPr>
              <a:t>Colinet, C. </a:t>
            </a:r>
            <a:r>
              <a:rPr kumimoji="0" lang="ja-JP" altLang="ja-JP" sz="1800" i="1" u="none" strike="noStrike" cap="none" normalizeH="0" baseline="0" dirty="0">
                <a:ln>
                  <a:noFill/>
                </a:ln>
                <a:solidFill>
                  <a:schemeClr val="tx1"/>
                </a:solidFill>
                <a:effectLst/>
              </a:rPr>
              <a:t>et al.</a:t>
            </a:r>
            <a:r>
              <a:rPr lang="en-US" altLang="ja-JP" dirty="0"/>
              <a:t>,</a:t>
            </a:r>
            <a:r>
              <a:rPr kumimoji="0" lang="ja-JP" altLang="ja-JP" sz="1800" i="0" u="none" strike="noStrike" cap="none" normalizeH="0" baseline="0" dirty="0">
                <a:ln>
                  <a:noFill/>
                </a:ln>
                <a:solidFill>
                  <a:schemeClr val="tx1"/>
                </a:solidFill>
                <a:effectLst/>
              </a:rPr>
              <a:t> </a:t>
            </a:r>
            <a:r>
              <a:rPr kumimoji="0" lang="ja-JP" altLang="ja-JP" sz="1800" i="1" u="none" strike="noStrike" cap="none" normalizeH="0" baseline="0" dirty="0">
                <a:ln>
                  <a:noFill/>
                </a:ln>
                <a:solidFill>
                  <a:schemeClr val="tx1"/>
                </a:solidFill>
                <a:effectLst/>
              </a:rPr>
              <a:t>Intermetallics (Barking)</a:t>
            </a:r>
            <a:r>
              <a:rPr kumimoji="0" lang="ja-JP" altLang="ja-JP" sz="1800" i="0" u="none" strike="noStrike" cap="none" normalizeH="0" baseline="0" dirty="0">
                <a:ln>
                  <a:noFill/>
                </a:ln>
                <a:solidFill>
                  <a:schemeClr val="tx1"/>
                </a:solidFill>
                <a:effectLst/>
              </a:rPr>
              <a:t> 46, 103 (2014)</a:t>
            </a:r>
            <a:r>
              <a:rPr kumimoji="0" lang="en-US" altLang="ja-JP" sz="1800" i="0" u="none" strike="noStrike" cap="none" normalizeH="0" baseline="0" dirty="0">
                <a:ln>
                  <a:noFill/>
                </a:ln>
                <a:solidFill>
                  <a:schemeClr val="tx1"/>
                </a:solidFill>
                <a:effectLst/>
              </a:rPr>
              <a:t>. </a:t>
            </a:r>
            <a:endParaRPr kumimoji="0" lang="ja-JP" altLang="ja-JP" sz="1800" i="0" u="none" strike="noStrike" cap="none" normalizeH="0" baseline="0" dirty="0">
              <a:ln>
                <a:noFill/>
              </a:ln>
              <a:solidFill>
                <a:schemeClr val="tx1"/>
              </a:solidFill>
              <a:effectLst/>
            </a:endParaRPr>
          </a:p>
        </p:txBody>
      </p:sp>
      <p:sp>
        <p:nvSpPr>
          <p:cNvPr id="11" name="楕円 10">
            <a:extLst>
              <a:ext uri="{FF2B5EF4-FFF2-40B4-BE49-F238E27FC236}">
                <a16:creationId xmlns:a16="http://schemas.microsoft.com/office/drawing/2014/main" id="{F47FFACD-911D-2749-E337-272E21DCC7B9}"/>
              </a:ext>
            </a:extLst>
          </p:cNvPr>
          <p:cNvSpPr/>
          <p:nvPr/>
        </p:nvSpPr>
        <p:spPr>
          <a:xfrm>
            <a:off x="7248128" y="4018523"/>
            <a:ext cx="360040" cy="114333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27B305D-72C7-C49B-2F3E-B6EB8C0B481E}"/>
              </a:ext>
            </a:extLst>
          </p:cNvPr>
          <p:cNvSpPr/>
          <p:nvPr/>
        </p:nvSpPr>
        <p:spPr>
          <a:xfrm>
            <a:off x="3768914" y="3879799"/>
            <a:ext cx="526885" cy="7867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B69167C-46A5-F36E-BCCD-B8DC06D833E7}"/>
              </a:ext>
            </a:extLst>
          </p:cNvPr>
          <p:cNvSpPr txBox="1"/>
          <p:nvPr/>
        </p:nvSpPr>
        <p:spPr>
          <a:xfrm>
            <a:off x="2449008" y="6309320"/>
            <a:ext cx="7293984" cy="369332"/>
          </a:xfrm>
          <a:prstGeom prst="rect">
            <a:avLst/>
          </a:prstGeom>
          <a:noFill/>
        </p:spPr>
        <p:txBody>
          <a:bodyPr wrap="none" rtlCol="0">
            <a:spAutoFit/>
          </a:bodyPr>
          <a:lstStyle/>
          <a:p>
            <a:pPr marL="285750" indent="-285750" algn="l">
              <a:buFont typeface="Arial" panose="020B0604020202020204" pitchFamily="34" charset="0"/>
              <a:buChar char="•"/>
            </a:pPr>
            <a:r>
              <a:rPr kumimoji="1" lang="ja-JP" altLang="en-US" dirty="0"/>
              <a:t>格子間</a:t>
            </a:r>
            <a:r>
              <a:rPr kumimoji="1" lang="en-US" altLang="ja-JP" dirty="0"/>
              <a:t>Ni</a:t>
            </a:r>
            <a:r>
              <a:rPr kumimoji="1" lang="ja-JP" altLang="en-US" dirty="0"/>
              <a:t>原子の欠陥生成エネルギーが最も低い </a:t>
            </a:r>
            <a:r>
              <a:rPr kumimoji="1" lang="en-US" altLang="ja-JP" dirty="0"/>
              <a:t>(=</a:t>
            </a:r>
            <a:r>
              <a:rPr kumimoji="1" lang="ja-JP" altLang="en-US" dirty="0"/>
              <a:t>形成されやすい</a:t>
            </a:r>
            <a:r>
              <a:rPr kumimoji="1" lang="en-US" altLang="ja-JP" dirty="0"/>
              <a:t>)</a:t>
            </a:r>
          </a:p>
        </p:txBody>
      </p:sp>
    </p:spTree>
    <p:extLst>
      <p:ext uri="{BB962C8B-B14F-4D97-AF65-F5344CB8AC3E}">
        <p14:creationId xmlns:p14="http://schemas.microsoft.com/office/powerpoint/2010/main" val="1958603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19ECADB-FAEF-4FD9-69A7-2329964D9D95}"/>
              </a:ext>
            </a:extLst>
          </p:cNvPr>
          <p:cNvPicPr>
            <a:picLocks noChangeAspect="1"/>
          </p:cNvPicPr>
          <p:nvPr/>
        </p:nvPicPr>
        <p:blipFill>
          <a:blip r:embed="rId2"/>
          <a:stretch>
            <a:fillRect/>
          </a:stretch>
        </p:blipFill>
        <p:spPr>
          <a:xfrm>
            <a:off x="2709863" y="866775"/>
            <a:ext cx="6772275" cy="5124450"/>
          </a:xfrm>
          <a:prstGeom prst="rect">
            <a:avLst/>
          </a:prstGeom>
        </p:spPr>
      </p:pic>
      <p:sp>
        <p:nvSpPr>
          <p:cNvPr id="2" name="テキスト プレースホルダー 1">
            <a:extLst>
              <a:ext uri="{FF2B5EF4-FFF2-40B4-BE49-F238E27FC236}">
                <a16:creationId xmlns:a16="http://schemas.microsoft.com/office/drawing/2014/main" id="{A2212723-40DB-EBEF-4E53-B4D5E3EF0F7F}"/>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kumimoji="1" lang="en-US" altLang="ja-JP" dirty="0"/>
              <a:t>0.1, y</a:t>
            </a:r>
            <a:r>
              <a:rPr lang="en-US" altLang="ja-JP" dirty="0"/>
              <a:t>=</a:t>
            </a:r>
            <a:r>
              <a:rPr kumimoji="1" lang="en-US" altLang="ja-JP" dirty="0"/>
              <a:t>0.05)</a:t>
            </a:r>
          </a:p>
          <a:p>
            <a:r>
              <a:rPr lang="en-US" altLang="ja-JP" dirty="0"/>
              <a:t>4c</a:t>
            </a:r>
            <a:r>
              <a:rPr lang="ja-JP" altLang="en-US" dirty="0"/>
              <a:t>サイト</a:t>
            </a:r>
            <a:r>
              <a:rPr lang="en-US" altLang="ja-JP" dirty="0"/>
              <a:t>Ni</a:t>
            </a:r>
            <a:r>
              <a:rPr lang="ja-JP" altLang="en-US" dirty="0"/>
              <a:t>原子の占有率</a:t>
            </a:r>
            <a:endParaRPr lang="en-US" altLang="ja-JP" dirty="0"/>
          </a:p>
        </p:txBody>
      </p:sp>
      <p:sp>
        <p:nvSpPr>
          <p:cNvPr id="7" name="矢印: 右 6">
            <a:extLst>
              <a:ext uri="{FF2B5EF4-FFF2-40B4-BE49-F238E27FC236}">
                <a16:creationId xmlns:a16="http://schemas.microsoft.com/office/drawing/2014/main" id="{5A8C9E4A-A6DA-0E8F-E4BC-7E96E7F1AB36}"/>
              </a:ext>
            </a:extLst>
          </p:cNvPr>
          <p:cNvSpPr/>
          <p:nvPr/>
        </p:nvSpPr>
        <p:spPr>
          <a:xfrm>
            <a:off x="5591944" y="1307740"/>
            <a:ext cx="1872208" cy="459148"/>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6715FEE3-8E52-EB2E-BFCF-06DE8BD62708}"/>
              </a:ext>
            </a:extLst>
          </p:cNvPr>
          <p:cNvSpPr txBox="1"/>
          <p:nvPr/>
        </p:nvSpPr>
        <p:spPr>
          <a:xfrm>
            <a:off x="3551073" y="6309320"/>
            <a:ext cx="5089855" cy="369332"/>
          </a:xfrm>
          <a:prstGeom prst="rect">
            <a:avLst/>
          </a:prstGeom>
          <a:noFill/>
        </p:spPr>
        <p:txBody>
          <a:bodyPr wrap="none" rtlCol="0">
            <a:spAutoFit/>
          </a:bodyPr>
          <a:lstStyle/>
          <a:p>
            <a:pPr marL="285750" indent="-285750" algn="l">
              <a:buFont typeface="Arial" panose="020B0604020202020204" pitchFamily="34" charset="0"/>
              <a:buChar char="•"/>
            </a:pPr>
            <a:r>
              <a:rPr kumimoji="1" lang="en-US" altLang="ja-JP" dirty="0"/>
              <a:t>4c</a:t>
            </a:r>
            <a:r>
              <a:rPr kumimoji="1" lang="ja-JP" altLang="en-US" dirty="0"/>
              <a:t>サイトの</a:t>
            </a:r>
            <a:r>
              <a:rPr kumimoji="1" lang="en-US" altLang="ja-JP" dirty="0"/>
              <a:t>Ni</a:t>
            </a:r>
            <a:r>
              <a:rPr kumimoji="1" lang="ja-JP" altLang="en-US" dirty="0"/>
              <a:t>原子占有率は変化が見られない</a:t>
            </a:r>
            <a:endParaRPr kumimoji="1" lang="en-US" altLang="ja-JP" dirty="0"/>
          </a:p>
        </p:txBody>
      </p:sp>
    </p:spTree>
    <p:extLst>
      <p:ext uri="{BB962C8B-B14F-4D97-AF65-F5344CB8AC3E}">
        <p14:creationId xmlns:p14="http://schemas.microsoft.com/office/powerpoint/2010/main" val="145425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8CF728-9DF9-1A7C-58D7-9804BA43F911}"/>
              </a:ext>
            </a:extLst>
          </p:cNvPr>
          <p:cNvSpPr txBox="1"/>
          <p:nvPr/>
        </p:nvSpPr>
        <p:spPr>
          <a:xfrm>
            <a:off x="1703512" y="1143759"/>
            <a:ext cx="5400000" cy="4570482"/>
          </a:xfrm>
          <a:prstGeom prst="rect">
            <a:avLst/>
          </a:prstGeom>
          <a:noFill/>
        </p:spPr>
        <p:txBody>
          <a:bodyPr wrap="square" rtlCol="0" anchor="ctr">
            <a:spAutoFit/>
          </a:bodyPr>
          <a:lstStyle/>
          <a:p>
            <a:pPr marL="539750" indent="-539750">
              <a:lnSpc>
                <a:spcPct val="250000"/>
              </a:lnSpc>
              <a:buFont typeface="Wingdings" panose="05000000000000000000" pitchFamily="2" charset="2"/>
              <a:buChar char="p"/>
            </a:pPr>
            <a:r>
              <a:rPr kumimoji="1" lang="ja-JP" altLang="en-US" sz="2400" dirty="0">
                <a:latin typeface="+mn-ea"/>
              </a:rPr>
              <a:t>背 景</a:t>
            </a:r>
            <a:endParaRPr kumimoji="1" lang="en-US" altLang="ja-JP" sz="2400" dirty="0">
              <a:latin typeface="+mn-ea"/>
            </a:endParaRPr>
          </a:p>
          <a:p>
            <a:pPr marL="539750" indent="-539750">
              <a:lnSpc>
                <a:spcPct val="250000"/>
              </a:lnSpc>
              <a:buFont typeface="Wingdings" panose="05000000000000000000" pitchFamily="2" charset="2"/>
              <a:buChar char="p"/>
            </a:pPr>
            <a:r>
              <a:rPr kumimoji="1" lang="ja-JP" altLang="en-US" sz="2400" dirty="0">
                <a:latin typeface="+mn-ea"/>
              </a:rPr>
              <a:t>研究目的</a:t>
            </a:r>
            <a:endParaRPr kumimoji="1" lang="en-US" altLang="ja-JP" sz="2400" dirty="0">
              <a:latin typeface="+mn-ea"/>
            </a:endParaRPr>
          </a:p>
          <a:p>
            <a:pPr marL="539750" indent="-539750">
              <a:lnSpc>
                <a:spcPct val="250000"/>
              </a:lnSpc>
              <a:buFont typeface="Wingdings" panose="05000000000000000000" pitchFamily="2" charset="2"/>
              <a:buChar char="p"/>
            </a:pPr>
            <a:r>
              <a:rPr kumimoji="1" lang="ja-JP" altLang="en-US" sz="2400" dirty="0">
                <a:latin typeface="+mn-ea"/>
              </a:rPr>
              <a:t>実験方法</a:t>
            </a:r>
            <a:endParaRPr kumimoji="1" lang="en-US" altLang="ja-JP" sz="2400" dirty="0">
              <a:latin typeface="+mn-ea"/>
            </a:endParaRPr>
          </a:p>
          <a:p>
            <a:pPr marL="539750" indent="-539750">
              <a:lnSpc>
                <a:spcPct val="250000"/>
              </a:lnSpc>
              <a:buFont typeface="Wingdings" panose="05000000000000000000" pitchFamily="2" charset="2"/>
              <a:buChar char="p"/>
            </a:pPr>
            <a:r>
              <a:rPr kumimoji="1" lang="ja-JP" altLang="en-US" sz="2400" dirty="0">
                <a:latin typeface="+mn-ea"/>
              </a:rPr>
              <a:t>結果と考察</a:t>
            </a:r>
            <a:endParaRPr kumimoji="1" lang="en-US" altLang="ja-JP" sz="2400" dirty="0">
              <a:latin typeface="+mn-ea"/>
            </a:endParaRPr>
          </a:p>
          <a:p>
            <a:pPr marL="539750" indent="-539750">
              <a:lnSpc>
                <a:spcPct val="250000"/>
              </a:lnSpc>
              <a:buFont typeface="Wingdings" panose="05000000000000000000" pitchFamily="2" charset="2"/>
              <a:buChar char="p"/>
            </a:pPr>
            <a:r>
              <a:rPr kumimoji="1" lang="ja-JP" altLang="en-US" sz="2400" dirty="0">
                <a:latin typeface="+mn-ea"/>
              </a:rPr>
              <a:t>結 論</a:t>
            </a:r>
            <a:endParaRPr kumimoji="1" lang="en-US" altLang="ja-JP" sz="2400" dirty="0">
              <a:latin typeface="+mn-ea"/>
            </a:endParaRPr>
          </a:p>
        </p:txBody>
      </p:sp>
      <p:sp>
        <p:nvSpPr>
          <p:cNvPr id="3" name="テキスト プレースホルダー 2">
            <a:extLst>
              <a:ext uri="{FF2B5EF4-FFF2-40B4-BE49-F238E27FC236}">
                <a16:creationId xmlns:a16="http://schemas.microsoft.com/office/drawing/2014/main" id="{9EE26FCB-6D5A-65E1-7038-30AD2F8C9444}"/>
              </a:ext>
            </a:extLst>
          </p:cNvPr>
          <p:cNvSpPr>
            <a:spLocks noGrp="1"/>
          </p:cNvSpPr>
          <p:nvPr>
            <p:ph type="body" sz="quarter" idx="13"/>
          </p:nvPr>
        </p:nvSpPr>
        <p:spPr/>
        <p:txBody>
          <a:bodyPr/>
          <a:lstStyle/>
          <a:p>
            <a:r>
              <a:rPr kumimoji="1" lang="ja-JP" altLang="en-US" dirty="0"/>
              <a:t>目 次</a:t>
            </a:r>
          </a:p>
        </p:txBody>
      </p:sp>
      <p:sp>
        <p:nvSpPr>
          <p:cNvPr id="2" name="スライド番号プレースホルダー 1">
            <a:extLst>
              <a:ext uri="{FF2B5EF4-FFF2-40B4-BE49-F238E27FC236}">
                <a16:creationId xmlns:a16="http://schemas.microsoft.com/office/drawing/2014/main" id="{F59EDEC4-FCA2-544F-858D-2E3083ABD385}"/>
              </a:ext>
            </a:extLst>
          </p:cNvPr>
          <p:cNvSpPr>
            <a:spLocks noGrp="1"/>
          </p:cNvSpPr>
          <p:nvPr>
            <p:ph type="sldNum" sz="quarter" idx="12"/>
          </p:nvPr>
        </p:nvSpPr>
        <p:spPr/>
        <p:txBody>
          <a:bodyPr/>
          <a:lstStyle/>
          <a:p>
            <a:fld id="{90BA7EBE-6FD4-4B50-83C6-C925E775C4BE}" type="slidenum">
              <a:rPr kumimoji="1" lang="ja-JP" altLang="en-US" smtClean="0"/>
              <a:pPr/>
              <a:t>2</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109752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楕円 34">
            <a:extLst>
              <a:ext uri="{FF2B5EF4-FFF2-40B4-BE49-F238E27FC236}">
                <a16:creationId xmlns:a16="http://schemas.microsoft.com/office/drawing/2014/main" id="{A186208C-044E-8E7B-CEE7-E704749E727C}"/>
              </a:ext>
            </a:extLst>
          </p:cNvPr>
          <p:cNvSpPr/>
          <p:nvPr/>
        </p:nvSpPr>
        <p:spPr>
          <a:xfrm>
            <a:off x="8595973" y="3239175"/>
            <a:ext cx="2188036" cy="396515"/>
          </a:xfrm>
          <a:prstGeom prst="ellipse">
            <a:avLst/>
          </a:prstGeom>
          <a:solidFill>
            <a:srgbClr val="75DB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a:extLst>
              <a:ext uri="{FF2B5EF4-FFF2-40B4-BE49-F238E27FC236}">
                <a16:creationId xmlns:a16="http://schemas.microsoft.com/office/drawing/2014/main" id="{BA84F227-2D63-5FCB-5634-D163AEE16DFF}"/>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kumimoji="1" lang="en-US" altLang="ja-JP" dirty="0"/>
              <a:t>0.1, y</a:t>
            </a:r>
            <a:r>
              <a:rPr lang="en-US" altLang="ja-JP" dirty="0"/>
              <a:t>=</a:t>
            </a:r>
            <a:r>
              <a:rPr kumimoji="1" lang="en-US" altLang="ja-JP" dirty="0"/>
              <a:t>0.05)</a:t>
            </a:r>
            <a:endParaRPr lang="en-US" altLang="ja-JP" dirty="0"/>
          </a:p>
          <a:p>
            <a:r>
              <a:rPr kumimoji="1" lang="ja-JP" altLang="en-US" dirty="0"/>
              <a:t>ゼーベック係数のキャリア密度依存性</a:t>
            </a:r>
            <a:endParaRPr kumimoji="1" lang="en-US" altLang="ja-JP" dirty="0"/>
          </a:p>
        </p:txBody>
      </p:sp>
      <p:sp>
        <p:nvSpPr>
          <p:cNvPr id="27" name="テキスト ボックス 26">
            <a:extLst>
              <a:ext uri="{FF2B5EF4-FFF2-40B4-BE49-F238E27FC236}">
                <a16:creationId xmlns:a16="http://schemas.microsoft.com/office/drawing/2014/main" id="{6B8793DF-924D-9C79-A61A-7D45AC735F39}"/>
              </a:ext>
            </a:extLst>
          </p:cNvPr>
          <p:cNvSpPr txBox="1"/>
          <p:nvPr/>
        </p:nvSpPr>
        <p:spPr>
          <a:xfrm>
            <a:off x="2106603" y="6013841"/>
            <a:ext cx="2558714" cy="369332"/>
          </a:xfrm>
          <a:prstGeom prst="rect">
            <a:avLst/>
          </a:prstGeom>
          <a:noFill/>
        </p:spPr>
        <p:txBody>
          <a:bodyPr wrap="none" rtlCol="0">
            <a:spAutoFit/>
          </a:bodyPr>
          <a:lstStyle/>
          <a:p>
            <a:pPr algn="l"/>
            <a:r>
              <a:rPr kumimoji="1" lang="en-US" altLang="ja-JP" dirty="0"/>
              <a:t>※</a:t>
            </a:r>
            <a:r>
              <a:rPr kumimoji="1" lang="ja-JP" altLang="en-US" dirty="0"/>
              <a:t>緩和時間</a:t>
            </a:r>
            <a:r>
              <a:rPr kumimoji="1" lang="en-US" altLang="ja-JP" dirty="0"/>
              <a:t>τ</a:t>
            </a:r>
            <a:r>
              <a:rPr kumimoji="1" lang="ja-JP" altLang="en-US" dirty="0"/>
              <a:t>一定と仮定</a:t>
            </a:r>
          </a:p>
        </p:txBody>
      </p:sp>
      <p:graphicFrame>
        <p:nvGraphicFramePr>
          <p:cNvPr id="28" name="オブジェクト 27">
            <a:extLst>
              <a:ext uri="{FF2B5EF4-FFF2-40B4-BE49-F238E27FC236}">
                <a16:creationId xmlns:a16="http://schemas.microsoft.com/office/drawing/2014/main" id="{042A4499-FD4F-DF16-9B14-BC96BBAC6CB6}"/>
              </a:ext>
            </a:extLst>
          </p:cNvPr>
          <p:cNvGraphicFramePr>
            <a:graphicFrameLocks noChangeAspect="1"/>
          </p:cNvGraphicFramePr>
          <p:nvPr>
            <p:extLst>
              <p:ext uri="{D42A27DB-BD31-4B8C-83A1-F6EECF244321}">
                <p14:modId xmlns:p14="http://schemas.microsoft.com/office/powerpoint/2010/main" val="1970972135"/>
              </p:ext>
            </p:extLst>
          </p:nvPr>
        </p:nvGraphicFramePr>
        <p:xfrm>
          <a:off x="5042144" y="5677807"/>
          <a:ext cx="1244600" cy="1041400"/>
        </p:xfrm>
        <a:graphic>
          <a:graphicData uri="http://schemas.openxmlformats.org/presentationml/2006/ole">
            <mc:AlternateContent xmlns:mc="http://schemas.openxmlformats.org/markup-compatibility/2006">
              <mc:Choice xmlns:v="urn:schemas-microsoft-com:vml" Requires="v">
                <p:oleObj name="Equation" r:id="rId2" imgW="1244520" imgH="1041120" progId="Equation.DSMT4">
                  <p:embed/>
                </p:oleObj>
              </mc:Choice>
              <mc:Fallback>
                <p:oleObj name="Equation" r:id="rId2" imgW="1244520" imgH="1041120" progId="Equation.DSMT4">
                  <p:embed/>
                  <p:pic>
                    <p:nvPicPr>
                      <p:cNvPr id="28" name="オブジェクト 27">
                        <a:extLst>
                          <a:ext uri="{FF2B5EF4-FFF2-40B4-BE49-F238E27FC236}">
                            <a16:creationId xmlns:a16="http://schemas.microsoft.com/office/drawing/2014/main" id="{042A4499-FD4F-DF16-9B14-BC96BBAC6CB6}"/>
                          </a:ext>
                        </a:extLst>
                      </p:cNvPr>
                      <p:cNvPicPr/>
                      <p:nvPr/>
                    </p:nvPicPr>
                    <p:blipFill>
                      <a:blip r:embed="rId3"/>
                      <a:stretch>
                        <a:fillRect/>
                      </a:stretch>
                    </p:blipFill>
                    <p:spPr>
                      <a:xfrm>
                        <a:off x="5042144" y="5677807"/>
                        <a:ext cx="1244600" cy="1041400"/>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A6C358A1-276E-F232-65D9-21AD679FD3AB}"/>
              </a:ext>
            </a:extLst>
          </p:cNvPr>
          <p:cNvPicPr>
            <a:picLocks noChangeAspect="1"/>
          </p:cNvPicPr>
          <p:nvPr/>
        </p:nvPicPr>
        <p:blipFill>
          <a:blip r:embed="rId4"/>
          <a:stretch>
            <a:fillRect/>
          </a:stretch>
        </p:blipFill>
        <p:spPr>
          <a:xfrm>
            <a:off x="191344" y="1093961"/>
            <a:ext cx="6389232" cy="4670077"/>
          </a:xfrm>
          <a:prstGeom prst="rect">
            <a:avLst/>
          </a:prstGeom>
        </p:spPr>
      </p:pic>
      <p:grpSp>
        <p:nvGrpSpPr>
          <p:cNvPr id="6" name="グループ化 5">
            <a:extLst>
              <a:ext uri="{FF2B5EF4-FFF2-40B4-BE49-F238E27FC236}">
                <a16:creationId xmlns:a16="http://schemas.microsoft.com/office/drawing/2014/main" id="{FEE297F7-44C5-FC86-906F-4E340D158530}"/>
              </a:ext>
            </a:extLst>
          </p:cNvPr>
          <p:cNvGrpSpPr/>
          <p:nvPr/>
        </p:nvGrpSpPr>
        <p:grpSpPr>
          <a:xfrm>
            <a:off x="7033811" y="4243676"/>
            <a:ext cx="5038853" cy="2139497"/>
            <a:chOff x="23147560" y="35752549"/>
            <a:chExt cx="5038853" cy="2139497"/>
          </a:xfrm>
        </p:grpSpPr>
        <p:grpSp>
          <p:nvGrpSpPr>
            <p:cNvPr id="7" name="グループ化 6">
              <a:extLst>
                <a:ext uri="{FF2B5EF4-FFF2-40B4-BE49-F238E27FC236}">
                  <a16:creationId xmlns:a16="http://schemas.microsoft.com/office/drawing/2014/main" id="{F6D9209C-87F7-80AF-AE5C-E3E155CE8519}"/>
                </a:ext>
              </a:extLst>
            </p:cNvPr>
            <p:cNvGrpSpPr/>
            <p:nvPr/>
          </p:nvGrpSpPr>
          <p:grpSpPr>
            <a:xfrm>
              <a:off x="23344413" y="35752549"/>
              <a:ext cx="4842000" cy="1676167"/>
              <a:chOff x="370908" y="4722651"/>
              <a:chExt cx="4842000" cy="1676167"/>
            </a:xfrm>
          </p:grpSpPr>
          <p:sp>
            <p:nvSpPr>
              <p:cNvPr id="20" name="フリーフォーム: 図形 19">
                <a:extLst>
                  <a:ext uri="{FF2B5EF4-FFF2-40B4-BE49-F238E27FC236}">
                    <a16:creationId xmlns:a16="http://schemas.microsoft.com/office/drawing/2014/main" id="{097B8B8A-4B9D-D904-116D-F4014C38FC3F}"/>
                  </a:ext>
                </a:extLst>
              </p:cNvPr>
              <p:cNvSpPr/>
              <p:nvPr/>
            </p:nvSpPr>
            <p:spPr>
              <a:xfrm>
                <a:off x="3286521" y="4741607"/>
                <a:ext cx="1804416" cy="1597187"/>
              </a:xfrm>
              <a:custGeom>
                <a:avLst/>
                <a:gdLst>
                  <a:gd name="connsiteX0" fmla="*/ 0 w 1804416"/>
                  <a:gd name="connsiteY0" fmla="*/ 0 h 1597187"/>
                  <a:gd name="connsiteX1" fmla="*/ 926592 w 1804416"/>
                  <a:gd name="connsiteY1" fmla="*/ 1597152 h 1597187"/>
                  <a:gd name="connsiteX2" fmla="*/ 1804416 w 1804416"/>
                  <a:gd name="connsiteY2" fmla="*/ 36576 h 1597187"/>
                </a:gdLst>
                <a:ahLst/>
                <a:cxnLst>
                  <a:cxn ang="0">
                    <a:pos x="connsiteX0" y="connsiteY0"/>
                  </a:cxn>
                  <a:cxn ang="0">
                    <a:pos x="connsiteX1" y="connsiteY1"/>
                  </a:cxn>
                  <a:cxn ang="0">
                    <a:pos x="connsiteX2" y="connsiteY2"/>
                  </a:cxn>
                </a:cxnLst>
                <a:rect l="l" t="t" r="r" b="b"/>
                <a:pathLst>
                  <a:path w="1804416" h="1597187">
                    <a:moveTo>
                      <a:pt x="0" y="0"/>
                    </a:moveTo>
                    <a:cubicBezTo>
                      <a:pt x="312928" y="795528"/>
                      <a:pt x="625856" y="1591056"/>
                      <a:pt x="926592" y="1597152"/>
                    </a:cubicBezTo>
                    <a:cubicBezTo>
                      <a:pt x="1227328" y="1603248"/>
                      <a:pt x="1515872" y="819912"/>
                      <a:pt x="1804416" y="3657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Times New Roman" panose="02020603050405020304" pitchFamily="18" charset="0"/>
                  <a:cs typeface="Times New Roman" panose="02020603050405020304" pitchFamily="18" charset="0"/>
                </a:endParaRPr>
              </a:p>
            </p:txBody>
          </p:sp>
          <p:sp>
            <p:nvSpPr>
              <p:cNvPr id="21" name="フリーフォーム: 図形 20">
                <a:extLst>
                  <a:ext uri="{FF2B5EF4-FFF2-40B4-BE49-F238E27FC236}">
                    <a16:creationId xmlns:a16="http://schemas.microsoft.com/office/drawing/2014/main" id="{CAB4B9ED-1CC9-4E0E-1473-43753DDE2EE2}"/>
                  </a:ext>
                </a:extLst>
              </p:cNvPr>
              <p:cNvSpPr/>
              <p:nvPr/>
            </p:nvSpPr>
            <p:spPr>
              <a:xfrm>
                <a:off x="599838" y="4752170"/>
                <a:ext cx="1804416" cy="1597187"/>
              </a:xfrm>
              <a:custGeom>
                <a:avLst/>
                <a:gdLst>
                  <a:gd name="connsiteX0" fmla="*/ 0 w 1804416"/>
                  <a:gd name="connsiteY0" fmla="*/ 0 h 1597187"/>
                  <a:gd name="connsiteX1" fmla="*/ 926592 w 1804416"/>
                  <a:gd name="connsiteY1" fmla="*/ 1597152 h 1597187"/>
                  <a:gd name="connsiteX2" fmla="*/ 1804416 w 1804416"/>
                  <a:gd name="connsiteY2" fmla="*/ 36576 h 1597187"/>
                </a:gdLst>
                <a:ahLst/>
                <a:cxnLst>
                  <a:cxn ang="0">
                    <a:pos x="connsiteX0" y="connsiteY0"/>
                  </a:cxn>
                  <a:cxn ang="0">
                    <a:pos x="connsiteX1" y="connsiteY1"/>
                  </a:cxn>
                  <a:cxn ang="0">
                    <a:pos x="connsiteX2" y="connsiteY2"/>
                  </a:cxn>
                </a:cxnLst>
                <a:rect l="l" t="t" r="r" b="b"/>
                <a:pathLst>
                  <a:path w="1804416" h="1597187">
                    <a:moveTo>
                      <a:pt x="0" y="0"/>
                    </a:moveTo>
                    <a:cubicBezTo>
                      <a:pt x="312928" y="795528"/>
                      <a:pt x="625856" y="1591056"/>
                      <a:pt x="926592" y="1597152"/>
                    </a:cubicBezTo>
                    <a:cubicBezTo>
                      <a:pt x="1227328" y="1603248"/>
                      <a:pt x="1515872" y="819912"/>
                      <a:pt x="1804416" y="3657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Times New Roman" panose="02020603050405020304" pitchFamily="18" charset="0"/>
                  <a:cs typeface="Times New Roman" panose="02020603050405020304" pitchFamily="18" charset="0"/>
                </a:endParaRPr>
              </a:p>
            </p:txBody>
          </p:sp>
          <p:sp>
            <p:nvSpPr>
              <p:cNvPr id="22" name="正方形/長方形 21">
                <a:extLst>
                  <a:ext uri="{FF2B5EF4-FFF2-40B4-BE49-F238E27FC236}">
                    <a16:creationId xmlns:a16="http://schemas.microsoft.com/office/drawing/2014/main" id="{B2E67E05-B7B0-244B-CD38-03178FC4AE28}"/>
                  </a:ext>
                </a:extLst>
              </p:cNvPr>
              <p:cNvSpPr/>
              <p:nvPr/>
            </p:nvSpPr>
            <p:spPr>
              <a:xfrm>
                <a:off x="1150429" y="5797113"/>
                <a:ext cx="283605" cy="601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Times New Roman" panose="02020603050405020304" pitchFamily="18" charset="0"/>
                  <a:cs typeface="Times New Roman" panose="02020603050405020304" pitchFamily="18" charset="0"/>
                </a:endParaRPr>
              </a:p>
            </p:txBody>
          </p:sp>
          <p:sp>
            <p:nvSpPr>
              <p:cNvPr id="23" name="フリーフォーム: 図形 22">
                <a:extLst>
                  <a:ext uri="{FF2B5EF4-FFF2-40B4-BE49-F238E27FC236}">
                    <a16:creationId xmlns:a16="http://schemas.microsoft.com/office/drawing/2014/main" id="{3EB689F6-DEBD-5D7D-3D56-069DD33151AD}"/>
                  </a:ext>
                </a:extLst>
              </p:cNvPr>
              <p:cNvSpPr/>
              <p:nvPr/>
            </p:nvSpPr>
            <p:spPr>
              <a:xfrm>
                <a:off x="1124471" y="5943856"/>
                <a:ext cx="523875" cy="407884"/>
              </a:xfrm>
              <a:custGeom>
                <a:avLst/>
                <a:gdLst>
                  <a:gd name="connsiteX0" fmla="*/ 0 w 528638"/>
                  <a:gd name="connsiteY0" fmla="*/ 6496 h 400853"/>
                  <a:gd name="connsiteX1" fmla="*/ 78581 w 528638"/>
                  <a:gd name="connsiteY1" fmla="*/ 127940 h 400853"/>
                  <a:gd name="connsiteX2" fmla="*/ 180975 w 528638"/>
                  <a:gd name="connsiteY2" fmla="*/ 6496 h 400853"/>
                  <a:gd name="connsiteX3" fmla="*/ 295275 w 528638"/>
                  <a:gd name="connsiteY3" fmla="*/ 370827 h 400853"/>
                  <a:gd name="connsiteX4" fmla="*/ 528638 w 528638"/>
                  <a:gd name="connsiteY4" fmla="*/ 354158 h 400853"/>
                  <a:gd name="connsiteX0" fmla="*/ 0 w 528638"/>
                  <a:gd name="connsiteY0" fmla="*/ 6496 h 400853"/>
                  <a:gd name="connsiteX1" fmla="*/ 78581 w 528638"/>
                  <a:gd name="connsiteY1" fmla="*/ 127940 h 400853"/>
                  <a:gd name="connsiteX2" fmla="*/ 180975 w 528638"/>
                  <a:gd name="connsiteY2" fmla="*/ 6496 h 400853"/>
                  <a:gd name="connsiteX3" fmla="*/ 295275 w 528638"/>
                  <a:gd name="connsiteY3" fmla="*/ 370827 h 400853"/>
                  <a:gd name="connsiteX4" fmla="*/ 528638 w 528638"/>
                  <a:gd name="connsiteY4" fmla="*/ 354158 h 400853"/>
                  <a:gd name="connsiteX0" fmla="*/ 0 w 528638"/>
                  <a:gd name="connsiteY0" fmla="*/ 6496 h 400853"/>
                  <a:gd name="connsiteX1" fmla="*/ 78581 w 528638"/>
                  <a:gd name="connsiteY1" fmla="*/ 127940 h 400853"/>
                  <a:gd name="connsiteX2" fmla="*/ 180975 w 528638"/>
                  <a:gd name="connsiteY2" fmla="*/ 6496 h 400853"/>
                  <a:gd name="connsiteX3" fmla="*/ 295275 w 528638"/>
                  <a:gd name="connsiteY3" fmla="*/ 370827 h 400853"/>
                  <a:gd name="connsiteX4" fmla="*/ 528638 w 528638"/>
                  <a:gd name="connsiteY4" fmla="*/ 354158 h 400853"/>
                  <a:gd name="connsiteX0" fmla="*/ 0 w 533400"/>
                  <a:gd name="connsiteY0" fmla="*/ 6496 h 400853"/>
                  <a:gd name="connsiteX1" fmla="*/ 83343 w 533400"/>
                  <a:gd name="connsiteY1" fmla="*/ 127940 h 400853"/>
                  <a:gd name="connsiteX2" fmla="*/ 185737 w 533400"/>
                  <a:gd name="connsiteY2" fmla="*/ 6496 h 400853"/>
                  <a:gd name="connsiteX3" fmla="*/ 300037 w 533400"/>
                  <a:gd name="connsiteY3" fmla="*/ 370827 h 400853"/>
                  <a:gd name="connsiteX4" fmla="*/ 533400 w 533400"/>
                  <a:gd name="connsiteY4" fmla="*/ 354158 h 400853"/>
                  <a:gd name="connsiteX0" fmla="*/ 0 w 523875"/>
                  <a:gd name="connsiteY0" fmla="*/ 6496 h 405971"/>
                  <a:gd name="connsiteX1" fmla="*/ 83343 w 523875"/>
                  <a:gd name="connsiteY1" fmla="*/ 127940 h 405971"/>
                  <a:gd name="connsiteX2" fmla="*/ 185737 w 523875"/>
                  <a:gd name="connsiteY2" fmla="*/ 6496 h 405971"/>
                  <a:gd name="connsiteX3" fmla="*/ 300037 w 523875"/>
                  <a:gd name="connsiteY3" fmla="*/ 370827 h 405971"/>
                  <a:gd name="connsiteX4" fmla="*/ 523875 w 523875"/>
                  <a:gd name="connsiteY4" fmla="*/ 368446 h 405971"/>
                  <a:gd name="connsiteX0" fmla="*/ 0 w 523875"/>
                  <a:gd name="connsiteY0" fmla="*/ 6496 h 405971"/>
                  <a:gd name="connsiteX1" fmla="*/ 83343 w 523875"/>
                  <a:gd name="connsiteY1" fmla="*/ 127940 h 405971"/>
                  <a:gd name="connsiteX2" fmla="*/ 185737 w 523875"/>
                  <a:gd name="connsiteY2" fmla="*/ 6496 h 405971"/>
                  <a:gd name="connsiteX3" fmla="*/ 300037 w 523875"/>
                  <a:gd name="connsiteY3" fmla="*/ 370827 h 405971"/>
                  <a:gd name="connsiteX4" fmla="*/ 523875 w 523875"/>
                  <a:gd name="connsiteY4" fmla="*/ 368446 h 405971"/>
                  <a:gd name="connsiteX0" fmla="*/ 0 w 523875"/>
                  <a:gd name="connsiteY0" fmla="*/ 6496 h 407533"/>
                  <a:gd name="connsiteX1" fmla="*/ 83343 w 523875"/>
                  <a:gd name="connsiteY1" fmla="*/ 127940 h 407533"/>
                  <a:gd name="connsiteX2" fmla="*/ 185737 w 523875"/>
                  <a:gd name="connsiteY2" fmla="*/ 6496 h 407533"/>
                  <a:gd name="connsiteX3" fmla="*/ 300037 w 523875"/>
                  <a:gd name="connsiteY3" fmla="*/ 370827 h 407533"/>
                  <a:gd name="connsiteX4" fmla="*/ 523875 w 523875"/>
                  <a:gd name="connsiteY4" fmla="*/ 368446 h 407533"/>
                  <a:gd name="connsiteX0" fmla="*/ 0 w 523875"/>
                  <a:gd name="connsiteY0" fmla="*/ 6496 h 407533"/>
                  <a:gd name="connsiteX1" fmla="*/ 83343 w 523875"/>
                  <a:gd name="connsiteY1" fmla="*/ 127940 h 407533"/>
                  <a:gd name="connsiteX2" fmla="*/ 185737 w 523875"/>
                  <a:gd name="connsiteY2" fmla="*/ 6496 h 407533"/>
                  <a:gd name="connsiteX3" fmla="*/ 300037 w 523875"/>
                  <a:gd name="connsiteY3" fmla="*/ 370827 h 407533"/>
                  <a:gd name="connsiteX4" fmla="*/ 523875 w 523875"/>
                  <a:gd name="connsiteY4" fmla="*/ 368446 h 407533"/>
                  <a:gd name="connsiteX0" fmla="*/ 0 w 523875"/>
                  <a:gd name="connsiteY0" fmla="*/ 6496 h 410806"/>
                  <a:gd name="connsiteX1" fmla="*/ 83343 w 523875"/>
                  <a:gd name="connsiteY1" fmla="*/ 127940 h 410806"/>
                  <a:gd name="connsiteX2" fmla="*/ 185737 w 523875"/>
                  <a:gd name="connsiteY2" fmla="*/ 6496 h 410806"/>
                  <a:gd name="connsiteX3" fmla="*/ 300037 w 523875"/>
                  <a:gd name="connsiteY3" fmla="*/ 370827 h 410806"/>
                  <a:gd name="connsiteX4" fmla="*/ 523875 w 523875"/>
                  <a:gd name="connsiteY4" fmla="*/ 368446 h 410806"/>
                  <a:gd name="connsiteX0" fmla="*/ 0 w 523875"/>
                  <a:gd name="connsiteY0" fmla="*/ 6496 h 404327"/>
                  <a:gd name="connsiteX1" fmla="*/ 83343 w 523875"/>
                  <a:gd name="connsiteY1" fmla="*/ 127940 h 404327"/>
                  <a:gd name="connsiteX2" fmla="*/ 185737 w 523875"/>
                  <a:gd name="connsiteY2" fmla="*/ 6496 h 404327"/>
                  <a:gd name="connsiteX3" fmla="*/ 300037 w 523875"/>
                  <a:gd name="connsiteY3" fmla="*/ 370827 h 404327"/>
                  <a:gd name="connsiteX4" fmla="*/ 523875 w 523875"/>
                  <a:gd name="connsiteY4" fmla="*/ 368446 h 404327"/>
                  <a:gd name="connsiteX0" fmla="*/ 0 w 523875"/>
                  <a:gd name="connsiteY0" fmla="*/ 6496 h 406241"/>
                  <a:gd name="connsiteX1" fmla="*/ 83343 w 523875"/>
                  <a:gd name="connsiteY1" fmla="*/ 127940 h 406241"/>
                  <a:gd name="connsiteX2" fmla="*/ 185737 w 523875"/>
                  <a:gd name="connsiteY2" fmla="*/ 6496 h 406241"/>
                  <a:gd name="connsiteX3" fmla="*/ 300037 w 523875"/>
                  <a:gd name="connsiteY3" fmla="*/ 370827 h 406241"/>
                  <a:gd name="connsiteX4" fmla="*/ 523875 w 523875"/>
                  <a:gd name="connsiteY4" fmla="*/ 368446 h 406241"/>
                  <a:gd name="connsiteX0" fmla="*/ 0 w 523875"/>
                  <a:gd name="connsiteY0" fmla="*/ 6496 h 406241"/>
                  <a:gd name="connsiteX1" fmla="*/ 83343 w 523875"/>
                  <a:gd name="connsiteY1" fmla="*/ 127940 h 406241"/>
                  <a:gd name="connsiteX2" fmla="*/ 185737 w 523875"/>
                  <a:gd name="connsiteY2" fmla="*/ 6496 h 406241"/>
                  <a:gd name="connsiteX3" fmla="*/ 300037 w 523875"/>
                  <a:gd name="connsiteY3" fmla="*/ 370827 h 406241"/>
                  <a:gd name="connsiteX4" fmla="*/ 523875 w 523875"/>
                  <a:gd name="connsiteY4" fmla="*/ 368446 h 406241"/>
                  <a:gd name="connsiteX0" fmla="*/ 0 w 523875"/>
                  <a:gd name="connsiteY0" fmla="*/ 6496 h 407884"/>
                  <a:gd name="connsiteX1" fmla="*/ 83343 w 523875"/>
                  <a:gd name="connsiteY1" fmla="*/ 127940 h 407884"/>
                  <a:gd name="connsiteX2" fmla="*/ 185737 w 523875"/>
                  <a:gd name="connsiteY2" fmla="*/ 6496 h 407884"/>
                  <a:gd name="connsiteX3" fmla="*/ 300037 w 523875"/>
                  <a:gd name="connsiteY3" fmla="*/ 370827 h 407884"/>
                  <a:gd name="connsiteX4" fmla="*/ 523875 w 523875"/>
                  <a:gd name="connsiteY4" fmla="*/ 368446 h 40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407884">
                    <a:moveTo>
                      <a:pt x="0" y="6496"/>
                    </a:moveTo>
                    <a:cubicBezTo>
                      <a:pt x="42390" y="69113"/>
                      <a:pt x="52387" y="127940"/>
                      <a:pt x="83343" y="127940"/>
                    </a:cubicBezTo>
                    <a:cubicBezTo>
                      <a:pt x="114299" y="127940"/>
                      <a:pt x="149621" y="-33985"/>
                      <a:pt x="185737" y="6496"/>
                    </a:cubicBezTo>
                    <a:cubicBezTo>
                      <a:pt x="221853" y="46977"/>
                      <a:pt x="242093" y="312883"/>
                      <a:pt x="300037" y="370827"/>
                    </a:cubicBezTo>
                    <a:cubicBezTo>
                      <a:pt x="357981" y="425596"/>
                      <a:pt x="458389" y="415277"/>
                      <a:pt x="523875" y="36844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Times New Roman" panose="02020603050405020304" pitchFamily="18" charset="0"/>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F3605929-471F-180A-56C3-282F63C57224}"/>
                  </a:ext>
                </a:extLst>
              </p:cNvPr>
              <p:cNvCxnSpPr>
                <a:cxnSpLocks/>
              </p:cNvCxnSpPr>
              <p:nvPr/>
            </p:nvCxnSpPr>
            <p:spPr>
              <a:xfrm>
                <a:off x="1397128" y="5972901"/>
                <a:ext cx="33908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9EA064FD-77BD-638A-14B6-3DBDA0DE1661}"/>
                  </a:ext>
                </a:extLst>
              </p:cNvPr>
              <p:cNvCxnSpPr>
                <a:cxnSpLocks/>
              </p:cNvCxnSpPr>
              <p:nvPr/>
            </p:nvCxnSpPr>
            <p:spPr>
              <a:xfrm>
                <a:off x="3924253" y="5972901"/>
                <a:ext cx="600718"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85E57FAF-E37C-E384-E968-8CDF66FD3A27}"/>
                  </a:ext>
                </a:extLst>
              </p:cNvPr>
              <p:cNvSpPr/>
              <p:nvPr/>
            </p:nvSpPr>
            <p:spPr>
              <a:xfrm>
                <a:off x="370908" y="4722651"/>
                <a:ext cx="4842000" cy="540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4281D08D-6986-EB25-358F-292B99D543A4}"/>
                  </a:ext>
                </a:extLst>
              </p:cNvPr>
              <p:cNvSpPr txBox="1"/>
              <p:nvPr/>
            </p:nvSpPr>
            <p:spPr>
              <a:xfrm>
                <a:off x="1347651" y="5401044"/>
                <a:ext cx="441146" cy="400110"/>
              </a:xfrm>
              <a:prstGeom prst="rect">
                <a:avLst/>
              </a:prstGeom>
              <a:noFill/>
            </p:spPr>
            <p:txBody>
              <a:bodyPr wrap="none" rtlCol="0">
                <a:spAutoFit/>
              </a:bodyPr>
              <a:lstStyle/>
              <a:p>
                <a:r>
                  <a:rPr kumimoji="1" lang="en-US" altLang="ja-JP" sz="2000" b="1" i="1" dirty="0" err="1">
                    <a:latin typeface="+mj-lt"/>
                    <a:cs typeface="Times New Roman" panose="02020603050405020304" pitchFamily="18" charset="0"/>
                  </a:rPr>
                  <a:t>E</a:t>
                </a:r>
                <a:r>
                  <a:rPr kumimoji="1" lang="en-US" altLang="ja-JP" sz="2000" b="1" baseline="-25000" dirty="0" err="1">
                    <a:latin typeface="+mj-lt"/>
                    <a:cs typeface="Times New Roman" panose="02020603050405020304" pitchFamily="18" charset="0"/>
                  </a:rPr>
                  <a:t>g</a:t>
                </a:r>
                <a:endParaRPr kumimoji="1" lang="ja-JP" altLang="en-US" sz="2000" b="1" baseline="-25000" dirty="0">
                  <a:latin typeface="+mj-lt"/>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9C210479-6B3E-E07A-379E-FAD70A2CF97A}"/>
                  </a:ext>
                </a:extLst>
              </p:cNvPr>
              <p:cNvSpPr txBox="1"/>
              <p:nvPr/>
            </p:nvSpPr>
            <p:spPr>
              <a:xfrm>
                <a:off x="4030488" y="5345468"/>
                <a:ext cx="441146" cy="400110"/>
              </a:xfrm>
              <a:prstGeom prst="rect">
                <a:avLst/>
              </a:prstGeom>
              <a:noFill/>
            </p:spPr>
            <p:txBody>
              <a:bodyPr wrap="none" rtlCol="0">
                <a:spAutoFit/>
              </a:bodyPr>
              <a:lstStyle/>
              <a:p>
                <a:r>
                  <a:rPr kumimoji="1" lang="en-US" altLang="ja-JP" sz="2000" b="1" i="1" dirty="0" err="1">
                    <a:latin typeface="+mj-lt"/>
                    <a:cs typeface="Times New Roman" panose="02020603050405020304" pitchFamily="18" charset="0"/>
                  </a:rPr>
                  <a:t>E</a:t>
                </a:r>
                <a:r>
                  <a:rPr kumimoji="1" lang="en-US" altLang="ja-JP" sz="2000" b="1" baseline="-25000" dirty="0" err="1">
                    <a:latin typeface="+mj-lt"/>
                    <a:cs typeface="Times New Roman" panose="02020603050405020304" pitchFamily="18" charset="0"/>
                  </a:rPr>
                  <a:t>g</a:t>
                </a:r>
                <a:endParaRPr kumimoji="1" lang="ja-JP" altLang="en-US" sz="2000" b="1" baseline="-25000" dirty="0">
                  <a:latin typeface="+mj-lt"/>
                  <a:cs typeface="Times New Roman" panose="02020603050405020304" pitchFamily="18" charset="0"/>
                </a:endParaRPr>
              </a:p>
            </p:txBody>
          </p:sp>
        </p:grpSp>
        <p:grpSp>
          <p:nvGrpSpPr>
            <p:cNvPr id="8" name="グループ化 7">
              <a:extLst>
                <a:ext uri="{FF2B5EF4-FFF2-40B4-BE49-F238E27FC236}">
                  <a16:creationId xmlns:a16="http://schemas.microsoft.com/office/drawing/2014/main" id="{D930D714-DD1E-71EE-552E-4F8CE3830159}"/>
                </a:ext>
              </a:extLst>
            </p:cNvPr>
            <p:cNvGrpSpPr/>
            <p:nvPr/>
          </p:nvGrpSpPr>
          <p:grpSpPr>
            <a:xfrm>
              <a:off x="23147560" y="36821087"/>
              <a:ext cx="1209144" cy="1070959"/>
              <a:chOff x="23147560" y="36884619"/>
              <a:chExt cx="1209144" cy="1070959"/>
            </a:xfrm>
          </p:grpSpPr>
          <p:grpSp>
            <p:nvGrpSpPr>
              <p:cNvPr id="15" name="グループ化 14">
                <a:extLst>
                  <a:ext uri="{FF2B5EF4-FFF2-40B4-BE49-F238E27FC236}">
                    <a16:creationId xmlns:a16="http://schemas.microsoft.com/office/drawing/2014/main" id="{23168A1E-E0A3-DB75-78A6-7CBD2E78D9DD}"/>
                  </a:ext>
                </a:extLst>
              </p:cNvPr>
              <p:cNvGrpSpPr/>
              <p:nvPr/>
            </p:nvGrpSpPr>
            <p:grpSpPr>
              <a:xfrm>
                <a:off x="23425794" y="36884619"/>
                <a:ext cx="930910" cy="930910"/>
                <a:chOff x="23362894" y="37008512"/>
                <a:chExt cx="930910" cy="930910"/>
              </a:xfrm>
            </p:grpSpPr>
            <p:cxnSp>
              <p:nvCxnSpPr>
                <p:cNvPr id="18" name="直線矢印コネクタ 17">
                  <a:extLst>
                    <a:ext uri="{FF2B5EF4-FFF2-40B4-BE49-F238E27FC236}">
                      <a16:creationId xmlns:a16="http://schemas.microsoft.com/office/drawing/2014/main" id="{D23CD70A-3BF5-FDE3-80D5-B35405FF859A}"/>
                    </a:ext>
                  </a:extLst>
                </p:cNvPr>
                <p:cNvCxnSpPr>
                  <a:cxnSpLocks/>
                </p:cNvCxnSpPr>
                <p:nvPr/>
              </p:nvCxnSpPr>
              <p:spPr>
                <a:xfrm flipV="1">
                  <a:off x="23510849" y="37008512"/>
                  <a:ext cx="0" cy="930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2A6D931B-DE20-8AD7-FD40-C9459D24893D}"/>
                    </a:ext>
                  </a:extLst>
                </p:cNvPr>
                <p:cNvCxnSpPr>
                  <a:cxnSpLocks/>
                </p:cNvCxnSpPr>
                <p:nvPr/>
              </p:nvCxnSpPr>
              <p:spPr>
                <a:xfrm rot="5400000" flipV="1">
                  <a:off x="23828349" y="37313312"/>
                  <a:ext cx="0" cy="930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8FE1A0EE-F5FC-4A2F-3911-1EFBE69F62E6}"/>
                  </a:ext>
                </a:extLst>
              </p:cNvPr>
              <p:cNvSpPr txBox="1"/>
              <p:nvPr/>
            </p:nvSpPr>
            <p:spPr>
              <a:xfrm rot="16200000">
                <a:off x="23099470" y="37179366"/>
                <a:ext cx="460062" cy="363882"/>
              </a:xfrm>
              <a:prstGeom prst="rect">
                <a:avLst/>
              </a:prstGeom>
              <a:noFill/>
            </p:spPr>
            <p:txBody>
              <a:bodyPr wrap="none" lIns="0" tIns="0" rIns="0" bIns="0" rtlCol="0" anchor="ctr">
                <a:spAutoFit/>
              </a:bodyPr>
              <a:lstStyle/>
              <a:p>
                <a:pPr algn="l">
                  <a:lnSpc>
                    <a:spcPct val="150000"/>
                  </a:lnSpc>
                </a:pPr>
                <a:r>
                  <a:rPr kumimoji="1" lang="en-US" altLang="ja-JP" dirty="0"/>
                  <a:t>DOS</a:t>
                </a:r>
                <a:endParaRPr kumimoji="1" lang="ja-JP" altLang="en-US" dirty="0"/>
              </a:p>
            </p:txBody>
          </p:sp>
          <p:sp>
            <p:nvSpPr>
              <p:cNvPr id="17" name="テキスト ボックス 16">
                <a:extLst>
                  <a:ext uri="{FF2B5EF4-FFF2-40B4-BE49-F238E27FC236}">
                    <a16:creationId xmlns:a16="http://schemas.microsoft.com/office/drawing/2014/main" id="{EDD861D0-4023-8457-1B8C-2D343636EAA5}"/>
                  </a:ext>
                </a:extLst>
              </p:cNvPr>
              <p:cNvSpPr txBox="1"/>
              <p:nvPr/>
            </p:nvSpPr>
            <p:spPr>
              <a:xfrm>
                <a:off x="23897904" y="37591696"/>
                <a:ext cx="117020" cy="363882"/>
              </a:xfrm>
              <a:prstGeom prst="rect">
                <a:avLst/>
              </a:prstGeom>
              <a:noFill/>
            </p:spPr>
            <p:txBody>
              <a:bodyPr wrap="none" lIns="0" tIns="0" rIns="0" bIns="0" rtlCol="0" anchor="ctr">
                <a:spAutoFit/>
              </a:bodyPr>
              <a:lstStyle/>
              <a:p>
                <a:pPr algn="l">
                  <a:lnSpc>
                    <a:spcPct val="150000"/>
                  </a:lnSpc>
                </a:pPr>
                <a:r>
                  <a:rPr kumimoji="1" lang="en-US" altLang="ja-JP" i="1" dirty="0"/>
                  <a:t>E</a:t>
                </a:r>
                <a:endParaRPr kumimoji="1" lang="ja-JP" altLang="en-US" i="1" dirty="0"/>
              </a:p>
            </p:txBody>
          </p:sp>
        </p:grpSp>
        <p:grpSp>
          <p:nvGrpSpPr>
            <p:cNvPr id="9" name="グループ化 8">
              <a:extLst>
                <a:ext uri="{FF2B5EF4-FFF2-40B4-BE49-F238E27FC236}">
                  <a16:creationId xmlns:a16="http://schemas.microsoft.com/office/drawing/2014/main" id="{43414F61-4E63-C321-0B91-829949C866EA}"/>
                </a:ext>
              </a:extLst>
            </p:cNvPr>
            <p:cNvGrpSpPr/>
            <p:nvPr/>
          </p:nvGrpSpPr>
          <p:grpSpPr>
            <a:xfrm>
              <a:off x="25912964" y="36821087"/>
              <a:ext cx="1209144" cy="1070959"/>
              <a:chOff x="23147560" y="36884619"/>
              <a:chExt cx="1209144" cy="1070959"/>
            </a:xfrm>
          </p:grpSpPr>
          <p:grpSp>
            <p:nvGrpSpPr>
              <p:cNvPr id="10" name="グループ化 9">
                <a:extLst>
                  <a:ext uri="{FF2B5EF4-FFF2-40B4-BE49-F238E27FC236}">
                    <a16:creationId xmlns:a16="http://schemas.microsoft.com/office/drawing/2014/main" id="{5B0DB60F-7B4C-99EA-3959-5A7352180AA5}"/>
                  </a:ext>
                </a:extLst>
              </p:cNvPr>
              <p:cNvGrpSpPr/>
              <p:nvPr/>
            </p:nvGrpSpPr>
            <p:grpSpPr>
              <a:xfrm>
                <a:off x="23425794" y="36884619"/>
                <a:ext cx="930910" cy="930910"/>
                <a:chOff x="23362894" y="37008512"/>
                <a:chExt cx="930910" cy="930910"/>
              </a:xfrm>
            </p:grpSpPr>
            <p:cxnSp>
              <p:nvCxnSpPr>
                <p:cNvPr id="13" name="直線矢印コネクタ 12">
                  <a:extLst>
                    <a:ext uri="{FF2B5EF4-FFF2-40B4-BE49-F238E27FC236}">
                      <a16:creationId xmlns:a16="http://schemas.microsoft.com/office/drawing/2014/main" id="{DE663B92-2422-6445-505F-941476D0825D}"/>
                    </a:ext>
                  </a:extLst>
                </p:cNvPr>
                <p:cNvCxnSpPr>
                  <a:cxnSpLocks/>
                </p:cNvCxnSpPr>
                <p:nvPr/>
              </p:nvCxnSpPr>
              <p:spPr>
                <a:xfrm flipV="1">
                  <a:off x="23510849" y="37008512"/>
                  <a:ext cx="0" cy="930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6148E8B-4672-83B0-B919-F4C1F1301FCD}"/>
                    </a:ext>
                  </a:extLst>
                </p:cNvPr>
                <p:cNvCxnSpPr>
                  <a:cxnSpLocks/>
                </p:cNvCxnSpPr>
                <p:nvPr/>
              </p:nvCxnSpPr>
              <p:spPr>
                <a:xfrm rot="5400000" flipV="1">
                  <a:off x="23828349" y="37313312"/>
                  <a:ext cx="0" cy="930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A6C0F111-3935-2816-23F8-B4560AC8DF60}"/>
                  </a:ext>
                </a:extLst>
              </p:cNvPr>
              <p:cNvSpPr txBox="1"/>
              <p:nvPr/>
            </p:nvSpPr>
            <p:spPr>
              <a:xfrm rot="16200000">
                <a:off x="23099470" y="37179366"/>
                <a:ext cx="460062" cy="363882"/>
              </a:xfrm>
              <a:prstGeom prst="rect">
                <a:avLst/>
              </a:prstGeom>
              <a:noFill/>
            </p:spPr>
            <p:txBody>
              <a:bodyPr wrap="none" lIns="0" tIns="0" rIns="0" bIns="0" rtlCol="0" anchor="ctr">
                <a:spAutoFit/>
              </a:bodyPr>
              <a:lstStyle/>
              <a:p>
                <a:pPr algn="l">
                  <a:lnSpc>
                    <a:spcPct val="150000"/>
                  </a:lnSpc>
                </a:pPr>
                <a:r>
                  <a:rPr kumimoji="1" lang="en-US" altLang="ja-JP" dirty="0"/>
                  <a:t>DOS</a:t>
                </a:r>
                <a:endParaRPr kumimoji="1" lang="ja-JP" altLang="en-US" dirty="0"/>
              </a:p>
            </p:txBody>
          </p:sp>
          <p:sp>
            <p:nvSpPr>
              <p:cNvPr id="12" name="テキスト ボックス 11">
                <a:extLst>
                  <a:ext uri="{FF2B5EF4-FFF2-40B4-BE49-F238E27FC236}">
                    <a16:creationId xmlns:a16="http://schemas.microsoft.com/office/drawing/2014/main" id="{D6AB31D2-7005-43D3-C9BD-D4A185AE5E2B}"/>
                  </a:ext>
                </a:extLst>
              </p:cNvPr>
              <p:cNvSpPr txBox="1"/>
              <p:nvPr/>
            </p:nvSpPr>
            <p:spPr>
              <a:xfrm>
                <a:off x="23897904" y="37591696"/>
                <a:ext cx="117020" cy="363882"/>
              </a:xfrm>
              <a:prstGeom prst="rect">
                <a:avLst/>
              </a:prstGeom>
              <a:noFill/>
            </p:spPr>
            <p:txBody>
              <a:bodyPr wrap="none" lIns="0" tIns="0" rIns="0" bIns="0" rtlCol="0" anchor="ctr">
                <a:spAutoFit/>
              </a:bodyPr>
              <a:lstStyle/>
              <a:p>
                <a:pPr algn="l">
                  <a:lnSpc>
                    <a:spcPct val="150000"/>
                  </a:lnSpc>
                </a:pPr>
                <a:r>
                  <a:rPr kumimoji="1" lang="en-US" altLang="ja-JP" i="1" dirty="0"/>
                  <a:t>E</a:t>
                </a:r>
                <a:endParaRPr kumimoji="1" lang="ja-JP" altLang="en-US" i="1" dirty="0"/>
              </a:p>
            </p:txBody>
          </p:sp>
        </p:grpSp>
      </p:grpSp>
      <p:pic>
        <p:nvPicPr>
          <p:cNvPr id="31" name="図 30">
            <a:extLst>
              <a:ext uri="{FF2B5EF4-FFF2-40B4-BE49-F238E27FC236}">
                <a16:creationId xmlns:a16="http://schemas.microsoft.com/office/drawing/2014/main" id="{F47D43C9-D2D7-CDF1-BD02-8100CC98D99F}"/>
              </a:ext>
            </a:extLst>
          </p:cNvPr>
          <p:cNvPicPr>
            <a:picLocks noChangeAspect="1"/>
          </p:cNvPicPr>
          <p:nvPr/>
        </p:nvPicPr>
        <p:blipFill>
          <a:blip r:embed="rId5"/>
          <a:stretch>
            <a:fillRect/>
          </a:stretch>
        </p:blipFill>
        <p:spPr>
          <a:xfrm>
            <a:off x="7122354" y="1189627"/>
            <a:ext cx="4785027" cy="3184239"/>
          </a:xfrm>
          <a:prstGeom prst="rect">
            <a:avLst/>
          </a:prstGeom>
        </p:spPr>
      </p:pic>
      <p:sp>
        <p:nvSpPr>
          <p:cNvPr id="32" name="矢印: 下 31">
            <a:extLst>
              <a:ext uri="{FF2B5EF4-FFF2-40B4-BE49-F238E27FC236}">
                <a16:creationId xmlns:a16="http://schemas.microsoft.com/office/drawing/2014/main" id="{62E1EDB2-EB24-1F79-24ED-D4ACC80123C4}"/>
              </a:ext>
            </a:extLst>
          </p:cNvPr>
          <p:cNvSpPr/>
          <p:nvPr/>
        </p:nvSpPr>
        <p:spPr>
          <a:xfrm rot="14698654">
            <a:off x="8286530" y="3107970"/>
            <a:ext cx="168553" cy="576353"/>
          </a:xfrm>
          <a:prstGeom prst="downArrow">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下 35">
            <a:extLst>
              <a:ext uri="{FF2B5EF4-FFF2-40B4-BE49-F238E27FC236}">
                <a16:creationId xmlns:a16="http://schemas.microsoft.com/office/drawing/2014/main" id="{55D7C20C-B6DC-0E8D-2831-5174DA029DC0}"/>
              </a:ext>
            </a:extLst>
          </p:cNvPr>
          <p:cNvSpPr/>
          <p:nvPr/>
        </p:nvSpPr>
        <p:spPr>
          <a:xfrm rot="14929180">
            <a:off x="9413580" y="1401021"/>
            <a:ext cx="297944" cy="1306299"/>
          </a:xfrm>
          <a:prstGeom prst="downArrow">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048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60B7EE8-50EA-226B-ADCE-168235B52828}"/>
              </a:ext>
            </a:extLst>
          </p:cNvPr>
          <p:cNvSpPr>
            <a:spLocks noGrp="1"/>
          </p:cNvSpPr>
          <p:nvPr>
            <p:ph type="sldNum" sz="quarter" idx="12"/>
          </p:nvPr>
        </p:nvSpPr>
        <p:spPr/>
        <p:txBody>
          <a:bodyPr/>
          <a:lstStyle/>
          <a:p>
            <a:fld id="{90BA7EBE-6FD4-4B50-83C6-C925E775C4BE}" type="slidenum">
              <a:rPr kumimoji="1" lang="ja-JP" altLang="en-US" smtClean="0"/>
              <a:pPr/>
              <a:t>21</a:t>
            </a:fld>
            <a:r>
              <a:rPr kumimoji="1" lang="ja-JP" altLang="en-US"/>
              <a:t> </a:t>
            </a:r>
            <a:r>
              <a:rPr kumimoji="1" lang="en-US" altLang="ja-JP"/>
              <a:t>/15</a:t>
            </a:r>
            <a:endParaRPr kumimoji="1" lang="ja-JP" altLang="en-US" dirty="0"/>
          </a:p>
        </p:txBody>
      </p:sp>
      <p:sp>
        <p:nvSpPr>
          <p:cNvPr id="3" name="テキスト プレースホルダー 2">
            <a:extLst>
              <a:ext uri="{FF2B5EF4-FFF2-40B4-BE49-F238E27FC236}">
                <a16:creationId xmlns:a16="http://schemas.microsoft.com/office/drawing/2014/main" id="{0FED804F-3237-0150-22C2-362DDB7775F3}"/>
              </a:ext>
            </a:extLst>
          </p:cNvPr>
          <p:cNvSpPr>
            <a:spLocks noGrp="1"/>
          </p:cNvSpPr>
          <p:nvPr>
            <p:ph type="body" sz="quarter" idx="13"/>
          </p:nvPr>
        </p:nvSpPr>
        <p:spPr/>
        <p:txBody>
          <a:bodyPr/>
          <a:lstStyle/>
          <a:p>
            <a:r>
              <a:rPr kumimoji="1" lang="en-US" altLang="ja-JP" dirty="0"/>
              <a:t>TiNiSn</a:t>
            </a:r>
          </a:p>
          <a:p>
            <a:r>
              <a:rPr lang="ja-JP" altLang="en-US" dirty="0"/>
              <a:t>熱処理前後の</a:t>
            </a:r>
            <a:r>
              <a:rPr lang="en-US" altLang="ja-JP" dirty="0"/>
              <a:t>XRD</a:t>
            </a:r>
            <a:r>
              <a:rPr lang="ja-JP" altLang="en-US" dirty="0"/>
              <a:t>パターン</a:t>
            </a:r>
            <a:endParaRPr kumimoji="1" lang="ja-JP" altLang="en-US" dirty="0"/>
          </a:p>
        </p:txBody>
      </p:sp>
      <p:pic>
        <p:nvPicPr>
          <p:cNvPr id="5" name="図 4">
            <a:extLst>
              <a:ext uri="{FF2B5EF4-FFF2-40B4-BE49-F238E27FC236}">
                <a16:creationId xmlns:a16="http://schemas.microsoft.com/office/drawing/2014/main" id="{4C2700C1-F9EF-5853-B9DF-9BC33639C82A}"/>
              </a:ext>
            </a:extLst>
          </p:cNvPr>
          <p:cNvPicPr>
            <a:picLocks noChangeAspect="1"/>
          </p:cNvPicPr>
          <p:nvPr/>
        </p:nvPicPr>
        <p:blipFill>
          <a:blip r:embed="rId2"/>
          <a:stretch>
            <a:fillRect/>
          </a:stretch>
        </p:blipFill>
        <p:spPr>
          <a:xfrm>
            <a:off x="2938462" y="1052736"/>
            <a:ext cx="6315075" cy="4876800"/>
          </a:xfrm>
          <a:prstGeom prst="rect">
            <a:avLst/>
          </a:prstGeom>
        </p:spPr>
      </p:pic>
      <p:sp>
        <p:nvSpPr>
          <p:cNvPr id="6" name="テキスト ボックス 5">
            <a:extLst>
              <a:ext uri="{FF2B5EF4-FFF2-40B4-BE49-F238E27FC236}">
                <a16:creationId xmlns:a16="http://schemas.microsoft.com/office/drawing/2014/main" id="{901CAA53-7E25-9B69-B382-1F25D7EB28DF}"/>
              </a:ext>
            </a:extLst>
          </p:cNvPr>
          <p:cNvSpPr txBox="1"/>
          <p:nvPr/>
        </p:nvSpPr>
        <p:spPr>
          <a:xfrm>
            <a:off x="1590793" y="6309320"/>
            <a:ext cx="9010415" cy="369332"/>
          </a:xfrm>
          <a:prstGeom prst="rect">
            <a:avLst/>
          </a:prstGeom>
          <a:noFill/>
        </p:spPr>
        <p:txBody>
          <a:bodyPr wrap="none" rtlCol="0">
            <a:spAutoFit/>
          </a:bodyPr>
          <a:lstStyle/>
          <a:p>
            <a:pPr marL="285750" indent="-285750" algn="l">
              <a:buFont typeface="Arial" panose="020B0604020202020204" pitchFamily="34" charset="0"/>
              <a:buChar char="•"/>
            </a:pPr>
            <a:r>
              <a:rPr kumimoji="1" lang="en-US" altLang="ja-JP" dirty="0"/>
              <a:t>1073 K, 168 h</a:t>
            </a:r>
            <a:r>
              <a:rPr kumimoji="1" lang="ja-JP" altLang="en-US" dirty="0"/>
              <a:t>の熱処理によりハーフ・ホイスラー構造に由来するピークのみに変化</a:t>
            </a:r>
            <a:endParaRPr kumimoji="1" lang="en-US" altLang="ja-JP" dirty="0"/>
          </a:p>
        </p:txBody>
      </p:sp>
    </p:spTree>
    <p:extLst>
      <p:ext uri="{BB962C8B-B14F-4D97-AF65-F5344CB8AC3E}">
        <p14:creationId xmlns:p14="http://schemas.microsoft.com/office/powerpoint/2010/main" val="358423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84F227-2D63-5FCB-5634-D163AEE16DFF}"/>
              </a:ext>
            </a:extLst>
          </p:cNvPr>
          <p:cNvSpPr>
            <a:spLocks noGrp="1"/>
          </p:cNvSpPr>
          <p:nvPr>
            <p:ph type="body" sz="quarter" idx="13"/>
          </p:nvPr>
        </p:nvSpPr>
        <p:spPr/>
        <p:txBody>
          <a:bodyPr/>
          <a:lstStyle/>
          <a:p>
            <a:r>
              <a:rPr kumimoji="1" lang="ja-JP" altLang="en-US" dirty="0"/>
              <a:t>ローレンツ数の算出</a:t>
            </a:r>
            <a:endParaRPr kumimoji="1" lang="en-US" altLang="ja-JP" dirty="0"/>
          </a:p>
        </p:txBody>
      </p:sp>
      <p:graphicFrame>
        <p:nvGraphicFramePr>
          <p:cNvPr id="4" name="オブジェクト 3">
            <a:extLst>
              <a:ext uri="{FF2B5EF4-FFF2-40B4-BE49-F238E27FC236}">
                <a16:creationId xmlns:a16="http://schemas.microsoft.com/office/drawing/2014/main" id="{CC03CB10-601E-43DC-CA89-1FEED9C60595}"/>
              </a:ext>
            </a:extLst>
          </p:cNvPr>
          <p:cNvGraphicFramePr>
            <a:graphicFrameLocks noChangeAspect="1"/>
          </p:cNvGraphicFramePr>
          <p:nvPr>
            <p:extLst>
              <p:ext uri="{D42A27DB-BD31-4B8C-83A1-F6EECF244321}">
                <p14:modId xmlns:p14="http://schemas.microsoft.com/office/powerpoint/2010/main" val="690953277"/>
              </p:ext>
            </p:extLst>
          </p:nvPr>
        </p:nvGraphicFramePr>
        <p:xfrm>
          <a:off x="1037580" y="1532183"/>
          <a:ext cx="5778500" cy="914400"/>
        </p:xfrm>
        <a:graphic>
          <a:graphicData uri="http://schemas.openxmlformats.org/presentationml/2006/ole">
            <mc:AlternateContent xmlns:mc="http://schemas.openxmlformats.org/markup-compatibility/2006">
              <mc:Choice xmlns:v="urn:schemas-microsoft-com:vml" Requires="v">
                <p:oleObj name="Equation" r:id="rId2" imgW="5778360" imgH="914400" progId="Equation.DSMT4">
                  <p:embed/>
                </p:oleObj>
              </mc:Choice>
              <mc:Fallback>
                <p:oleObj name="Equation" r:id="rId2" imgW="5778360" imgH="914400" progId="Equation.DSMT4">
                  <p:embed/>
                  <p:pic>
                    <p:nvPicPr>
                      <p:cNvPr id="4" name="オブジェクト 3">
                        <a:extLst>
                          <a:ext uri="{FF2B5EF4-FFF2-40B4-BE49-F238E27FC236}">
                            <a16:creationId xmlns:a16="http://schemas.microsoft.com/office/drawing/2014/main" id="{CC03CB10-601E-43DC-CA89-1FEED9C60595}"/>
                          </a:ext>
                        </a:extLst>
                      </p:cNvPr>
                      <p:cNvPicPr/>
                      <p:nvPr/>
                    </p:nvPicPr>
                    <p:blipFill>
                      <a:blip r:embed="rId3"/>
                      <a:stretch>
                        <a:fillRect/>
                      </a:stretch>
                    </p:blipFill>
                    <p:spPr>
                      <a:xfrm>
                        <a:off x="1037580" y="1532183"/>
                        <a:ext cx="5778500" cy="914400"/>
                      </a:xfrm>
                      <a:prstGeom prst="rect">
                        <a:avLst/>
                      </a:prstGeom>
                    </p:spPr>
                  </p:pic>
                </p:oleObj>
              </mc:Fallback>
            </mc:AlternateContent>
          </a:graphicData>
        </a:graphic>
      </p:graphicFrame>
      <p:graphicFrame>
        <p:nvGraphicFramePr>
          <p:cNvPr id="6" name="オブジェクト 5">
            <a:extLst>
              <a:ext uri="{FF2B5EF4-FFF2-40B4-BE49-F238E27FC236}">
                <a16:creationId xmlns:a16="http://schemas.microsoft.com/office/drawing/2014/main" id="{C6FC8243-0BA5-23B7-F315-22503B285860}"/>
              </a:ext>
            </a:extLst>
          </p:cNvPr>
          <p:cNvGraphicFramePr>
            <a:graphicFrameLocks noChangeAspect="1"/>
          </p:cNvGraphicFramePr>
          <p:nvPr>
            <p:extLst>
              <p:ext uri="{D42A27DB-BD31-4B8C-83A1-F6EECF244321}">
                <p14:modId xmlns:p14="http://schemas.microsoft.com/office/powerpoint/2010/main" val="1753749050"/>
              </p:ext>
            </p:extLst>
          </p:nvPr>
        </p:nvGraphicFramePr>
        <p:xfrm>
          <a:off x="1648512" y="2881102"/>
          <a:ext cx="2324100" cy="806450"/>
        </p:xfrm>
        <a:graphic>
          <a:graphicData uri="http://schemas.openxmlformats.org/presentationml/2006/ole">
            <mc:AlternateContent xmlns:mc="http://schemas.openxmlformats.org/markup-compatibility/2006">
              <mc:Choice xmlns:v="urn:schemas-microsoft-com:vml" Requires="v">
                <p:oleObj name="Equation" r:id="rId4" imgW="2324371" imgH="806406" progId="Equation.DSMT4">
                  <p:embed/>
                </p:oleObj>
              </mc:Choice>
              <mc:Fallback>
                <p:oleObj name="Equation" r:id="rId4" imgW="2324371" imgH="806406" progId="Equation.DSMT4">
                  <p:embed/>
                  <p:pic>
                    <p:nvPicPr>
                      <p:cNvPr id="6" name="オブジェクト 5">
                        <a:extLst>
                          <a:ext uri="{FF2B5EF4-FFF2-40B4-BE49-F238E27FC236}">
                            <a16:creationId xmlns:a16="http://schemas.microsoft.com/office/drawing/2014/main" id="{C6FC8243-0BA5-23B7-F315-22503B285860}"/>
                          </a:ext>
                        </a:extLst>
                      </p:cNvPr>
                      <p:cNvPicPr/>
                      <p:nvPr/>
                    </p:nvPicPr>
                    <p:blipFill>
                      <a:blip r:embed="rId5"/>
                      <a:stretch>
                        <a:fillRect/>
                      </a:stretch>
                    </p:blipFill>
                    <p:spPr>
                      <a:xfrm>
                        <a:off x="1648512" y="2881102"/>
                        <a:ext cx="2324100" cy="806450"/>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id="{CBD9D021-C30D-0414-644F-3523B1613EA2}"/>
              </a:ext>
            </a:extLst>
          </p:cNvPr>
          <p:cNvGraphicFramePr>
            <a:graphicFrameLocks noChangeAspect="1"/>
          </p:cNvGraphicFramePr>
          <p:nvPr>
            <p:extLst>
              <p:ext uri="{D42A27DB-BD31-4B8C-83A1-F6EECF244321}">
                <p14:modId xmlns:p14="http://schemas.microsoft.com/office/powerpoint/2010/main" val="1824379104"/>
              </p:ext>
            </p:extLst>
          </p:nvPr>
        </p:nvGraphicFramePr>
        <p:xfrm>
          <a:off x="4563702" y="2936665"/>
          <a:ext cx="960437" cy="750887"/>
        </p:xfrm>
        <a:graphic>
          <a:graphicData uri="http://schemas.openxmlformats.org/presentationml/2006/ole">
            <mc:AlternateContent xmlns:mc="http://schemas.openxmlformats.org/markup-compatibility/2006">
              <mc:Choice xmlns:v="urn:schemas-microsoft-com:vml" Requires="v">
                <p:oleObj name="Equation" r:id="rId6" imgW="960367" imgH="750833" progId="Equation.DSMT4">
                  <p:embed/>
                </p:oleObj>
              </mc:Choice>
              <mc:Fallback>
                <p:oleObj name="Equation" r:id="rId6" imgW="960367" imgH="750833" progId="Equation.DSMT4">
                  <p:embed/>
                  <p:pic>
                    <p:nvPicPr>
                      <p:cNvPr id="7" name="オブジェクト 6">
                        <a:extLst>
                          <a:ext uri="{FF2B5EF4-FFF2-40B4-BE49-F238E27FC236}">
                            <a16:creationId xmlns:a16="http://schemas.microsoft.com/office/drawing/2014/main" id="{CBD9D021-C30D-0414-644F-3523B1613EA2}"/>
                          </a:ext>
                        </a:extLst>
                      </p:cNvPr>
                      <p:cNvPicPr/>
                      <p:nvPr/>
                    </p:nvPicPr>
                    <p:blipFill>
                      <a:blip r:embed="rId7"/>
                      <a:stretch>
                        <a:fillRect/>
                      </a:stretch>
                    </p:blipFill>
                    <p:spPr>
                      <a:xfrm>
                        <a:off x="4563702" y="2936665"/>
                        <a:ext cx="960437" cy="750887"/>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8495D927-C1D9-1593-FBB6-AC83D63FE09E}"/>
              </a:ext>
            </a:extLst>
          </p:cNvPr>
          <p:cNvGraphicFramePr>
            <a:graphicFrameLocks noChangeAspect="1"/>
          </p:cNvGraphicFramePr>
          <p:nvPr>
            <p:extLst>
              <p:ext uri="{D42A27DB-BD31-4B8C-83A1-F6EECF244321}">
                <p14:modId xmlns:p14="http://schemas.microsoft.com/office/powerpoint/2010/main" val="4172383058"/>
              </p:ext>
            </p:extLst>
          </p:nvPr>
        </p:nvGraphicFramePr>
        <p:xfrm>
          <a:off x="1037580" y="4335624"/>
          <a:ext cx="3883025" cy="833437"/>
        </p:xfrm>
        <a:graphic>
          <a:graphicData uri="http://schemas.openxmlformats.org/presentationml/2006/ole">
            <mc:AlternateContent xmlns:mc="http://schemas.openxmlformats.org/markup-compatibility/2006">
              <mc:Choice xmlns:v="urn:schemas-microsoft-com:vml" Requires="v">
                <p:oleObj name="Equation" r:id="rId8" imgW="3883290" imgH="833996" progId="Equation.DSMT4">
                  <p:embed/>
                </p:oleObj>
              </mc:Choice>
              <mc:Fallback>
                <p:oleObj name="Equation" r:id="rId8" imgW="3883290" imgH="833996" progId="Equation.DSMT4">
                  <p:embed/>
                  <p:pic>
                    <p:nvPicPr>
                      <p:cNvPr id="8" name="オブジェクト 7">
                        <a:extLst>
                          <a:ext uri="{FF2B5EF4-FFF2-40B4-BE49-F238E27FC236}">
                            <a16:creationId xmlns:a16="http://schemas.microsoft.com/office/drawing/2014/main" id="{8495D927-C1D9-1593-FBB6-AC83D63FE09E}"/>
                          </a:ext>
                        </a:extLst>
                      </p:cNvPr>
                      <p:cNvPicPr/>
                      <p:nvPr/>
                    </p:nvPicPr>
                    <p:blipFill>
                      <a:blip r:embed="rId9"/>
                      <a:stretch>
                        <a:fillRect/>
                      </a:stretch>
                    </p:blipFill>
                    <p:spPr>
                      <a:xfrm>
                        <a:off x="1037580" y="4335624"/>
                        <a:ext cx="3883025" cy="833437"/>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D9A12CD3-654B-8A69-3CB4-1716BAB14260}"/>
              </a:ext>
            </a:extLst>
          </p:cNvPr>
          <p:cNvSpPr txBox="1"/>
          <p:nvPr/>
        </p:nvSpPr>
        <p:spPr>
          <a:xfrm>
            <a:off x="900093" y="5564631"/>
            <a:ext cx="5101076" cy="871713"/>
          </a:xfrm>
          <a:prstGeom prst="rect">
            <a:avLst/>
          </a:prstGeom>
          <a:noFill/>
        </p:spPr>
        <p:txBody>
          <a:bodyPr wrap="none" rtlCol="0">
            <a:spAutoFit/>
          </a:bodyPr>
          <a:lstStyle/>
          <a:p>
            <a:pPr marL="285750" indent="-285750" algn="l">
              <a:lnSpc>
                <a:spcPct val="150000"/>
              </a:lnSpc>
              <a:buFont typeface="Arial" panose="020B0604020202020204" pitchFamily="34" charset="0"/>
              <a:buChar char="•"/>
            </a:pPr>
            <a:r>
              <a:rPr kumimoji="1" lang="ja-JP" altLang="en-US" dirty="0"/>
              <a:t>実験値と一致するような</a:t>
            </a:r>
            <a:r>
              <a:rPr kumimoji="1" lang="en-US" altLang="ja-JP" i="1" dirty="0"/>
              <a:t>S</a:t>
            </a:r>
            <a:r>
              <a:rPr kumimoji="1" lang="ja-JP" altLang="en-US" dirty="0"/>
              <a:t>を求め、</a:t>
            </a:r>
            <a:r>
              <a:rPr kumimoji="1" lang="en-US" altLang="ja-JP" i="1" dirty="0"/>
              <a:t>L</a:t>
            </a:r>
            <a:r>
              <a:rPr kumimoji="1" lang="en-US" altLang="ja-JP" baseline="-25000" dirty="0"/>
              <a:t>0</a:t>
            </a:r>
            <a:r>
              <a:rPr kumimoji="1" lang="ja-JP" altLang="en-US" dirty="0"/>
              <a:t>を決定</a:t>
            </a:r>
            <a:endParaRPr kumimoji="1" lang="en-US" altLang="ja-JP" dirty="0"/>
          </a:p>
          <a:p>
            <a:pPr marL="285750" indent="-285750" algn="l">
              <a:lnSpc>
                <a:spcPct val="150000"/>
              </a:lnSpc>
              <a:buFont typeface="Arial" panose="020B0604020202020204" pitchFamily="34" charset="0"/>
              <a:buChar char="•"/>
            </a:pPr>
            <a:r>
              <a:rPr kumimoji="1" lang="en-US" altLang="ja-JP" i="1" dirty="0"/>
              <a:t>r</a:t>
            </a:r>
            <a:r>
              <a:rPr kumimoji="1" lang="en-US" altLang="ja-JP" dirty="0"/>
              <a:t>=-1/2</a:t>
            </a:r>
            <a:endParaRPr kumimoji="1" lang="ja-JP" altLang="en-US" dirty="0"/>
          </a:p>
        </p:txBody>
      </p:sp>
      <p:graphicFrame>
        <p:nvGraphicFramePr>
          <p:cNvPr id="11" name="表 10">
            <a:extLst>
              <a:ext uri="{FF2B5EF4-FFF2-40B4-BE49-F238E27FC236}">
                <a16:creationId xmlns:a16="http://schemas.microsoft.com/office/drawing/2014/main" id="{6BB487A7-F433-9C62-1CFA-6198FBC208DA}"/>
              </a:ext>
            </a:extLst>
          </p:cNvPr>
          <p:cNvGraphicFramePr>
            <a:graphicFrameLocks noGrp="1"/>
          </p:cNvGraphicFramePr>
          <p:nvPr>
            <p:extLst>
              <p:ext uri="{D42A27DB-BD31-4B8C-83A1-F6EECF244321}">
                <p14:modId xmlns:p14="http://schemas.microsoft.com/office/powerpoint/2010/main" val="2834925242"/>
              </p:ext>
            </p:extLst>
          </p:nvPr>
        </p:nvGraphicFramePr>
        <p:xfrm>
          <a:off x="7536160" y="1596260"/>
          <a:ext cx="4118985" cy="3665480"/>
        </p:xfrm>
        <a:graphic>
          <a:graphicData uri="http://schemas.openxmlformats.org/drawingml/2006/table">
            <a:tbl>
              <a:tblPr firstRow="1" bandRow="1">
                <a:tableStyleId>{5C22544A-7EE6-4342-B048-85BDC9FD1C3A}</a:tableStyleId>
              </a:tblPr>
              <a:tblGrid>
                <a:gridCol w="696468">
                  <a:extLst>
                    <a:ext uri="{9D8B030D-6E8A-4147-A177-3AD203B41FA5}">
                      <a16:colId xmlns:a16="http://schemas.microsoft.com/office/drawing/2014/main" val="526285045"/>
                    </a:ext>
                  </a:extLst>
                </a:gridCol>
                <a:gridCol w="696468">
                  <a:extLst>
                    <a:ext uri="{9D8B030D-6E8A-4147-A177-3AD203B41FA5}">
                      <a16:colId xmlns:a16="http://schemas.microsoft.com/office/drawing/2014/main" val="31801582"/>
                    </a:ext>
                  </a:extLst>
                </a:gridCol>
                <a:gridCol w="2726049">
                  <a:extLst>
                    <a:ext uri="{9D8B030D-6E8A-4147-A177-3AD203B41FA5}">
                      <a16:colId xmlns:a16="http://schemas.microsoft.com/office/drawing/2014/main" val="908806443"/>
                    </a:ext>
                  </a:extLst>
                </a:gridCol>
              </a:tblGrid>
              <a:tr h="523640">
                <a:tc>
                  <a:txBody>
                    <a:bodyPr/>
                    <a:lstStyle/>
                    <a:p>
                      <a:pPr algn="ctr"/>
                      <a:r>
                        <a:rPr kumimoji="1" lang="en-US" altLang="ja-JP" sz="1800" b="1" dirty="0">
                          <a:solidFill>
                            <a:schemeClr val="tx1"/>
                          </a:solidFill>
                          <a:latin typeface="+mn-lt"/>
                        </a:rPr>
                        <a:t>x</a:t>
                      </a:r>
                      <a:endParaRPr kumimoji="1" lang="ja-JP" altLang="en-US" sz="1800" b="1" dirty="0">
                        <a:solidFill>
                          <a:schemeClr val="tx1"/>
                        </a:solidFill>
                        <a:latin typeface="+mn-lt"/>
                      </a:endParaRP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800" b="1" dirty="0">
                          <a:solidFill>
                            <a:schemeClr val="tx1"/>
                          </a:solidFill>
                          <a:latin typeface="+mn-lt"/>
                        </a:rPr>
                        <a:t>y</a:t>
                      </a:r>
                      <a:endParaRPr kumimoji="1" lang="ja-JP" altLang="en-US" sz="1800" b="1" dirty="0">
                        <a:solidFill>
                          <a:schemeClr val="tx1"/>
                        </a:solidFill>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800" b="1" i="1" dirty="0">
                          <a:solidFill>
                            <a:schemeClr val="tx1"/>
                          </a:solidFill>
                          <a:latin typeface="+mn-lt"/>
                        </a:rPr>
                        <a:t>L</a:t>
                      </a:r>
                      <a:r>
                        <a:rPr kumimoji="1" lang="en-US" altLang="ja-JP" sz="1800" b="1" baseline="-25000" dirty="0">
                          <a:solidFill>
                            <a:schemeClr val="tx1"/>
                          </a:solidFill>
                          <a:latin typeface="+mn-lt"/>
                        </a:rPr>
                        <a:t>0</a:t>
                      </a:r>
                      <a:r>
                        <a:rPr kumimoji="1" lang="en-US" altLang="ja-JP" sz="1800" b="1" dirty="0">
                          <a:solidFill>
                            <a:schemeClr val="tx1"/>
                          </a:solidFill>
                          <a:latin typeface="+mn-lt"/>
                        </a:rPr>
                        <a:t> [×10</a:t>
                      </a:r>
                      <a:r>
                        <a:rPr kumimoji="1" lang="en-US" altLang="ja-JP" sz="1800" b="1" baseline="30000" dirty="0">
                          <a:solidFill>
                            <a:schemeClr val="tx1"/>
                          </a:solidFill>
                          <a:latin typeface="+mn-lt"/>
                        </a:rPr>
                        <a:t>-8</a:t>
                      </a:r>
                      <a:r>
                        <a:rPr kumimoji="1" lang="en-US" altLang="ja-JP" sz="1800" b="1" dirty="0">
                          <a:solidFill>
                            <a:schemeClr val="tx1"/>
                          </a:solidFill>
                          <a:latin typeface="+mn-lt"/>
                        </a:rPr>
                        <a:t> V</a:t>
                      </a:r>
                      <a:r>
                        <a:rPr kumimoji="1" lang="en-US" altLang="ja-JP" sz="1800" b="1" baseline="30000" dirty="0">
                          <a:solidFill>
                            <a:schemeClr val="tx1"/>
                          </a:solidFill>
                          <a:latin typeface="+mn-lt"/>
                        </a:rPr>
                        <a:t>2</a:t>
                      </a:r>
                      <a:r>
                        <a:rPr kumimoji="1" lang="en-US" altLang="ja-JP" sz="1800" b="1" dirty="0">
                          <a:solidFill>
                            <a:schemeClr val="tx1"/>
                          </a:solidFill>
                          <a:latin typeface="+mn-lt"/>
                        </a:rPr>
                        <a:t>K</a:t>
                      </a:r>
                      <a:r>
                        <a:rPr kumimoji="1" lang="en-US" altLang="ja-JP" sz="1800" b="1" baseline="30000" dirty="0">
                          <a:solidFill>
                            <a:schemeClr val="tx1"/>
                          </a:solidFill>
                          <a:latin typeface="+mn-lt"/>
                        </a:rPr>
                        <a:t>-2</a:t>
                      </a:r>
                      <a:r>
                        <a:rPr kumimoji="1" lang="en-US" altLang="ja-JP" sz="1800" b="1" dirty="0">
                          <a:solidFill>
                            <a:schemeClr val="tx1"/>
                          </a:solidFill>
                          <a:latin typeface="+mn-lt"/>
                        </a:rPr>
                        <a:t>] (300 K)</a:t>
                      </a:r>
                      <a:endParaRPr kumimoji="1" lang="ja-JP" altLang="en-US" sz="1800" b="1" dirty="0">
                        <a:solidFill>
                          <a:schemeClr val="tx1"/>
                        </a:solidFill>
                        <a:latin typeface="+mn-lt"/>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7286165"/>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rowSpan="6">
                  <a:txBody>
                    <a:bodyPr/>
                    <a:lstStyle/>
                    <a:p>
                      <a:pPr algn="ctr" fontAlgn="ctr"/>
                      <a:r>
                        <a:rPr lang="en-US" sz="1800" b="1" i="0" u="none" strike="noStrike" dirty="0">
                          <a:solidFill>
                            <a:srgbClr val="000000"/>
                          </a:solidFill>
                          <a:effectLst/>
                          <a:latin typeface="+mn-lt"/>
                          <a:ea typeface="游ゴシック" panose="020B0400000000000000" pitchFamily="50" charset="-128"/>
                        </a:rPr>
                        <a:t>0.05</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1.658</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86797608"/>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0.01</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ctr" fontAlgn="ctr"/>
                      <a:endParaRPr lang="en-US" sz="1800" b="0"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a:solidFill>
                            <a:srgbClr val="000000"/>
                          </a:solidFill>
                          <a:effectLst/>
                          <a:latin typeface="+mn-lt"/>
                          <a:ea typeface="游ゴシック" panose="020B0400000000000000" pitchFamily="50" charset="-128"/>
                        </a:rPr>
                        <a:t>1.676</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23133645"/>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0.03</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ctr" fontAlgn="ctr"/>
                      <a:endParaRPr lang="en-US" sz="1800" b="0"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ctr"/>
                      <a:r>
                        <a:rPr lang="en-US" altLang="ja-JP" sz="1800" b="1" i="0" u="none" strike="noStrike">
                          <a:solidFill>
                            <a:srgbClr val="000000"/>
                          </a:solidFill>
                          <a:effectLst/>
                          <a:latin typeface="+mn-lt"/>
                          <a:ea typeface="游ゴシック" panose="020B0400000000000000" pitchFamily="50" charset="-128"/>
                        </a:rPr>
                        <a:t>1.670</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95530401"/>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0.05</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ctr" fontAlgn="ctr"/>
                      <a:endParaRPr lang="en-US" sz="1800" b="1"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a:solidFill>
                            <a:srgbClr val="000000"/>
                          </a:solidFill>
                          <a:effectLst/>
                          <a:latin typeface="+mn-lt"/>
                          <a:ea typeface="游ゴシック" panose="020B0400000000000000" pitchFamily="50" charset="-128"/>
                        </a:rPr>
                        <a:t>1.679</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61465930"/>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0.08</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ctr" fontAlgn="ctr"/>
                      <a:endParaRPr lang="en-US" sz="1800" b="1"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a:solidFill>
                            <a:srgbClr val="000000"/>
                          </a:solidFill>
                          <a:effectLst/>
                          <a:latin typeface="+mn-lt"/>
                          <a:ea typeface="游ゴシック" panose="020B0400000000000000" pitchFamily="50" charset="-128"/>
                        </a:rPr>
                        <a:t>1.747</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6751412"/>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0.1</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85000"/>
                      </a:schemeClr>
                    </a:solidFill>
                  </a:tcPr>
                </a:tc>
                <a:tc vMerge="1">
                  <a:txBody>
                    <a:bodyPr/>
                    <a:lstStyle/>
                    <a:p>
                      <a:pPr algn="ctr" fontAlgn="ctr"/>
                      <a:endParaRPr lang="en-US" sz="1800" b="1"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2.136</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402947647"/>
                  </a:ext>
                </a:extLst>
              </a:tr>
            </a:tbl>
          </a:graphicData>
        </a:graphic>
      </p:graphicFrame>
      <p:sp>
        <p:nvSpPr>
          <p:cNvPr id="12" name="大かっこ 11">
            <a:extLst>
              <a:ext uri="{FF2B5EF4-FFF2-40B4-BE49-F238E27FC236}">
                <a16:creationId xmlns:a16="http://schemas.microsoft.com/office/drawing/2014/main" id="{46F1A256-825B-3BC7-D9ED-107968ED359B}"/>
              </a:ext>
            </a:extLst>
          </p:cNvPr>
          <p:cNvSpPr/>
          <p:nvPr/>
        </p:nvSpPr>
        <p:spPr>
          <a:xfrm>
            <a:off x="1445818" y="2808336"/>
            <a:ext cx="4248472" cy="95198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08A8F16-95EF-B454-911A-92559094EC96}"/>
              </a:ext>
            </a:extLst>
          </p:cNvPr>
          <p:cNvSpPr txBox="1"/>
          <p:nvPr/>
        </p:nvSpPr>
        <p:spPr>
          <a:xfrm>
            <a:off x="900093" y="919259"/>
            <a:ext cx="2781531" cy="473206"/>
          </a:xfrm>
          <a:prstGeom prst="rect">
            <a:avLst/>
          </a:prstGeom>
          <a:noFill/>
        </p:spPr>
        <p:txBody>
          <a:bodyPr wrap="none" rtlCol="0">
            <a:spAutoFit/>
          </a:bodyPr>
          <a:lstStyle/>
          <a:p>
            <a:pPr marL="285750" indent="-285750" algn="l">
              <a:lnSpc>
                <a:spcPct val="150000"/>
              </a:lnSpc>
              <a:buFont typeface="Wingdings" panose="05000000000000000000" pitchFamily="2" charset="2"/>
              <a:buChar char="p"/>
            </a:pPr>
            <a:r>
              <a:rPr kumimoji="1" lang="ja-JP" altLang="en-US" dirty="0"/>
              <a:t>単一バンドモデル適用</a:t>
            </a:r>
          </a:p>
        </p:txBody>
      </p:sp>
    </p:spTree>
    <p:extLst>
      <p:ext uri="{BB962C8B-B14F-4D97-AF65-F5344CB8AC3E}">
        <p14:creationId xmlns:p14="http://schemas.microsoft.com/office/powerpoint/2010/main" val="1218992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84F227-2D63-5FCB-5634-D163AEE16DFF}"/>
              </a:ext>
            </a:extLst>
          </p:cNvPr>
          <p:cNvSpPr>
            <a:spLocks noGrp="1"/>
          </p:cNvSpPr>
          <p:nvPr>
            <p:ph type="body" sz="quarter" idx="13"/>
          </p:nvPr>
        </p:nvSpPr>
        <p:spPr/>
        <p:txBody>
          <a:bodyPr/>
          <a:lstStyle/>
          <a:p>
            <a:r>
              <a:rPr lang="ja-JP" altLang="en-US" dirty="0"/>
              <a:t>熱伝導率の測定方法</a:t>
            </a:r>
            <a:endParaRPr kumimoji="1" lang="en-US" altLang="ja-JP" dirty="0"/>
          </a:p>
        </p:txBody>
      </p:sp>
      <p:graphicFrame>
        <p:nvGraphicFramePr>
          <p:cNvPr id="18" name="オブジェクト 17">
            <a:extLst>
              <a:ext uri="{FF2B5EF4-FFF2-40B4-BE49-F238E27FC236}">
                <a16:creationId xmlns:a16="http://schemas.microsoft.com/office/drawing/2014/main" id="{8F3E4D69-1148-2625-BD8B-FFF861BE1187}"/>
              </a:ext>
            </a:extLst>
          </p:cNvPr>
          <p:cNvGraphicFramePr>
            <a:graphicFrameLocks noChangeAspect="1"/>
          </p:cNvGraphicFramePr>
          <p:nvPr>
            <p:extLst>
              <p:ext uri="{D42A27DB-BD31-4B8C-83A1-F6EECF244321}">
                <p14:modId xmlns:p14="http://schemas.microsoft.com/office/powerpoint/2010/main" val="3292214655"/>
              </p:ext>
            </p:extLst>
          </p:nvPr>
        </p:nvGraphicFramePr>
        <p:xfrm>
          <a:off x="7229396" y="2161945"/>
          <a:ext cx="3826718" cy="1505297"/>
        </p:xfrm>
        <a:graphic>
          <a:graphicData uri="http://schemas.openxmlformats.org/presentationml/2006/ole">
            <mc:AlternateContent xmlns:mc="http://schemas.openxmlformats.org/markup-compatibility/2006">
              <mc:Choice xmlns:v="urn:schemas-microsoft-com:vml" Requires="v">
                <p:oleObj name="Equation" r:id="rId2" imgW="2679480" imgH="1054080" progId="Equation.DSMT4">
                  <p:embed/>
                </p:oleObj>
              </mc:Choice>
              <mc:Fallback>
                <p:oleObj name="Equation" r:id="rId2" imgW="2679480" imgH="1054080" progId="Equation.DSMT4">
                  <p:embed/>
                  <p:pic>
                    <p:nvPicPr>
                      <p:cNvPr id="18" name="オブジェクト 17">
                        <a:extLst>
                          <a:ext uri="{FF2B5EF4-FFF2-40B4-BE49-F238E27FC236}">
                            <a16:creationId xmlns:a16="http://schemas.microsoft.com/office/drawing/2014/main" id="{8F3E4D69-1148-2625-BD8B-FFF861BE1187}"/>
                          </a:ext>
                        </a:extLst>
                      </p:cNvPr>
                      <p:cNvPicPr/>
                      <p:nvPr/>
                    </p:nvPicPr>
                    <p:blipFill>
                      <a:blip r:embed="rId3"/>
                      <a:stretch>
                        <a:fillRect/>
                      </a:stretch>
                    </p:blipFill>
                    <p:spPr>
                      <a:xfrm>
                        <a:off x="7229396" y="2161945"/>
                        <a:ext cx="3826718" cy="1505297"/>
                      </a:xfrm>
                      <a:prstGeom prst="rect">
                        <a:avLst/>
                      </a:prstGeom>
                    </p:spPr>
                  </p:pic>
                </p:oleObj>
              </mc:Fallback>
            </mc:AlternateContent>
          </a:graphicData>
        </a:graphic>
      </p:graphicFrame>
      <p:grpSp>
        <p:nvGrpSpPr>
          <p:cNvPr id="20" name="グループ化 19">
            <a:extLst>
              <a:ext uri="{FF2B5EF4-FFF2-40B4-BE49-F238E27FC236}">
                <a16:creationId xmlns:a16="http://schemas.microsoft.com/office/drawing/2014/main" id="{2623B064-DE1F-6987-4401-71A905EE004B}"/>
              </a:ext>
            </a:extLst>
          </p:cNvPr>
          <p:cNvGrpSpPr/>
          <p:nvPr/>
        </p:nvGrpSpPr>
        <p:grpSpPr>
          <a:xfrm>
            <a:off x="6872079" y="3968975"/>
            <a:ext cx="5424112" cy="1900520"/>
            <a:chOff x="5087888" y="3611660"/>
            <a:chExt cx="5424112" cy="1900520"/>
          </a:xfrm>
        </p:grpSpPr>
        <p:sp>
          <p:nvSpPr>
            <p:cNvPr id="15" name="テキスト ボックス 14">
              <a:extLst>
                <a:ext uri="{FF2B5EF4-FFF2-40B4-BE49-F238E27FC236}">
                  <a16:creationId xmlns:a16="http://schemas.microsoft.com/office/drawing/2014/main" id="{9F0A2640-7AA5-58F0-E2B1-5D09232BAC5C}"/>
                </a:ext>
              </a:extLst>
            </p:cNvPr>
            <p:cNvSpPr txBox="1"/>
            <p:nvPr/>
          </p:nvSpPr>
          <p:spPr>
            <a:xfrm>
              <a:off x="5087888" y="3611660"/>
              <a:ext cx="1152128" cy="1883272"/>
            </a:xfrm>
            <a:prstGeom prst="rect">
              <a:avLst/>
            </a:prstGeom>
            <a:noFill/>
          </p:spPr>
          <p:txBody>
            <a:bodyPr wrap="square" rtlCol="0">
              <a:spAutoFit/>
            </a:bodyPr>
            <a:lstStyle/>
            <a:p>
              <a:pPr>
                <a:lnSpc>
                  <a:spcPct val="150000"/>
                </a:lnSpc>
              </a:pPr>
              <a:r>
                <a:rPr kumimoji="1" lang="en-US" altLang="ja-JP" sz="2000" i="1" dirty="0" err="1">
                  <a:latin typeface="Times New Roman" panose="02020603050405020304" pitchFamily="18" charset="0"/>
                  <a:cs typeface="Times New Roman" panose="02020603050405020304" pitchFamily="18" charset="0"/>
                </a:rPr>
                <a:t>W</a:t>
              </a:r>
              <a:r>
                <a:rPr kumimoji="1" lang="en-US" altLang="ja-JP" sz="2000" i="1" baseline="-25000" dirty="0" err="1">
                  <a:latin typeface="Times New Roman" panose="02020603050405020304" pitchFamily="18" charset="0"/>
                  <a:cs typeface="Times New Roman" panose="02020603050405020304" pitchFamily="18" charset="0"/>
                </a:rPr>
                <a:t>copper</a:t>
              </a:r>
              <a:endParaRPr kumimoji="1" lang="en-US" altLang="ja-JP" sz="2000" dirty="0"/>
            </a:p>
            <a:p>
              <a:pPr>
                <a:lnSpc>
                  <a:spcPct val="150000"/>
                </a:lnSpc>
              </a:pPr>
              <a:r>
                <a:rPr kumimoji="1" lang="en-US" altLang="ja-JP" sz="2000" i="1" dirty="0">
                  <a:latin typeface="Times New Roman" panose="02020603050405020304" pitchFamily="18" charset="0"/>
                  <a:cs typeface="Times New Roman" panose="02020603050405020304" pitchFamily="18" charset="0"/>
                </a:rPr>
                <a:t>A</a:t>
              </a:r>
            </a:p>
            <a:p>
              <a:pPr>
                <a:lnSpc>
                  <a:spcPct val="150000"/>
                </a:lnSpc>
              </a:pPr>
              <a:r>
                <a:rPr kumimoji="1" lang="en-US" altLang="ja-JP" sz="2000" i="1" dirty="0" err="1">
                  <a:latin typeface="Times New Roman" panose="02020603050405020304" pitchFamily="18" charset="0"/>
                  <a:cs typeface="Times New Roman" panose="02020603050405020304" pitchFamily="18" charset="0"/>
                </a:rPr>
                <a:t>ΔT</a:t>
              </a:r>
              <a:r>
                <a:rPr kumimoji="1" lang="en-US" altLang="ja-JP" sz="2000" i="1" baseline="-25000" dirty="0" err="1">
                  <a:latin typeface="Times New Roman" panose="02020603050405020304" pitchFamily="18" charset="0"/>
                  <a:cs typeface="Times New Roman" panose="02020603050405020304" pitchFamily="18" charset="0"/>
                </a:rPr>
                <a:t>sample</a:t>
              </a:r>
              <a:endParaRPr kumimoji="1" lang="en-US" altLang="ja-JP" sz="2000" i="1" baseline="-25000" dirty="0">
                <a:latin typeface="Times New Roman" panose="02020603050405020304" pitchFamily="18" charset="0"/>
                <a:cs typeface="Times New Roman" panose="02020603050405020304" pitchFamily="18" charset="0"/>
              </a:endParaRPr>
            </a:p>
            <a:p>
              <a:pPr>
                <a:lnSpc>
                  <a:spcPct val="150000"/>
                </a:lnSpc>
              </a:pPr>
              <a:r>
                <a:rPr kumimoji="1" lang="en-US" altLang="ja-JP" sz="2000" i="1" dirty="0" err="1">
                  <a:latin typeface="Times New Roman" panose="02020603050405020304" pitchFamily="18" charset="0"/>
                  <a:cs typeface="Times New Roman" panose="02020603050405020304" pitchFamily="18" charset="0"/>
                </a:rPr>
                <a:t>a,b,t</a:t>
              </a:r>
              <a:endParaRPr kumimoji="1" lang="en-US" altLang="ja-JP" sz="2000" dirty="0"/>
            </a:p>
          </p:txBody>
        </p:sp>
        <p:sp>
          <p:nvSpPr>
            <p:cNvPr id="19" name="テキスト ボックス 18">
              <a:extLst>
                <a:ext uri="{FF2B5EF4-FFF2-40B4-BE49-F238E27FC236}">
                  <a16:creationId xmlns:a16="http://schemas.microsoft.com/office/drawing/2014/main" id="{2EA26AA9-0492-8512-FCF3-91679F94617F}"/>
                </a:ext>
              </a:extLst>
            </p:cNvPr>
            <p:cNvSpPr txBox="1"/>
            <p:nvPr/>
          </p:nvSpPr>
          <p:spPr>
            <a:xfrm>
              <a:off x="5922564" y="3611660"/>
              <a:ext cx="4589436" cy="1900520"/>
            </a:xfrm>
            <a:prstGeom prst="rect">
              <a:avLst/>
            </a:prstGeom>
            <a:noFill/>
          </p:spPr>
          <p:txBody>
            <a:bodyPr wrap="square" rtlCol="0">
              <a:spAutoFit/>
            </a:bodyPr>
            <a:lstStyle/>
            <a:p>
              <a:pPr>
                <a:lnSpc>
                  <a:spcPct val="150000"/>
                </a:lnSpc>
              </a:pPr>
              <a:r>
                <a:rPr kumimoji="1" lang="ja-JP" altLang="en-US" sz="2000" dirty="0"/>
                <a:t>： 銅ブロック熱流密度 </a:t>
              </a:r>
              <a:r>
                <a:rPr kumimoji="1" lang="en-US" altLang="ja-JP" sz="2000" dirty="0"/>
                <a:t>[</a:t>
              </a:r>
              <a:r>
                <a:rPr kumimoji="1" lang="en-US" altLang="ja-JP" sz="2000" dirty="0">
                  <a:cs typeface="Times New Roman" panose="02020603050405020304" pitchFamily="18" charset="0"/>
                </a:rPr>
                <a:t>W/m</a:t>
              </a:r>
              <a:r>
                <a:rPr kumimoji="1" lang="en-US" altLang="ja-JP" sz="2000" baseline="30000" dirty="0">
                  <a:cs typeface="Times New Roman" panose="02020603050405020304" pitchFamily="18" charset="0"/>
                </a:rPr>
                <a:t>2</a:t>
              </a:r>
              <a:r>
                <a:rPr kumimoji="1" lang="en-US" altLang="ja-JP" sz="2000" dirty="0"/>
                <a:t>]</a:t>
              </a:r>
            </a:p>
            <a:p>
              <a:pPr>
                <a:lnSpc>
                  <a:spcPct val="150000"/>
                </a:lnSpc>
              </a:pPr>
              <a:r>
                <a:rPr kumimoji="1" lang="ja-JP" altLang="en-US" sz="2000" dirty="0"/>
                <a:t>： 銅ブロック面積 </a:t>
              </a:r>
              <a:r>
                <a:rPr kumimoji="1" lang="en-US" altLang="ja-JP" sz="2000" dirty="0"/>
                <a:t>[</a:t>
              </a:r>
              <a:r>
                <a:rPr kumimoji="1" lang="en-US" altLang="ja-JP" sz="2000" dirty="0">
                  <a:cs typeface="Times New Roman" panose="02020603050405020304" pitchFamily="18" charset="0"/>
                </a:rPr>
                <a:t>m</a:t>
              </a:r>
              <a:r>
                <a:rPr kumimoji="1" lang="en-US" altLang="ja-JP" sz="2000" baseline="30000" dirty="0">
                  <a:cs typeface="Times New Roman" panose="02020603050405020304" pitchFamily="18" charset="0"/>
                </a:rPr>
                <a:t>2</a:t>
              </a:r>
              <a:r>
                <a:rPr kumimoji="1" lang="en-US" altLang="ja-JP" sz="2000" dirty="0"/>
                <a:t>]</a:t>
              </a:r>
            </a:p>
            <a:p>
              <a:pPr>
                <a:lnSpc>
                  <a:spcPct val="150000"/>
                </a:lnSpc>
              </a:pPr>
              <a:r>
                <a:rPr kumimoji="1" lang="ja-JP" altLang="en-US" sz="2000" dirty="0"/>
                <a:t>：試料温度差</a:t>
              </a:r>
              <a:r>
                <a:rPr kumimoji="1" lang="en-US" altLang="ja-JP" sz="2000" dirty="0"/>
                <a:t>(TC1-TC2)</a:t>
              </a:r>
              <a:r>
                <a:rPr kumimoji="1" lang="ja-JP" altLang="en-US" sz="2000" dirty="0"/>
                <a:t> </a:t>
              </a:r>
              <a:r>
                <a:rPr kumimoji="1" lang="en-US" altLang="ja-JP" sz="2000" dirty="0"/>
                <a:t>[</a:t>
              </a:r>
              <a:r>
                <a:rPr kumimoji="1" lang="en-US" altLang="ja-JP" sz="2000" dirty="0">
                  <a:cs typeface="Times New Roman" panose="02020603050405020304" pitchFamily="18" charset="0"/>
                </a:rPr>
                <a:t>K</a:t>
              </a:r>
              <a:r>
                <a:rPr kumimoji="1" lang="en-US" altLang="ja-JP" sz="2000" dirty="0"/>
                <a:t>]</a:t>
              </a:r>
            </a:p>
            <a:p>
              <a:pPr>
                <a:lnSpc>
                  <a:spcPct val="150000"/>
                </a:lnSpc>
              </a:pPr>
              <a:r>
                <a:rPr kumimoji="1" lang="ja-JP" altLang="en-US" sz="2000" dirty="0"/>
                <a:t>： 試料の縦</a:t>
              </a:r>
              <a:r>
                <a:rPr kumimoji="1" lang="en-US" altLang="ja-JP" sz="2000" dirty="0"/>
                <a:t>,</a:t>
              </a:r>
              <a:r>
                <a:rPr kumimoji="1" lang="ja-JP" altLang="en-US" sz="2000" dirty="0"/>
                <a:t>横</a:t>
              </a:r>
              <a:r>
                <a:rPr kumimoji="1" lang="en-US" altLang="ja-JP" sz="2000" dirty="0"/>
                <a:t>,</a:t>
              </a:r>
              <a:r>
                <a:rPr kumimoji="1" lang="ja-JP" altLang="en-US" sz="2000" dirty="0"/>
                <a:t>厚み </a:t>
              </a:r>
              <a:r>
                <a:rPr kumimoji="1" lang="en-US" altLang="ja-JP" sz="2000" dirty="0"/>
                <a:t>[</a:t>
              </a:r>
              <a:r>
                <a:rPr kumimoji="1" lang="en-US" altLang="ja-JP" sz="2000" dirty="0">
                  <a:cs typeface="Times New Roman" panose="02020603050405020304" pitchFamily="18" charset="0"/>
                </a:rPr>
                <a:t>m</a:t>
              </a:r>
              <a:r>
                <a:rPr kumimoji="1" lang="en-US" altLang="ja-JP" sz="2000" dirty="0"/>
                <a:t>]</a:t>
              </a:r>
            </a:p>
          </p:txBody>
        </p:sp>
      </p:grpSp>
      <p:grpSp>
        <p:nvGrpSpPr>
          <p:cNvPr id="53" name="グループ化 52">
            <a:extLst>
              <a:ext uri="{FF2B5EF4-FFF2-40B4-BE49-F238E27FC236}">
                <a16:creationId xmlns:a16="http://schemas.microsoft.com/office/drawing/2014/main" id="{93B786E5-ABA5-642D-6688-23D3F7A6F88D}"/>
              </a:ext>
            </a:extLst>
          </p:cNvPr>
          <p:cNvGrpSpPr/>
          <p:nvPr/>
        </p:nvGrpSpPr>
        <p:grpSpPr>
          <a:xfrm>
            <a:off x="533091" y="980728"/>
            <a:ext cx="6332886" cy="5786344"/>
            <a:chOff x="-7360471" y="680833"/>
            <a:chExt cx="6332886" cy="5786344"/>
          </a:xfrm>
        </p:grpSpPr>
        <p:sp>
          <p:nvSpPr>
            <p:cNvPr id="21" name="正方形/長方形 20">
              <a:extLst>
                <a:ext uri="{FF2B5EF4-FFF2-40B4-BE49-F238E27FC236}">
                  <a16:creationId xmlns:a16="http://schemas.microsoft.com/office/drawing/2014/main" id="{82C2ED17-5FB3-F4EA-13E0-AF50B53CF021}"/>
                </a:ext>
              </a:extLst>
            </p:cNvPr>
            <p:cNvSpPr/>
            <p:nvPr/>
          </p:nvSpPr>
          <p:spPr>
            <a:xfrm rot="5400000">
              <a:off x="-5131585" y="3716926"/>
              <a:ext cx="4320000" cy="144000"/>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FF089496-38F3-1911-C9C3-CCBBF0B4A6E8}"/>
                </a:ext>
              </a:extLst>
            </p:cNvPr>
            <p:cNvSpPr/>
            <p:nvPr/>
          </p:nvSpPr>
          <p:spPr>
            <a:xfrm rot="5400000">
              <a:off x="-8331899" y="3695801"/>
              <a:ext cx="4320000" cy="144000"/>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911A8A8C-B5E4-5940-E320-202DC3B3BAFB}"/>
                </a:ext>
              </a:extLst>
            </p:cNvPr>
            <p:cNvSpPr/>
            <p:nvPr/>
          </p:nvSpPr>
          <p:spPr>
            <a:xfrm>
              <a:off x="-5123489" y="3143926"/>
              <a:ext cx="1086900" cy="177921"/>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E3E858E-F68F-0DC3-EDF1-BBFAA4BA165A}"/>
                </a:ext>
              </a:extLst>
            </p:cNvPr>
            <p:cNvSpPr/>
            <p:nvPr/>
          </p:nvSpPr>
          <p:spPr>
            <a:xfrm>
              <a:off x="-5628079" y="3414006"/>
              <a:ext cx="2096078" cy="2120427"/>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台形 24">
              <a:extLst>
                <a:ext uri="{FF2B5EF4-FFF2-40B4-BE49-F238E27FC236}">
                  <a16:creationId xmlns:a16="http://schemas.microsoft.com/office/drawing/2014/main" id="{08E720B3-765E-E1AF-A9D1-0BDFAE7CDC93}"/>
                </a:ext>
              </a:extLst>
            </p:cNvPr>
            <p:cNvSpPr/>
            <p:nvPr/>
          </p:nvSpPr>
          <p:spPr>
            <a:xfrm flipV="1">
              <a:off x="-6009423" y="2640938"/>
              <a:ext cx="2858768" cy="433252"/>
            </a:xfrm>
            <a:prstGeom prst="trapezoid">
              <a:avLst>
                <a:gd name="adj" fmla="val 92172"/>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F49EFDD0-DC4A-FB60-4B44-58C3C81BC334}"/>
                </a:ext>
              </a:extLst>
            </p:cNvPr>
            <p:cNvSpPr txBox="1"/>
            <p:nvPr/>
          </p:nvSpPr>
          <p:spPr>
            <a:xfrm>
              <a:off x="-4271945" y="699094"/>
              <a:ext cx="2016000" cy="369332"/>
            </a:xfrm>
            <a:prstGeom prst="rect">
              <a:avLst/>
            </a:prstGeom>
            <a:noFill/>
            <a:ln>
              <a:noFill/>
            </a:ln>
          </p:spPr>
          <p:txBody>
            <a:bodyPr wrap="square" rtlCol="0" anchor="ctr">
              <a:spAutoFit/>
            </a:bodyPr>
            <a:lstStyle/>
            <a:p>
              <a:pPr algn="ctr"/>
              <a:r>
                <a:rPr kumimoji="1" lang="ja-JP" altLang="en-US" dirty="0"/>
                <a:t>ハロゲンランプ</a:t>
              </a:r>
            </a:p>
          </p:txBody>
        </p:sp>
        <p:sp>
          <p:nvSpPr>
            <p:cNvPr id="27" name="正方形/長方形 26">
              <a:extLst>
                <a:ext uri="{FF2B5EF4-FFF2-40B4-BE49-F238E27FC236}">
                  <a16:creationId xmlns:a16="http://schemas.microsoft.com/office/drawing/2014/main" id="{8F68E654-B42C-F568-FC8D-16D2421DB4FE}"/>
                </a:ext>
              </a:extLst>
            </p:cNvPr>
            <p:cNvSpPr/>
            <p:nvPr/>
          </p:nvSpPr>
          <p:spPr>
            <a:xfrm>
              <a:off x="-5646951" y="3319716"/>
              <a:ext cx="2133824" cy="762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569F61BB-AF6D-8D51-BAC6-7CFE778911C8}"/>
                </a:ext>
              </a:extLst>
            </p:cNvPr>
            <p:cNvSpPr/>
            <p:nvPr/>
          </p:nvSpPr>
          <p:spPr>
            <a:xfrm>
              <a:off x="-5646951" y="3081061"/>
              <a:ext cx="2133824" cy="762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a:extLst>
                <a:ext uri="{FF2B5EF4-FFF2-40B4-BE49-F238E27FC236}">
                  <a16:creationId xmlns:a16="http://schemas.microsoft.com/office/drawing/2014/main" id="{EA9F2105-59D3-F5FC-63B6-9DB5F1FBC64E}"/>
                </a:ext>
              </a:extLst>
            </p:cNvPr>
            <p:cNvSpPr/>
            <p:nvPr/>
          </p:nvSpPr>
          <p:spPr>
            <a:xfrm>
              <a:off x="-6920038" y="2264735"/>
              <a:ext cx="4680000" cy="376203"/>
            </a:xfrm>
            <a:prstGeom prst="rect">
              <a:avLst/>
            </a:prstGeom>
            <a:solidFill>
              <a:schemeClr val="bg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466AE3E5-E85C-96EF-148C-32B09DC0F7B4}"/>
                </a:ext>
              </a:extLst>
            </p:cNvPr>
            <p:cNvSpPr/>
            <p:nvPr/>
          </p:nvSpPr>
          <p:spPr>
            <a:xfrm>
              <a:off x="-5912038" y="5518925"/>
              <a:ext cx="2664000" cy="430001"/>
            </a:xfrm>
            <a:prstGeom prst="rect">
              <a:avLst/>
            </a:prstGeom>
            <a:solidFill>
              <a:schemeClr val="bg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A48F16A2-1EBA-0146-1658-D9D4632F742F}"/>
                </a:ext>
              </a:extLst>
            </p:cNvPr>
            <p:cNvSpPr/>
            <p:nvPr/>
          </p:nvSpPr>
          <p:spPr>
            <a:xfrm>
              <a:off x="-7234641" y="1068426"/>
              <a:ext cx="5345251" cy="53987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台形 31">
              <a:extLst>
                <a:ext uri="{FF2B5EF4-FFF2-40B4-BE49-F238E27FC236}">
                  <a16:creationId xmlns:a16="http://schemas.microsoft.com/office/drawing/2014/main" id="{833BD13C-0D3B-04E6-F1A6-5CC873F0F164}"/>
                </a:ext>
              </a:extLst>
            </p:cNvPr>
            <p:cNvSpPr/>
            <p:nvPr/>
          </p:nvSpPr>
          <p:spPr>
            <a:xfrm>
              <a:off x="-5165593" y="680833"/>
              <a:ext cx="1171107" cy="791936"/>
            </a:xfrm>
            <a:prstGeom prst="trapezoid">
              <a:avLst>
                <a:gd name="adj" fmla="val 47739"/>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1FBE7C3-B89F-A256-4692-245FB6015FD2}"/>
                </a:ext>
              </a:extLst>
            </p:cNvPr>
            <p:cNvSpPr txBox="1"/>
            <p:nvPr/>
          </p:nvSpPr>
          <p:spPr>
            <a:xfrm>
              <a:off x="-2839009" y="2755146"/>
              <a:ext cx="1811424" cy="369332"/>
            </a:xfrm>
            <a:prstGeom prst="rect">
              <a:avLst/>
            </a:prstGeom>
            <a:solidFill>
              <a:schemeClr val="bg1"/>
            </a:solidFill>
            <a:ln>
              <a:noFill/>
            </a:ln>
          </p:spPr>
          <p:txBody>
            <a:bodyPr wrap="square" rtlCol="0" anchor="ctr">
              <a:spAutoFit/>
            </a:bodyPr>
            <a:lstStyle/>
            <a:p>
              <a:pPr algn="ctr"/>
              <a:r>
                <a:rPr lang="ja-JP" altLang="en-US" dirty="0"/>
                <a:t>カーボンシート</a:t>
              </a:r>
              <a:endParaRPr kumimoji="1" lang="ja-JP" altLang="en-US" dirty="0"/>
            </a:p>
          </p:txBody>
        </p:sp>
        <p:sp>
          <p:nvSpPr>
            <p:cNvPr id="34" name="テキスト ボックス 33">
              <a:extLst>
                <a:ext uri="{FF2B5EF4-FFF2-40B4-BE49-F238E27FC236}">
                  <a16:creationId xmlns:a16="http://schemas.microsoft.com/office/drawing/2014/main" id="{BD41889A-C807-4185-405F-A3B94A5593C6}"/>
                </a:ext>
              </a:extLst>
            </p:cNvPr>
            <p:cNvSpPr txBox="1"/>
            <p:nvPr/>
          </p:nvSpPr>
          <p:spPr>
            <a:xfrm>
              <a:off x="-7089400" y="3060182"/>
              <a:ext cx="2016000" cy="369332"/>
            </a:xfrm>
            <a:prstGeom prst="rect">
              <a:avLst/>
            </a:prstGeom>
            <a:noFill/>
            <a:ln>
              <a:noFill/>
            </a:ln>
          </p:spPr>
          <p:txBody>
            <a:bodyPr wrap="square" rtlCol="0" anchor="ctr">
              <a:spAutoFit/>
            </a:bodyPr>
            <a:lstStyle/>
            <a:p>
              <a:pPr algn="ctr"/>
              <a:r>
                <a:rPr kumimoji="1" lang="ja-JP" altLang="en-US" dirty="0"/>
                <a:t>試料</a:t>
              </a:r>
            </a:p>
          </p:txBody>
        </p:sp>
        <p:sp>
          <p:nvSpPr>
            <p:cNvPr id="35" name="テキスト ボックス 34">
              <a:extLst>
                <a:ext uri="{FF2B5EF4-FFF2-40B4-BE49-F238E27FC236}">
                  <a16:creationId xmlns:a16="http://schemas.microsoft.com/office/drawing/2014/main" id="{04DDF001-F8E6-9214-ADF6-FC48BBCC7D0B}"/>
                </a:ext>
              </a:extLst>
            </p:cNvPr>
            <p:cNvSpPr txBox="1"/>
            <p:nvPr/>
          </p:nvSpPr>
          <p:spPr>
            <a:xfrm>
              <a:off x="-2839010" y="3540958"/>
              <a:ext cx="1438035" cy="376202"/>
            </a:xfrm>
            <a:prstGeom prst="rect">
              <a:avLst/>
            </a:prstGeom>
            <a:solidFill>
              <a:schemeClr val="bg1"/>
            </a:solidFill>
            <a:ln>
              <a:noFill/>
            </a:ln>
          </p:spPr>
          <p:txBody>
            <a:bodyPr wrap="square" rtlCol="0" anchor="ctr">
              <a:spAutoFit/>
            </a:bodyPr>
            <a:lstStyle/>
            <a:p>
              <a:pPr algn="ctr"/>
              <a:r>
                <a:rPr kumimoji="1" lang="ja-JP" altLang="en-US" dirty="0"/>
                <a:t>銅ブロック</a:t>
              </a:r>
            </a:p>
          </p:txBody>
        </p:sp>
        <p:sp>
          <p:nvSpPr>
            <p:cNvPr id="36" name="矢印: ストライプ 35">
              <a:extLst>
                <a:ext uri="{FF2B5EF4-FFF2-40B4-BE49-F238E27FC236}">
                  <a16:creationId xmlns:a16="http://schemas.microsoft.com/office/drawing/2014/main" id="{742A94A1-D5C9-D5BA-5413-BEBFC3F27A70}"/>
                </a:ext>
              </a:extLst>
            </p:cNvPr>
            <p:cNvSpPr/>
            <p:nvPr/>
          </p:nvSpPr>
          <p:spPr>
            <a:xfrm rot="5400000">
              <a:off x="-5721759" y="3374995"/>
              <a:ext cx="2304728" cy="924505"/>
            </a:xfrm>
            <a:prstGeom prst="stripedRightArrow">
              <a:avLst>
                <a:gd name="adj1" fmla="val 56247"/>
                <a:gd name="adj2" fmla="val 62494"/>
              </a:avLst>
            </a:prstGeom>
            <a:solidFill>
              <a:srgbClr val="FF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64EFC9C1-06AD-3224-104E-FF81CA5C9187}"/>
                </a:ext>
              </a:extLst>
            </p:cNvPr>
            <p:cNvSpPr txBox="1"/>
            <p:nvPr/>
          </p:nvSpPr>
          <p:spPr>
            <a:xfrm>
              <a:off x="-5577395" y="4211465"/>
              <a:ext cx="2016000" cy="369332"/>
            </a:xfrm>
            <a:prstGeom prst="rect">
              <a:avLst/>
            </a:prstGeom>
            <a:noFill/>
            <a:ln>
              <a:noFill/>
            </a:ln>
          </p:spPr>
          <p:txBody>
            <a:bodyPr wrap="square" rtlCol="0" anchor="ctr">
              <a:spAutoFit/>
            </a:bodyPr>
            <a:lstStyle/>
            <a:p>
              <a:pPr algn="ctr"/>
              <a:r>
                <a:rPr kumimoji="1" lang="ja-JP" altLang="en-US" dirty="0"/>
                <a:t>熱流</a:t>
              </a:r>
            </a:p>
          </p:txBody>
        </p:sp>
        <p:sp>
          <p:nvSpPr>
            <p:cNvPr id="38" name="楕円 37">
              <a:extLst>
                <a:ext uri="{FF2B5EF4-FFF2-40B4-BE49-F238E27FC236}">
                  <a16:creationId xmlns:a16="http://schemas.microsoft.com/office/drawing/2014/main" id="{83E36E58-C59A-9429-5F23-4F7D91D8D134}"/>
                </a:ext>
              </a:extLst>
            </p:cNvPr>
            <p:cNvSpPr/>
            <p:nvPr/>
          </p:nvSpPr>
          <p:spPr>
            <a:xfrm>
              <a:off x="-4689125" y="2320374"/>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46CC5926-452D-039C-4B5D-59EC81DE503C}"/>
                </a:ext>
              </a:extLst>
            </p:cNvPr>
            <p:cNvSpPr/>
            <p:nvPr/>
          </p:nvSpPr>
          <p:spPr>
            <a:xfrm>
              <a:off x="-4695316" y="2905706"/>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84A8A609-C840-7491-27E0-E8A2853A1F4F}"/>
                </a:ext>
              </a:extLst>
            </p:cNvPr>
            <p:cNvSpPr/>
            <p:nvPr/>
          </p:nvSpPr>
          <p:spPr>
            <a:xfrm>
              <a:off x="-4703157" y="3407442"/>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DE9913AF-6272-C4CF-D884-4909F0566738}"/>
                </a:ext>
              </a:extLst>
            </p:cNvPr>
            <p:cNvSpPr/>
            <p:nvPr/>
          </p:nvSpPr>
          <p:spPr>
            <a:xfrm>
              <a:off x="-4703157" y="3734378"/>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2D64A24A-374B-961E-C28F-FE4CCDB2C1B8}"/>
                </a:ext>
              </a:extLst>
            </p:cNvPr>
            <p:cNvSpPr/>
            <p:nvPr/>
          </p:nvSpPr>
          <p:spPr>
            <a:xfrm>
              <a:off x="-4703157" y="5032737"/>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2A7C74E-4DC4-764C-750D-1150E1FEEC7E}"/>
                </a:ext>
              </a:extLst>
            </p:cNvPr>
            <p:cNvSpPr txBox="1"/>
            <p:nvPr/>
          </p:nvSpPr>
          <p:spPr>
            <a:xfrm>
              <a:off x="-5053485" y="4938423"/>
              <a:ext cx="2016000" cy="369332"/>
            </a:xfrm>
            <a:prstGeom prst="rect">
              <a:avLst/>
            </a:prstGeom>
            <a:noFill/>
            <a:ln>
              <a:noFill/>
            </a:ln>
          </p:spPr>
          <p:txBody>
            <a:bodyPr wrap="square" rtlCol="0" anchor="ctr">
              <a:spAutoFit/>
            </a:bodyPr>
            <a:lstStyle/>
            <a:p>
              <a:pPr algn="ctr"/>
              <a:r>
                <a:rPr kumimoji="1" lang="en-US" altLang="ja-JP" dirty="0"/>
                <a:t>TC4</a:t>
              </a:r>
              <a:endParaRPr kumimoji="1" lang="ja-JP" altLang="en-US" dirty="0"/>
            </a:p>
          </p:txBody>
        </p:sp>
        <p:sp>
          <p:nvSpPr>
            <p:cNvPr id="44" name="テキスト ボックス 43">
              <a:extLst>
                <a:ext uri="{FF2B5EF4-FFF2-40B4-BE49-F238E27FC236}">
                  <a16:creationId xmlns:a16="http://schemas.microsoft.com/office/drawing/2014/main" id="{7E3C1F35-5492-D625-186A-66ED30C5D9A0}"/>
                </a:ext>
              </a:extLst>
            </p:cNvPr>
            <p:cNvSpPr txBox="1"/>
            <p:nvPr/>
          </p:nvSpPr>
          <p:spPr>
            <a:xfrm>
              <a:off x="-5053485" y="3693246"/>
              <a:ext cx="2016000" cy="369332"/>
            </a:xfrm>
            <a:prstGeom prst="rect">
              <a:avLst/>
            </a:prstGeom>
            <a:noFill/>
            <a:ln>
              <a:noFill/>
            </a:ln>
          </p:spPr>
          <p:txBody>
            <a:bodyPr wrap="square" rtlCol="0" anchor="ctr">
              <a:spAutoFit/>
            </a:bodyPr>
            <a:lstStyle/>
            <a:p>
              <a:pPr algn="ctr"/>
              <a:r>
                <a:rPr kumimoji="1" lang="en-US" altLang="ja-JP" dirty="0"/>
                <a:t>TC</a:t>
              </a:r>
              <a:r>
                <a:rPr lang="en-US" altLang="ja-JP" dirty="0"/>
                <a:t>3</a:t>
              </a:r>
              <a:endParaRPr kumimoji="1" lang="ja-JP" altLang="en-US" dirty="0"/>
            </a:p>
          </p:txBody>
        </p:sp>
        <p:sp>
          <p:nvSpPr>
            <p:cNvPr id="45" name="テキスト ボックス 44">
              <a:extLst>
                <a:ext uri="{FF2B5EF4-FFF2-40B4-BE49-F238E27FC236}">
                  <a16:creationId xmlns:a16="http://schemas.microsoft.com/office/drawing/2014/main" id="{4680B6F2-29D7-D919-538B-E57DD2635A6E}"/>
                </a:ext>
              </a:extLst>
            </p:cNvPr>
            <p:cNvSpPr txBox="1"/>
            <p:nvPr/>
          </p:nvSpPr>
          <p:spPr>
            <a:xfrm>
              <a:off x="-5053485" y="2232103"/>
              <a:ext cx="2016000" cy="369332"/>
            </a:xfrm>
            <a:prstGeom prst="rect">
              <a:avLst/>
            </a:prstGeom>
            <a:noFill/>
            <a:ln>
              <a:noFill/>
            </a:ln>
          </p:spPr>
          <p:txBody>
            <a:bodyPr wrap="square" rtlCol="0" anchor="ctr">
              <a:spAutoFit/>
            </a:bodyPr>
            <a:lstStyle/>
            <a:p>
              <a:pPr algn="ctr"/>
              <a:r>
                <a:rPr kumimoji="1" lang="en-US" altLang="ja-JP" dirty="0"/>
                <a:t>TC</a:t>
              </a:r>
              <a:r>
                <a:rPr lang="en-US" altLang="ja-JP" dirty="0"/>
                <a:t>0</a:t>
              </a:r>
              <a:endParaRPr kumimoji="1" lang="ja-JP" altLang="en-US" dirty="0"/>
            </a:p>
          </p:txBody>
        </p:sp>
        <p:sp>
          <p:nvSpPr>
            <p:cNvPr id="46" name="テキスト ボックス 45">
              <a:extLst>
                <a:ext uri="{FF2B5EF4-FFF2-40B4-BE49-F238E27FC236}">
                  <a16:creationId xmlns:a16="http://schemas.microsoft.com/office/drawing/2014/main" id="{FCE4910C-E450-E160-AC1E-FA4F6859A4E7}"/>
                </a:ext>
              </a:extLst>
            </p:cNvPr>
            <p:cNvSpPr txBox="1"/>
            <p:nvPr/>
          </p:nvSpPr>
          <p:spPr>
            <a:xfrm>
              <a:off x="-5053485" y="2682507"/>
              <a:ext cx="2016000" cy="369332"/>
            </a:xfrm>
            <a:prstGeom prst="rect">
              <a:avLst/>
            </a:prstGeom>
            <a:noFill/>
            <a:ln>
              <a:noFill/>
            </a:ln>
          </p:spPr>
          <p:txBody>
            <a:bodyPr wrap="square" rtlCol="0" anchor="ctr">
              <a:spAutoFit/>
            </a:bodyPr>
            <a:lstStyle/>
            <a:p>
              <a:pPr algn="ctr"/>
              <a:r>
                <a:rPr kumimoji="1" lang="en-US" altLang="ja-JP" dirty="0"/>
                <a:t>TC</a:t>
              </a:r>
              <a:r>
                <a:rPr lang="en-US" altLang="ja-JP" dirty="0"/>
                <a:t>1</a:t>
              </a:r>
              <a:endParaRPr kumimoji="1" lang="ja-JP" altLang="en-US" dirty="0"/>
            </a:p>
          </p:txBody>
        </p:sp>
        <p:sp>
          <p:nvSpPr>
            <p:cNvPr id="47" name="テキスト ボックス 46">
              <a:extLst>
                <a:ext uri="{FF2B5EF4-FFF2-40B4-BE49-F238E27FC236}">
                  <a16:creationId xmlns:a16="http://schemas.microsoft.com/office/drawing/2014/main" id="{F33B6827-255D-0905-F8FC-705A402BE7C2}"/>
                </a:ext>
              </a:extLst>
            </p:cNvPr>
            <p:cNvSpPr txBox="1"/>
            <p:nvPr/>
          </p:nvSpPr>
          <p:spPr>
            <a:xfrm>
              <a:off x="-5053485" y="3337389"/>
              <a:ext cx="2016000" cy="369332"/>
            </a:xfrm>
            <a:prstGeom prst="rect">
              <a:avLst/>
            </a:prstGeom>
            <a:noFill/>
            <a:ln>
              <a:noFill/>
            </a:ln>
          </p:spPr>
          <p:txBody>
            <a:bodyPr wrap="square" rtlCol="0" anchor="ctr">
              <a:spAutoFit/>
            </a:bodyPr>
            <a:lstStyle/>
            <a:p>
              <a:pPr algn="ctr"/>
              <a:r>
                <a:rPr kumimoji="1" lang="en-US" altLang="ja-JP" dirty="0"/>
                <a:t>TC</a:t>
              </a:r>
              <a:r>
                <a:rPr lang="en-US" altLang="ja-JP" dirty="0"/>
                <a:t>2</a:t>
              </a:r>
              <a:endParaRPr kumimoji="1" lang="ja-JP" altLang="en-US" dirty="0"/>
            </a:p>
          </p:txBody>
        </p:sp>
        <p:sp>
          <p:nvSpPr>
            <p:cNvPr id="48" name="テキスト ボックス 47">
              <a:extLst>
                <a:ext uri="{FF2B5EF4-FFF2-40B4-BE49-F238E27FC236}">
                  <a16:creationId xmlns:a16="http://schemas.microsoft.com/office/drawing/2014/main" id="{25EEA8AB-C725-3704-FD27-C6F0157FAD0D}"/>
                </a:ext>
              </a:extLst>
            </p:cNvPr>
            <p:cNvSpPr txBox="1"/>
            <p:nvPr/>
          </p:nvSpPr>
          <p:spPr>
            <a:xfrm>
              <a:off x="-7360471" y="1110809"/>
              <a:ext cx="2016000" cy="369332"/>
            </a:xfrm>
            <a:prstGeom prst="rect">
              <a:avLst/>
            </a:prstGeom>
            <a:noFill/>
            <a:ln>
              <a:noFill/>
            </a:ln>
          </p:spPr>
          <p:txBody>
            <a:bodyPr wrap="square" rtlCol="0" anchor="ctr">
              <a:spAutoFit/>
            </a:bodyPr>
            <a:lstStyle/>
            <a:p>
              <a:pPr algn="ctr"/>
              <a:r>
                <a:rPr lang="ja-JP" altLang="en-US" dirty="0"/>
                <a:t>チャンバー内</a:t>
              </a:r>
              <a:endParaRPr kumimoji="1" lang="ja-JP" altLang="en-US" dirty="0"/>
            </a:p>
          </p:txBody>
        </p:sp>
        <p:sp>
          <p:nvSpPr>
            <p:cNvPr id="49" name="テキスト ボックス 48">
              <a:extLst>
                <a:ext uri="{FF2B5EF4-FFF2-40B4-BE49-F238E27FC236}">
                  <a16:creationId xmlns:a16="http://schemas.microsoft.com/office/drawing/2014/main" id="{3DC83C69-31E2-B4E4-ECAD-AA7D0FA0635B}"/>
                </a:ext>
              </a:extLst>
            </p:cNvPr>
            <p:cNvSpPr txBox="1"/>
            <p:nvPr/>
          </p:nvSpPr>
          <p:spPr>
            <a:xfrm>
              <a:off x="-2046631" y="1549654"/>
              <a:ext cx="900039" cy="381286"/>
            </a:xfrm>
            <a:prstGeom prst="rect">
              <a:avLst/>
            </a:prstGeom>
            <a:solidFill>
              <a:schemeClr val="bg1"/>
            </a:solidFill>
            <a:ln>
              <a:noFill/>
            </a:ln>
          </p:spPr>
          <p:txBody>
            <a:bodyPr wrap="square" rtlCol="0" anchor="ctr">
              <a:spAutoFit/>
            </a:bodyPr>
            <a:lstStyle/>
            <a:p>
              <a:pPr algn="ctr"/>
              <a:r>
                <a:rPr lang="ja-JP" altLang="en-US" dirty="0"/>
                <a:t>受光版</a:t>
              </a:r>
              <a:endParaRPr kumimoji="1" lang="ja-JP" altLang="en-US" dirty="0"/>
            </a:p>
          </p:txBody>
        </p:sp>
        <p:sp>
          <p:nvSpPr>
            <p:cNvPr id="50" name="フリーフォーム: 図形 49">
              <a:extLst>
                <a:ext uri="{FF2B5EF4-FFF2-40B4-BE49-F238E27FC236}">
                  <a16:creationId xmlns:a16="http://schemas.microsoft.com/office/drawing/2014/main" id="{A7D2A491-EDFE-1689-43B5-5A7D90A799AC}"/>
                </a:ext>
              </a:extLst>
            </p:cNvPr>
            <p:cNvSpPr/>
            <p:nvPr/>
          </p:nvSpPr>
          <p:spPr>
            <a:xfrm rot="7075649" flipH="1">
              <a:off x="-2334689" y="1978704"/>
              <a:ext cx="330200" cy="47624"/>
            </a:xfrm>
            <a:custGeom>
              <a:avLst/>
              <a:gdLst>
                <a:gd name="connsiteX0" fmla="*/ 0 w 211667"/>
                <a:gd name="connsiteY0" fmla="*/ 81477 h 132331"/>
                <a:gd name="connsiteX1" fmla="*/ 59267 w 211667"/>
                <a:gd name="connsiteY1" fmla="*/ 1044 h 132331"/>
                <a:gd name="connsiteX2" fmla="*/ 139700 w 211667"/>
                <a:gd name="connsiteY2" fmla="*/ 132277 h 132331"/>
                <a:gd name="connsiteX3" fmla="*/ 211667 w 211667"/>
                <a:gd name="connsiteY3" fmla="*/ 13744 h 132331"/>
              </a:gdLst>
              <a:ahLst/>
              <a:cxnLst>
                <a:cxn ang="0">
                  <a:pos x="connsiteX0" y="connsiteY0"/>
                </a:cxn>
                <a:cxn ang="0">
                  <a:pos x="connsiteX1" y="connsiteY1"/>
                </a:cxn>
                <a:cxn ang="0">
                  <a:pos x="connsiteX2" y="connsiteY2"/>
                </a:cxn>
                <a:cxn ang="0">
                  <a:pos x="connsiteX3" y="connsiteY3"/>
                </a:cxn>
              </a:cxnLst>
              <a:rect l="l" t="t" r="r" b="b"/>
              <a:pathLst>
                <a:path w="211667" h="132331">
                  <a:moveTo>
                    <a:pt x="0" y="81477"/>
                  </a:moveTo>
                  <a:cubicBezTo>
                    <a:pt x="17992" y="37027"/>
                    <a:pt x="35984" y="-7423"/>
                    <a:pt x="59267" y="1044"/>
                  </a:cubicBezTo>
                  <a:cubicBezTo>
                    <a:pt x="82550" y="9511"/>
                    <a:pt x="114300" y="130160"/>
                    <a:pt x="139700" y="132277"/>
                  </a:cubicBezTo>
                  <a:cubicBezTo>
                    <a:pt x="165100" y="134394"/>
                    <a:pt x="188383" y="74069"/>
                    <a:pt x="211667" y="1374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79ACED4B-B9ED-D4CE-D75B-1C07827E3A88}"/>
                </a:ext>
              </a:extLst>
            </p:cNvPr>
            <p:cNvSpPr/>
            <p:nvPr/>
          </p:nvSpPr>
          <p:spPr>
            <a:xfrm rot="8745086" flipH="1">
              <a:off x="-3460785" y="3028026"/>
              <a:ext cx="330200" cy="47624"/>
            </a:xfrm>
            <a:custGeom>
              <a:avLst/>
              <a:gdLst>
                <a:gd name="connsiteX0" fmla="*/ 0 w 211667"/>
                <a:gd name="connsiteY0" fmla="*/ 81477 h 132331"/>
                <a:gd name="connsiteX1" fmla="*/ 59267 w 211667"/>
                <a:gd name="connsiteY1" fmla="*/ 1044 h 132331"/>
                <a:gd name="connsiteX2" fmla="*/ 139700 w 211667"/>
                <a:gd name="connsiteY2" fmla="*/ 132277 h 132331"/>
                <a:gd name="connsiteX3" fmla="*/ 211667 w 211667"/>
                <a:gd name="connsiteY3" fmla="*/ 13744 h 132331"/>
              </a:gdLst>
              <a:ahLst/>
              <a:cxnLst>
                <a:cxn ang="0">
                  <a:pos x="connsiteX0" y="connsiteY0"/>
                </a:cxn>
                <a:cxn ang="0">
                  <a:pos x="connsiteX1" y="connsiteY1"/>
                </a:cxn>
                <a:cxn ang="0">
                  <a:pos x="connsiteX2" y="connsiteY2"/>
                </a:cxn>
                <a:cxn ang="0">
                  <a:pos x="connsiteX3" y="connsiteY3"/>
                </a:cxn>
              </a:cxnLst>
              <a:rect l="l" t="t" r="r" b="b"/>
              <a:pathLst>
                <a:path w="211667" h="132331">
                  <a:moveTo>
                    <a:pt x="0" y="81477"/>
                  </a:moveTo>
                  <a:cubicBezTo>
                    <a:pt x="17992" y="37027"/>
                    <a:pt x="35984" y="-7423"/>
                    <a:pt x="59267" y="1044"/>
                  </a:cubicBezTo>
                  <a:cubicBezTo>
                    <a:pt x="82550" y="9511"/>
                    <a:pt x="114300" y="130160"/>
                    <a:pt x="139700" y="132277"/>
                  </a:cubicBezTo>
                  <a:cubicBezTo>
                    <a:pt x="165100" y="134394"/>
                    <a:pt x="188383" y="74069"/>
                    <a:pt x="211667" y="1374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7A755C61-A65B-9B86-8DA3-A1D7F0F57ADD}"/>
                </a:ext>
              </a:extLst>
            </p:cNvPr>
            <p:cNvSpPr/>
            <p:nvPr/>
          </p:nvSpPr>
          <p:spPr>
            <a:xfrm rot="8745086" flipH="1">
              <a:off x="-3460784" y="3757867"/>
              <a:ext cx="330200" cy="47624"/>
            </a:xfrm>
            <a:custGeom>
              <a:avLst/>
              <a:gdLst>
                <a:gd name="connsiteX0" fmla="*/ 0 w 211667"/>
                <a:gd name="connsiteY0" fmla="*/ 81477 h 132331"/>
                <a:gd name="connsiteX1" fmla="*/ 59267 w 211667"/>
                <a:gd name="connsiteY1" fmla="*/ 1044 h 132331"/>
                <a:gd name="connsiteX2" fmla="*/ 139700 w 211667"/>
                <a:gd name="connsiteY2" fmla="*/ 132277 h 132331"/>
                <a:gd name="connsiteX3" fmla="*/ 211667 w 211667"/>
                <a:gd name="connsiteY3" fmla="*/ 13744 h 132331"/>
              </a:gdLst>
              <a:ahLst/>
              <a:cxnLst>
                <a:cxn ang="0">
                  <a:pos x="connsiteX0" y="connsiteY0"/>
                </a:cxn>
                <a:cxn ang="0">
                  <a:pos x="connsiteX1" y="connsiteY1"/>
                </a:cxn>
                <a:cxn ang="0">
                  <a:pos x="connsiteX2" y="connsiteY2"/>
                </a:cxn>
                <a:cxn ang="0">
                  <a:pos x="connsiteX3" y="connsiteY3"/>
                </a:cxn>
              </a:cxnLst>
              <a:rect l="l" t="t" r="r" b="b"/>
              <a:pathLst>
                <a:path w="211667" h="132331">
                  <a:moveTo>
                    <a:pt x="0" y="81477"/>
                  </a:moveTo>
                  <a:cubicBezTo>
                    <a:pt x="17992" y="37027"/>
                    <a:pt x="35984" y="-7423"/>
                    <a:pt x="59267" y="1044"/>
                  </a:cubicBezTo>
                  <a:cubicBezTo>
                    <a:pt x="82550" y="9511"/>
                    <a:pt x="114300" y="130160"/>
                    <a:pt x="139700" y="132277"/>
                  </a:cubicBezTo>
                  <a:cubicBezTo>
                    <a:pt x="165100" y="134394"/>
                    <a:pt x="188383" y="74069"/>
                    <a:pt x="211667" y="1374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8659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D10B777-25FC-C9C8-18A5-74C080BC3E33}"/>
              </a:ext>
            </a:extLst>
          </p:cNvPr>
          <p:cNvSpPr>
            <a:spLocks noGrp="1"/>
          </p:cNvSpPr>
          <p:nvPr>
            <p:ph type="body" sz="quarter" idx="13"/>
          </p:nvPr>
        </p:nvSpPr>
        <p:spPr/>
        <p:txBody>
          <a:bodyPr/>
          <a:lstStyle/>
          <a:p>
            <a:r>
              <a:rPr kumimoji="1" lang="ja-JP" altLang="en-US" dirty="0"/>
              <a:t>背 景</a:t>
            </a:r>
          </a:p>
        </p:txBody>
      </p:sp>
      <p:pic>
        <p:nvPicPr>
          <p:cNvPr id="14" name="Picture 14">
            <a:extLst>
              <a:ext uri="{FF2B5EF4-FFF2-40B4-BE49-F238E27FC236}">
                <a16:creationId xmlns:a16="http://schemas.microsoft.com/office/drawing/2014/main" id="{469ECFBB-1E0A-BECE-A659-C86CA363C6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53968" y="2021248"/>
            <a:ext cx="4509252" cy="361318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F2B653DD-6EA0-F2E0-4C64-BEF5ED4488CE}"/>
              </a:ext>
            </a:extLst>
          </p:cNvPr>
          <p:cNvSpPr txBox="1"/>
          <p:nvPr/>
        </p:nvSpPr>
        <p:spPr>
          <a:xfrm>
            <a:off x="831400" y="6010308"/>
            <a:ext cx="4091984" cy="523220"/>
          </a:xfrm>
          <a:prstGeom prst="rect">
            <a:avLst/>
          </a:prstGeom>
          <a:noFill/>
        </p:spPr>
        <p:txBody>
          <a:bodyPr wrap="square">
            <a:spAutoFit/>
          </a:bodyPr>
          <a:lstStyle/>
          <a:p>
            <a:r>
              <a:rPr lang="en-US" altLang="ja-JP" sz="1400" dirty="0"/>
              <a:t>Fitriani </a:t>
            </a:r>
            <a:r>
              <a:rPr lang="en-US" altLang="ja-JP" sz="1400" i="1" dirty="0"/>
              <a:t>et al.</a:t>
            </a:r>
            <a:r>
              <a:rPr lang="en-US" altLang="ja-JP" sz="1400" dirty="0"/>
              <a:t>, Renewable and Sustainable Energy Reviews, 64, 635 (2016).</a:t>
            </a:r>
            <a:endParaRPr lang="ja-JP" altLang="en-US" sz="1400" dirty="0"/>
          </a:p>
        </p:txBody>
      </p:sp>
      <p:grpSp>
        <p:nvGrpSpPr>
          <p:cNvPr id="28" name="グループ化 27">
            <a:extLst>
              <a:ext uri="{FF2B5EF4-FFF2-40B4-BE49-F238E27FC236}">
                <a16:creationId xmlns:a16="http://schemas.microsoft.com/office/drawing/2014/main" id="{A95BD53A-83BC-8F76-2198-7A42BF0192C9}"/>
              </a:ext>
            </a:extLst>
          </p:cNvPr>
          <p:cNvGrpSpPr/>
          <p:nvPr/>
        </p:nvGrpSpPr>
        <p:grpSpPr>
          <a:xfrm>
            <a:off x="8956623" y="1995035"/>
            <a:ext cx="2569453" cy="1085547"/>
            <a:chOff x="10561984" y="5062181"/>
            <a:chExt cx="2569453" cy="1085547"/>
          </a:xfrm>
        </p:grpSpPr>
        <p:sp>
          <p:nvSpPr>
            <p:cNvPr id="25" name="テキスト ボックス 24">
              <a:extLst>
                <a:ext uri="{FF2B5EF4-FFF2-40B4-BE49-F238E27FC236}">
                  <a16:creationId xmlns:a16="http://schemas.microsoft.com/office/drawing/2014/main" id="{8C41634E-9F9F-DC26-66C2-8C716D9733E4}"/>
                </a:ext>
              </a:extLst>
            </p:cNvPr>
            <p:cNvSpPr txBox="1"/>
            <p:nvPr/>
          </p:nvSpPr>
          <p:spPr>
            <a:xfrm>
              <a:off x="10561984" y="5062181"/>
              <a:ext cx="361029" cy="1077218"/>
            </a:xfrm>
            <a:prstGeom prst="rect">
              <a:avLst/>
            </a:prstGeom>
            <a:noFill/>
          </p:spPr>
          <p:txBody>
            <a:bodyPr wrap="square" numCol="1" rtlCol="0" anchor="ctr">
              <a:spAutoFit/>
            </a:bodyPr>
            <a:lstStyle/>
            <a:p>
              <a:r>
                <a:rPr kumimoji="1" lang="en-US" altLang="ja-JP" sz="1600" i="1" dirty="0"/>
                <a:t>S</a:t>
              </a:r>
            </a:p>
            <a:p>
              <a:r>
                <a:rPr kumimoji="1" lang="en-US" altLang="ja-JP" sz="1600" i="1" dirty="0"/>
                <a:t>ρ</a:t>
              </a:r>
            </a:p>
            <a:p>
              <a:r>
                <a:rPr kumimoji="1" lang="en-US" altLang="ja-JP" sz="1600" i="1" dirty="0"/>
                <a:t>κ</a:t>
              </a:r>
            </a:p>
            <a:p>
              <a:r>
                <a:rPr kumimoji="1" lang="en-US" altLang="ja-JP" sz="1600" i="1" dirty="0"/>
                <a:t>T</a:t>
              </a:r>
              <a:endParaRPr kumimoji="1" lang="ja-JP" altLang="en-US" sz="1600" dirty="0"/>
            </a:p>
          </p:txBody>
        </p:sp>
        <p:sp>
          <p:nvSpPr>
            <p:cNvPr id="27" name="テキスト ボックス 26">
              <a:extLst>
                <a:ext uri="{FF2B5EF4-FFF2-40B4-BE49-F238E27FC236}">
                  <a16:creationId xmlns:a16="http://schemas.microsoft.com/office/drawing/2014/main" id="{362E5F62-7D4A-6DD9-9B9C-4A0AE81238AE}"/>
                </a:ext>
              </a:extLst>
            </p:cNvPr>
            <p:cNvSpPr txBox="1"/>
            <p:nvPr/>
          </p:nvSpPr>
          <p:spPr>
            <a:xfrm>
              <a:off x="10752430" y="5070510"/>
              <a:ext cx="2379007" cy="1077218"/>
            </a:xfrm>
            <a:prstGeom prst="rect">
              <a:avLst/>
            </a:prstGeom>
            <a:noFill/>
          </p:spPr>
          <p:txBody>
            <a:bodyPr wrap="square" numCol="1" rtlCol="0" anchor="ctr">
              <a:spAutoFit/>
            </a:bodyPr>
            <a:lstStyle/>
            <a:p>
              <a:r>
                <a:rPr kumimoji="1" lang="ja-JP" altLang="en-US" sz="1600" dirty="0"/>
                <a:t>：ゼーベック係数</a:t>
              </a:r>
              <a:r>
                <a:rPr kumimoji="1" lang="en-US" altLang="ja-JP" sz="1600" dirty="0"/>
                <a:t> [VK</a:t>
              </a:r>
              <a:r>
                <a:rPr kumimoji="1" lang="en-US" altLang="ja-JP" sz="1600" baseline="30000" dirty="0"/>
                <a:t>-1</a:t>
              </a:r>
              <a:r>
                <a:rPr kumimoji="1" lang="en-US" altLang="ja-JP" sz="1600" dirty="0"/>
                <a:t>]</a:t>
              </a:r>
            </a:p>
            <a:p>
              <a:r>
                <a:rPr kumimoji="1" lang="ja-JP" altLang="en-US" sz="1600" dirty="0"/>
                <a:t>：電気抵抗率 </a:t>
              </a:r>
              <a:r>
                <a:rPr kumimoji="1" lang="en-US" altLang="ja-JP" sz="1600" dirty="0"/>
                <a:t>[</a:t>
              </a:r>
              <a:r>
                <a:rPr kumimoji="1" lang="en-US" altLang="ja-JP" sz="1600" dirty="0" err="1"/>
                <a:t>Ωm</a:t>
              </a:r>
              <a:r>
                <a:rPr kumimoji="1" lang="en-US" altLang="ja-JP" sz="1600" dirty="0"/>
                <a:t>]</a:t>
              </a:r>
            </a:p>
            <a:p>
              <a:r>
                <a:rPr kumimoji="1" lang="ja-JP" altLang="en-US" sz="1600" dirty="0"/>
                <a:t>：熱伝導率 </a:t>
              </a:r>
              <a:r>
                <a:rPr kumimoji="1" lang="en-US" altLang="ja-JP" sz="1600" dirty="0"/>
                <a:t>[Wm</a:t>
              </a:r>
              <a:r>
                <a:rPr kumimoji="1" lang="en-US" altLang="ja-JP" sz="1600" baseline="30000" dirty="0"/>
                <a:t>-1</a:t>
              </a:r>
              <a:r>
                <a:rPr kumimoji="1" lang="en-US" altLang="ja-JP" sz="1600" dirty="0"/>
                <a:t>K</a:t>
              </a:r>
              <a:r>
                <a:rPr kumimoji="1" lang="en-US" altLang="ja-JP" sz="1600" baseline="30000" dirty="0"/>
                <a:t>-1</a:t>
              </a:r>
              <a:r>
                <a:rPr kumimoji="1" lang="en-US" altLang="ja-JP" sz="1600" dirty="0"/>
                <a:t>]</a:t>
              </a:r>
            </a:p>
            <a:p>
              <a:r>
                <a:rPr kumimoji="1" lang="ja-JP" altLang="en-US" sz="1600" dirty="0"/>
                <a:t>：</a:t>
              </a:r>
              <a:r>
                <a:rPr kumimoji="1" lang="en-US" altLang="ja-JP" sz="1600" dirty="0"/>
                <a:t> </a:t>
              </a:r>
              <a:r>
                <a:rPr kumimoji="1" lang="ja-JP" altLang="en-US" sz="1600" dirty="0"/>
                <a:t>平均温度 </a:t>
              </a:r>
              <a:r>
                <a:rPr kumimoji="1" lang="en-US" altLang="ja-JP" sz="1600" dirty="0"/>
                <a:t>[K]</a:t>
              </a:r>
            </a:p>
          </p:txBody>
        </p:sp>
      </p:grpSp>
      <p:grpSp>
        <p:nvGrpSpPr>
          <p:cNvPr id="29" name="グループ化 28">
            <a:extLst>
              <a:ext uri="{FF2B5EF4-FFF2-40B4-BE49-F238E27FC236}">
                <a16:creationId xmlns:a16="http://schemas.microsoft.com/office/drawing/2014/main" id="{8AD5C233-1263-E176-A787-D9EFB2A6AE24}"/>
              </a:ext>
            </a:extLst>
          </p:cNvPr>
          <p:cNvGrpSpPr/>
          <p:nvPr/>
        </p:nvGrpSpPr>
        <p:grpSpPr>
          <a:xfrm>
            <a:off x="6144943" y="1874501"/>
            <a:ext cx="2468563" cy="1464038"/>
            <a:chOff x="6091675" y="4758962"/>
            <a:chExt cx="2468563" cy="1464038"/>
          </a:xfrm>
        </p:grpSpPr>
        <p:sp>
          <p:nvSpPr>
            <p:cNvPr id="24" name="矢印: 上 23">
              <a:extLst>
                <a:ext uri="{FF2B5EF4-FFF2-40B4-BE49-F238E27FC236}">
                  <a16:creationId xmlns:a16="http://schemas.microsoft.com/office/drawing/2014/main" id="{4680C3AA-48D2-F2CD-45E4-2ED970811795}"/>
                </a:ext>
              </a:extLst>
            </p:cNvPr>
            <p:cNvSpPr/>
            <p:nvPr/>
          </p:nvSpPr>
          <p:spPr>
            <a:xfrm flipV="1">
              <a:off x="7680176" y="5670723"/>
              <a:ext cx="744773" cy="358959"/>
            </a:xfrm>
            <a:prstGeom prst="upArrow">
              <a:avLst/>
            </a:prstGeom>
            <a:solidFill>
              <a:srgbClr val="FFCC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上 22">
              <a:extLst>
                <a:ext uri="{FF2B5EF4-FFF2-40B4-BE49-F238E27FC236}">
                  <a16:creationId xmlns:a16="http://schemas.microsoft.com/office/drawing/2014/main" id="{41398A53-64F3-27F9-29D4-4CBD4C5DD64C}"/>
                </a:ext>
              </a:extLst>
            </p:cNvPr>
            <p:cNvSpPr/>
            <p:nvPr/>
          </p:nvSpPr>
          <p:spPr>
            <a:xfrm>
              <a:off x="7138504" y="5670724"/>
              <a:ext cx="385527" cy="358959"/>
            </a:xfrm>
            <a:prstGeom prst="upArrow">
              <a:avLst/>
            </a:prstGeom>
            <a:solidFill>
              <a:srgbClr val="75DB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オブジェクト 25">
              <a:extLst>
                <a:ext uri="{FF2B5EF4-FFF2-40B4-BE49-F238E27FC236}">
                  <a16:creationId xmlns:a16="http://schemas.microsoft.com/office/drawing/2014/main" id="{F5F8C861-E30E-7F36-CB9A-36EC309E9F68}"/>
                </a:ext>
              </a:extLst>
            </p:cNvPr>
            <p:cNvGraphicFramePr>
              <a:graphicFrameLocks noChangeAspect="1"/>
            </p:cNvGraphicFramePr>
            <p:nvPr>
              <p:extLst>
                <p:ext uri="{D42A27DB-BD31-4B8C-83A1-F6EECF244321}">
                  <p14:modId xmlns:p14="http://schemas.microsoft.com/office/powerpoint/2010/main" val="1554367109"/>
                </p:ext>
              </p:extLst>
            </p:nvPr>
          </p:nvGraphicFramePr>
          <p:xfrm>
            <a:off x="6091675" y="4758962"/>
            <a:ext cx="2468563" cy="1325562"/>
          </p:xfrm>
          <a:graphic>
            <a:graphicData uri="http://schemas.openxmlformats.org/presentationml/2006/ole">
              <mc:AlternateContent xmlns:mc="http://schemas.openxmlformats.org/markup-compatibility/2006">
                <mc:Choice xmlns:v="urn:schemas-microsoft-com:vml" Requires="v">
                  <p:oleObj name="Equation" r:id="rId4" imgW="2082600" imgH="1117440" progId="Equation.DSMT4">
                    <p:embed/>
                  </p:oleObj>
                </mc:Choice>
                <mc:Fallback>
                  <p:oleObj name="Equation" r:id="rId4" imgW="2082600" imgH="1117440" progId="Equation.DSMT4">
                    <p:embed/>
                    <p:pic>
                      <p:nvPicPr>
                        <p:cNvPr id="26" name="オブジェクト 25">
                          <a:extLst>
                            <a:ext uri="{FF2B5EF4-FFF2-40B4-BE49-F238E27FC236}">
                              <a16:creationId xmlns:a16="http://schemas.microsoft.com/office/drawing/2014/main" id="{F5F8C861-E30E-7F36-CB9A-36EC309E9F68}"/>
                            </a:ext>
                          </a:extLst>
                        </p:cNvPr>
                        <p:cNvPicPr/>
                        <p:nvPr/>
                      </p:nvPicPr>
                      <p:blipFill>
                        <a:blip r:embed="rId5"/>
                        <a:stretch>
                          <a:fillRect/>
                        </a:stretch>
                      </p:blipFill>
                      <p:spPr>
                        <a:xfrm>
                          <a:off x="6091675" y="4758962"/>
                          <a:ext cx="2468563" cy="1325562"/>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E2D040B8-D4E9-FC77-BC0E-4CD2F907E006}"/>
                </a:ext>
              </a:extLst>
            </p:cNvPr>
            <p:cNvGraphicFramePr>
              <a:graphicFrameLocks noChangeAspect="1"/>
            </p:cNvGraphicFramePr>
            <p:nvPr>
              <p:extLst>
                <p:ext uri="{D42A27DB-BD31-4B8C-83A1-F6EECF244321}">
                  <p14:modId xmlns:p14="http://schemas.microsoft.com/office/powerpoint/2010/main" val="1964419013"/>
                </p:ext>
              </p:extLst>
            </p:nvPr>
          </p:nvGraphicFramePr>
          <p:xfrm>
            <a:off x="6818313" y="5929313"/>
            <a:ext cx="176212" cy="293687"/>
          </p:xfrm>
          <a:graphic>
            <a:graphicData uri="http://schemas.openxmlformats.org/presentationml/2006/ole">
              <mc:AlternateContent xmlns:mc="http://schemas.openxmlformats.org/markup-compatibility/2006">
                <mc:Choice xmlns:v="urn:schemas-microsoft-com:vml" Requires="v">
                  <p:oleObj name="Equation" r:id="rId6" imgW="152280" imgH="253800" progId="Equation.DSMT4">
                    <p:embed/>
                  </p:oleObj>
                </mc:Choice>
                <mc:Fallback>
                  <p:oleObj name="Equation" r:id="rId6" imgW="152280" imgH="253800" progId="Equation.DSMT4">
                    <p:embed/>
                    <p:pic>
                      <p:nvPicPr>
                        <p:cNvPr id="26" name="オブジェクト 25">
                          <a:extLst>
                            <a:ext uri="{FF2B5EF4-FFF2-40B4-BE49-F238E27FC236}">
                              <a16:creationId xmlns:a16="http://schemas.microsoft.com/office/drawing/2014/main" id="{F5F8C861-E30E-7F36-CB9A-36EC309E9F68}"/>
                            </a:ext>
                          </a:extLst>
                        </p:cNvPr>
                        <p:cNvPicPr/>
                        <p:nvPr/>
                      </p:nvPicPr>
                      <p:blipFill>
                        <a:blip r:embed="rId7"/>
                        <a:stretch>
                          <a:fillRect/>
                        </a:stretch>
                      </p:blipFill>
                      <p:spPr>
                        <a:xfrm>
                          <a:off x="6818313" y="5929313"/>
                          <a:ext cx="176212" cy="293687"/>
                        </a:xfrm>
                        <a:prstGeom prst="rect">
                          <a:avLst/>
                        </a:prstGeom>
                      </p:spPr>
                    </p:pic>
                  </p:oleObj>
                </mc:Fallback>
              </mc:AlternateContent>
            </a:graphicData>
          </a:graphic>
        </p:graphicFrame>
      </p:grpSp>
      <p:pic>
        <p:nvPicPr>
          <p:cNvPr id="20" name="図 19">
            <a:extLst>
              <a:ext uri="{FF2B5EF4-FFF2-40B4-BE49-F238E27FC236}">
                <a16:creationId xmlns:a16="http://schemas.microsoft.com/office/drawing/2014/main" id="{074E5B8D-30A1-F74E-2D9C-452CE488EC8B}"/>
              </a:ext>
            </a:extLst>
          </p:cNvPr>
          <p:cNvPicPr>
            <a:picLocks noChangeAspect="1"/>
          </p:cNvPicPr>
          <p:nvPr/>
        </p:nvPicPr>
        <p:blipFill>
          <a:blip r:embed="rId8"/>
          <a:stretch>
            <a:fillRect/>
          </a:stretch>
        </p:blipFill>
        <p:spPr>
          <a:xfrm>
            <a:off x="5879292" y="3479614"/>
            <a:ext cx="2763591" cy="2792304"/>
          </a:xfrm>
          <a:prstGeom prst="rect">
            <a:avLst/>
          </a:prstGeom>
        </p:spPr>
      </p:pic>
      <p:sp>
        <p:nvSpPr>
          <p:cNvPr id="21" name="テキスト ボックス 20">
            <a:extLst>
              <a:ext uri="{FF2B5EF4-FFF2-40B4-BE49-F238E27FC236}">
                <a16:creationId xmlns:a16="http://schemas.microsoft.com/office/drawing/2014/main" id="{CDF47451-8DA9-4E14-0623-E3E10824675E}"/>
              </a:ext>
            </a:extLst>
          </p:cNvPr>
          <p:cNvSpPr txBox="1"/>
          <p:nvPr/>
        </p:nvSpPr>
        <p:spPr>
          <a:xfrm>
            <a:off x="8741594" y="3777419"/>
            <a:ext cx="3011645" cy="2226250"/>
          </a:xfrm>
          <a:prstGeom prst="rect">
            <a:avLst/>
          </a:prstGeom>
          <a:noFill/>
        </p:spPr>
        <p:txBody>
          <a:bodyPr wrap="square" rtlCol="0">
            <a:spAutoFit/>
          </a:bodyPr>
          <a:lstStyle/>
          <a:p>
            <a:pPr marL="285750" indent="-285750">
              <a:lnSpc>
                <a:spcPts val="2800"/>
              </a:lnSpc>
              <a:buFont typeface="Arial" panose="020B0604020202020204" pitchFamily="34" charset="0"/>
              <a:buChar char="•"/>
            </a:pPr>
            <a:r>
              <a:rPr kumimoji="1" lang="ja-JP" altLang="en-US" dirty="0"/>
              <a:t>熱電材料の高</a:t>
            </a:r>
            <a:r>
              <a:rPr kumimoji="1" lang="en-US" altLang="ja-JP" i="1" dirty="0"/>
              <a:t>ZT</a:t>
            </a:r>
            <a:r>
              <a:rPr kumimoji="1" lang="ja-JP" altLang="en-US" dirty="0"/>
              <a:t>化</a:t>
            </a:r>
            <a:endParaRPr kumimoji="1" lang="en-US" altLang="ja-JP" dirty="0"/>
          </a:p>
          <a:p>
            <a:pPr marL="285750" indent="-285750">
              <a:lnSpc>
                <a:spcPts val="2800"/>
              </a:lnSpc>
              <a:buFont typeface="Arial" panose="020B0604020202020204" pitchFamily="34" charset="0"/>
              <a:buChar char="•"/>
            </a:pPr>
            <a:r>
              <a:rPr kumimoji="1" lang="en-US" altLang="ja-JP" i="1" dirty="0"/>
              <a:t>ZT</a:t>
            </a:r>
            <a:r>
              <a:rPr kumimoji="1" lang="ja-JP" altLang="en-US" dirty="0"/>
              <a:t>ピーク温度の異なる熱電材料の積層</a:t>
            </a:r>
            <a:endParaRPr kumimoji="1" lang="en-US" altLang="ja-JP" dirty="0"/>
          </a:p>
          <a:p>
            <a:pPr marL="285750" indent="-285750">
              <a:lnSpc>
                <a:spcPts val="2800"/>
              </a:lnSpc>
              <a:buFont typeface="Arial" panose="020B0604020202020204" pitchFamily="34" charset="0"/>
              <a:buChar char="•"/>
            </a:pPr>
            <a:endParaRPr kumimoji="1" lang="en-US" altLang="ja-JP" dirty="0"/>
          </a:p>
          <a:p>
            <a:pPr>
              <a:lnSpc>
                <a:spcPts val="2800"/>
              </a:lnSpc>
            </a:pPr>
            <a:r>
              <a:rPr kumimoji="1" lang="ja-JP" altLang="en-US" dirty="0"/>
              <a:t>⇒ </a:t>
            </a:r>
            <a:r>
              <a:rPr kumimoji="1" lang="ja-JP" altLang="en-US" b="1" dirty="0"/>
              <a:t>幅広い温度範囲で高</a:t>
            </a:r>
            <a:r>
              <a:rPr kumimoji="1" lang="en-US" altLang="ja-JP" b="1" i="1" dirty="0"/>
              <a:t>ZT</a:t>
            </a:r>
            <a:r>
              <a:rPr kumimoji="1" lang="ja-JP" altLang="en-US" b="1" dirty="0"/>
              <a:t>の</a:t>
            </a:r>
            <a:r>
              <a:rPr kumimoji="1" lang="en-US" altLang="ja-JP" b="1" dirty="0"/>
              <a:t>N</a:t>
            </a:r>
            <a:r>
              <a:rPr kumimoji="1" lang="ja-JP" altLang="en-US" b="1" dirty="0"/>
              <a:t>型</a:t>
            </a:r>
            <a:r>
              <a:rPr kumimoji="1" lang="en-US" altLang="ja-JP" b="1" dirty="0"/>
              <a:t>P</a:t>
            </a:r>
            <a:r>
              <a:rPr kumimoji="1" lang="ja-JP" altLang="en-US" b="1" dirty="0"/>
              <a:t>型熱電材料を開発</a:t>
            </a:r>
            <a:endParaRPr kumimoji="1" lang="en-US" altLang="ja-JP" b="1" dirty="0"/>
          </a:p>
        </p:txBody>
      </p:sp>
      <p:sp>
        <p:nvSpPr>
          <p:cNvPr id="4" name="Rectangle 1">
            <a:extLst>
              <a:ext uri="{FF2B5EF4-FFF2-40B4-BE49-F238E27FC236}">
                <a16:creationId xmlns:a16="http://schemas.microsoft.com/office/drawing/2014/main" id="{F30963C3-B94C-E586-F153-5A2E542FE457}"/>
              </a:ext>
            </a:extLst>
          </p:cNvPr>
          <p:cNvSpPr>
            <a:spLocks noChangeArrowheads="1"/>
          </p:cNvSpPr>
          <p:nvPr/>
        </p:nvSpPr>
        <p:spPr bwMode="auto">
          <a:xfrm>
            <a:off x="5879292" y="6332141"/>
            <a:ext cx="44651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i="0" u="none" strike="noStrike" cap="none" normalizeH="0" baseline="0" dirty="0">
                <a:ln>
                  <a:noFill/>
                </a:ln>
                <a:solidFill>
                  <a:schemeClr val="tx1"/>
                </a:solidFill>
                <a:effectLst/>
                <a:latin typeface="Arial" panose="020B0604020202020204" pitchFamily="34" charset="0"/>
              </a:rPr>
              <a:t>Fujisaka</a:t>
            </a:r>
            <a:r>
              <a:rPr lang="en-US" altLang="ja-JP" sz="1400" dirty="0">
                <a:latin typeface="Arial" panose="020B0604020202020204" pitchFamily="34" charset="0"/>
              </a:rPr>
              <a:t> </a:t>
            </a:r>
            <a:r>
              <a:rPr lang="en-US" altLang="ja-JP" sz="1400" i="1" dirty="0">
                <a:latin typeface="Arial" panose="020B0604020202020204" pitchFamily="34" charset="0"/>
              </a:rPr>
              <a:t>et al</a:t>
            </a:r>
            <a:r>
              <a:rPr lang="en-US" altLang="ja-JP" sz="1400" dirty="0">
                <a:latin typeface="Arial" panose="020B0604020202020204" pitchFamily="34" charset="0"/>
              </a:rPr>
              <a:t>., </a:t>
            </a:r>
            <a:r>
              <a:rPr kumimoji="0" lang="ja-JP" altLang="ja-JP" sz="1400" i="1" u="none" strike="noStrike" cap="none" normalizeH="0" baseline="0" dirty="0">
                <a:ln>
                  <a:noFill/>
                </a:ln>
                <a:solidFill>
                  <a:schemeClr val="tx1"/>
                </a:solidFill>
                <a:effectLst/>
                <a:latin typeface="Arial" panose="020B0604020202020204" pitchFamily="34" charset="0"/>
              </a:rPr>
              <a:t>J. Electron. Mater.</a:t>
            </a:r>
            <a:r>
              <a:rPr kumimoji="0" lang="ja-JP" altLang="ja-JP" sz="1400" i="0" u="none" strike="noStrike" cap="none" normalizeH="0" baseline="0" dirty="0">
                <a:ln>
                  <a:noFill/>
                </a:ln>
                <a:solidFill>
                  <a:schemeClr val="tx1"/>
                </a:solidFill>
                <a:effectLst/>
                <a:latin typeface="Arial" panose="020B0604020202020204" pitchFamily="34" charset="0"/>
              </a:rPr>
              <a:t> 42, 1688 (2013)</a:t>
            </a:r>
            <a:r>
              <a:rPr kumimoji="0" lang="en-US" altLang="ja-JP" sz="1400" i="0" u="none" strike="noStrike" cap="none" normalizeH="0" baseline="0" dirty="0">
                <a:ln>
                  <a:noFill/>
                </a:ln>
                <a:solidFill>
                  <a:schemeClr val="tx1"/>
                </a:solidFill>
                <a:effectLst/>
                <a:latin typeface="Arial" panose="020B0604020202020204" pitchFamily="34" charset="0"/>
              </a:rPr>
              <a:t>. </a:t>
            </a:r>
            <a:endParaRPr kumimoji="0" lang="ja-JP" altLang="ja-JP" sz="1400" i="0" u="none" strike="noStrike" cap="none" normalizeH="0" baseline="0" dirty="0">
              <a:ln>
                <a:noFill/>
              </a:ln>
              <a:solidFill>
                <a:schemeClr val="tx1"/>
              </a:solidFill>
              <a:effectLst/>
              <a:latin typeface="Arial" panose="020B0604020202020204" pitchFamily="34" charset="0"/>
            </a:endParaRPr>
          </a:p>
        </p:txBody>
      </p:sp>
      <p:sp>
        <p:nvSpPr>
          <p:cNvPr id="8" name="正方形/長方形 7">
            <a:extLst>
              <a:ext uri="{FF2B5EF4-FFF2-40B4-BE49-F238E27FC236}">
                <a16:creationId xmlns:a16="http://schemas.microsoft.com/office/drawing/2014/main" id="{9E8ACE1C-747E-167B-DB98-E9661021ED72}"/>
              </a:ext>
            </a:extLst>
          </p:cNvPr>
          <p:cNvSpPr/>
          <p:nvPr/>
        </p:nvSpPr>
        <p:spPr>
          <a:xfrm>
            <a:off x="270962" y="1082367"/>
            <a:ext cx="5051352" cy="5580000"/>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F37C8B4-717D-6730-4741-FC73801B80F9}"/>
              </a:ext>
            </a:extLst>
          </p:cNvPr>
          <p:cNvSpPr txBox="1"/>
          <p:nvPr/>
        </p:nvSpPr>
        <p:spPr>
          <a:xfrm>
            <a:off x="270962" y="1082367"/>
            <a:ext cx="3240000" cy="416831"/>
          </a:xfrm>
          <a:prstGeom prst="rect">
            <a:avLst/>
          </a:prstGeom>
          <a:solidFill>
            <a:srgbClr val="75DBFF"/>
          </a:solidFill>
          <a:ln w="38100">
            <a:solidFill>
              <a:srgbClr val="75DBFF"/>
            </a:solidFill>
          </a:ln>
        </p:spPr>
        <p:txBody>
          <a:bodyPr wrap="square" lIns="108000" tIns="54000" rIns="108000" bIns="54000" rtlCol="0" anchor="ctr">
            <a:spAutoFit/>
          </a:bodyPr>
          <a:lstStyle/>
          <a:p>
            <a:pPr algn="ctr"/>
            <a:r>
              <a:rPr kumimoji="1" lang="ja-JP" altLang="en-US" sz="2000" b="1" dirty="0">
                <a:solidFill>
                  <a:schemeClr val="bg1"/>
                </a:solidFill>
                <a:effectLst>
                  <a:outerShdw blurRad="38100" dist="38100" dir="2700000" algn="tl">
                    <a:srgbClr val="000000">
                      <a:alpha val="43137"/>
                    </a:srgbClr>
                  </a:outerShdw>
                </a:effectLst>
              </a:rPr>
              <a:t>熱電変換の活用方法</a:t>
            </a:r>
          </a:p>
        </p:txBody>
      </p:sp>
      <p:sp>
        <p:nvSpPr>
          <p:cNvPr id="30" name="テキスト ボックス 29">
            <a:extLst>
              <a:ext uri="{FF2B5EF4-FFF2-40B4-BE49-F238E27FC236}">
                <a16:creationId xmlns:a16="http://schemas.microsoft.com/office/drawing/2014/main" id="{8DB55F9B-E3A7-8DE4-0EE3-54A30E7E30DF}"/>
              </a:ext>
            </a:extLst>
          </p:cNvPr>
          <p:cNvSpPr txBox="1"/>
          <p:nvPr/>
        </p:nvSpPr>
        <p:spPr>
          <a:xfrm>
            <a:off x="5598531" y="1082367"/>
            <a:ext cx="3240000" cy="416831"/>
          </a:xfrm>
          <a:prstGeom prst="rect">
            <a:avLst/>
          </a:prstGeom>
          <a:solidFill>
            <a:srgbClr val="75DBFF"/>
          </a:solidFill>
          <a:ln w="38100">
            <a:solidFill>
              <a:srgbClr val="75DBFF"/>
            </a:solidFill>
          </a:ln>
        </p:spPr>
        <p:txBody>
          <a:bodyPr wrap="square" lIns="108000" tIns="54000" rIns="108000" bIns="54000" rtlCol="0" anchor="ctr">
            <a:spAutoFit/>
          </a:bodyPr>
          <a:lstStyle/>
          <a:p>
            <a:pPr algn="ctr"/>
            <a:r>
              <a:rPr kumimoji="1" lang="ja-JP" altLang="en-US" sz="2000" b="1" dirty="0">
                <a:solidFill>
                  <a:schemeClr val="bg1"/>
                </a:solidFill>
                <a:effectLst>
                  <a:outerShdw blurRad="38100" dist="38100" dir="2700000" algn="tl">
                    <a:srgbClr val="000000">
                      <a:alpha val="43137"/>
                    </a:srgbClr>
                  </a:outerShdw>
                </a:effectLst>
              </a:rPr>
              <a:t>変換効率向上のために</a:t>
            </a:r>
          </a:p>
        </p:txBody>
      </p:sp>
      <p:sp>
        <p:nvSpPr>
          <p:cNvPr id="32" name="正方形/長方形 31">
            <a:extLst>
              <a:ext uri="{FF2B5EF4-FFF2-40B4-BE49-F238E27FC236}">
                <a16:creationId xmlns:a16="http://schemas.microsoft.com/office/drawing/2014/main" id="{A01C3A4E-688A-ED0C-DF1D-0CD5714F46FA}"/>
              </a:ext>
            </a:extLst>
          </p:cNvPr>
          <p:cNvSpPr/>
          <p:nvPr/>
        </p:nvSpPr>
        <p:spPr>
          <a:xfrm>
            <a:off x="5598531" y="1082367"/>
            <a:ext cx="6338475" cy="5580000"/>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ライド番号プレースホルダー 32">
            <a:extLst>
              <a:ext uri="{FF2B5EF4-FFF2-40B4-BE49-F238E27FC236}">
                <a16:creationId xmlns:a16="http://schemas.microsoft.com/office/drawing/2014/main" id="{EFA53F2C-3E2D-84D0-E32C-E6E56071DD90}"/>
              </a:ext>
            </a:extLst>
          </p:cNvPr>
          <p:cNvSpPr>
            <a:spLocks noGrp="1"/>
          </p:cNvSpPr>
          <p:nvPr>
            <p:ph type="sldNum" sz="quarter" idx="12"/>
          </p:nvPr>
        </p:nvSpPr>
        <p:spPr/>
        <p:txBody>
          <a:bodyPr/>
          <a:lstStyle/>
          <a:p>
            <a:fld id="{90BA7EBE-6FD4-4B50-83C6-C925E775C4BE}" type="slidenum">
              <a:rPr kumimoji="1" lang="ja-JP" altLang="en-US" smtClean="0"/>
              <a:pPr/>
              <a:t>3</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362082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1AC64B2-E80E-D2D1-998E-495CE38EB47E}"/>
              </a:ext>
            </a:extLst>
          </p:cNvPr>
          <p:cNvSpPr>
            <a:spLocks noGrp="1"/>
          </p:cNvSpPr>
          <p:nvPr>
            <p:ph type="body" sz="quarter" idx="13"/>
          </p:nvPr>
        </p:nvSpPr>
        <p:spPr/>
        <p:txBody>
          <a:bodyPr/>
          <a:lstStyle/>
          <a:p>
            <a:r>
              <a:rPr kumimoji="1" lang="ja-JP" altLang="en-US" dirty="0"/>
              <a:t>ハーフ・ホイスラー合金</a:t>
            </a:r>
            <a:r>
              <a:rPr kumimoji="1" lang="en-US" altLang="ja-JP" dirty="0"/>
              <a:t>TiNiSn</a:t>
            </a:r>
            <a:r>
              <a:rPr kumimoji="1" lang="ja-JP" altLang="en-US" dirty="0"/>
              <a:t>の特徴と先行研究</a:t>
            </a:r>
          </a:p>
        </p:txBody>
      </p:sp>
      <p:grpSp>
        <p:nvGrpSpPr>
          <p:cNvPr id="4" name="グループ化 3">
            <a:extLst>
              <a:ext uri="{FF2B5EF4-FFF2-40B4-BE49-F238E27FC236}">
                <a16:creationId xmlns:a16="http://schemas.microsoft.com/office/drawing/2014/main" id="{B941991B-D781-AC28-1D41-3E7EA818CD7C}"/>
              </a:ext>
            </a:extLst>
          </p:cNvPr>
          <p:cNvGrpSpPr>
            <a:grpSpLocks noChangeAspect="1"/>
          </p:cNvGrpSpPr>
          <p:nvPr/>
        </p:nvGrpSpPr>
        <p:grpSpPr>
          <a:xfrm>
            <a:off x="305768" y="4373137"/>
            <a:ext cx="2521233" cy="1936183"/>
            <a:chOff x="8117445" y="620687"/>
            <a:chExt cx="3080680" cy="2365810"/>
          </a:xfrm>
        </p:grpSpPr>
        <p:pic>
          <p:nvPicPr>
            <p:cNvPr id="5" name="図 4">
              <a:extLst>
                <a:ext uri="{FF2B5EF4-FFF2-40B4-BE49-F238E27FC236}">
                  <a16:creationId xmlns:a16="http://schemas.microsoft.com/office/drawing/2014/main" id="{B200F882-3007-F1AD-B558-1E89DC06910C}"/>
                </a:ext>
              </a:extLst>
            </p:cNvPr>
            <p:cNvPicPr>
              <a:picLocks noChangeAspect="1"/>
            </p:cNvPicPr>
            <p:nvPr/>
          </p:nvPicPr>
          <p:blipFill rotWithShape="1">
            <a:blip r:embed="rId3">
              <a:extLst>
                <a:ext uri="{28A0092B-C50C-407E-A947-70E740481C1C}">
                  <a14:useLocalDpi xmlns:a14="http://schemas.microsoft.com/office/drawing/2010/main" val="0"/>
                </a:ext>
              </a:extLst>
            </a:blip>
            <a:srcRect l="6306" t="12378" r="81115"/>
            <a:stretch/>
          </p:blipFill>
          <p:spPr>
            <a:xfrm>
              <a:off x="8117445" y="620687"/>
              <a:ext cx="868019" cy="2365810"/>
            </a:xfrm>
            <a:prstGeom prst="rect">
              <a:avLst/>
            </a:prstGeom>
          </p:spPr>
        </p:pic>
        <p:pic>
          <p:nvPicPr>
            <p:cNvPr id="6" name="図 5">
              <a:extLst>
                <a:ext uri="{FF2B5EF4-FFF2-40B4-BE49-F238E27FC236}">
                  <a16:creationId xmlns:a16="http://schemas.microsoft.com/office/drawing/2014/main" id="{76215DD2-CB73-FDBA-AD5F-3E15E6C4CCA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2378" r="34111"/>
            <a:stretch/>
          </p:blipFill>
          <p:spPr>
            <a:xfrm>
              <a:off x="8986959" y="620687"/>
              <a:ext cx="2211166" cy="2365809"/>
            </a:xfrm>
            <a:prstGeom prst="rect">
              <a:avLst/>
            </a:prstGeom>
          </p:spPr>
        </p:pic>
      </p:gr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CE5BA1D8-8013-02DD-76A9-1C7C387DCC69}"/>
                  </a:ext>
                </a:extLst>
              </p:cNvPr>
              <p:cNvSpPr txBox="1"/>
              <p:nvPr/>
            </p:nvSpPr>
            <p:spPr>
              <a:xfrm>
                <a:off x="395701" y="6304680"/>
                <a:ext cx="2650087" cy="338554"/>
              </a:xfrm>
              <a:prstGeom prst="rect">
                <a:avLst/>
              </a:prstGeom>
              <a:noFill/>
            </p:spPr>
            <p:txBody>
              <a:bodyPr wrap="square" rtlCol="0">
                <a:spAutoFit/>
              </a:bodyPr>
              <a:lstStyle/>
              <a:p>
                <a:pPr algn="ctr"/>
                <a:r>
                  <a:rPr kumimoji="1" lang="ja-JP" altLang="en-US" sz="1600" dirty="0">
                    <a:cs typeface="Times New Roman" panose="02020603050405020304" pitchFamily="18" charset="0"/>
                  </a:rPr>
                  <a:t>空間群</a:t>
                </a:r>
                <a14:m>
                  <m:oMath xmlns:m="http://schemas.openxmlformats.org/officeDocument/2006/math">
                    <m:r>
                      <a:rPr kumimoji="1" lang="en-US" altLang="ja-JP" sz="1600" b="0" i="1" smtClean="0">
                        <a:latin typeface="Cambria Math" panose="02040503050406030204" pitchFamily="18" charset="0"/>
                        <a:cs typeface="Times New Roman" panose="02020603050405020304" pitchFamily="18" charset="0"/>
                      </a:rPr>
                      <m:t>𝐹</m:t>
                    </m:r>
                    <m:acc>
                      <m:accPr>
                        <m:chr m:val="̅"/>
                        <m:ctrlPr>
                          <a:rPr kumimoji="1" lang="en-US" altLang="ja-JP" sz="1600" i="1" smtClean="0">
                            <a:latin typeface="Cambria Math" panose="02040503050406030204" pitchFamily="18" charset="0"/>
                            <a:cs typeface="Times New Roman" panose="02020603050405020304" pitchFamily="18" charset="0"/>
                          </a:rPr>
                        </m:ctrlPr>
                      </m:accPr>
                      <m:e>
                        <m:r>
                          <a:rPr kumimoji="1" lang="en-US" altLang="ja-JP" sz="1600" b="0" i="1" smtClean="0">
                            <a:latin typeface="Cambria Math" panose="02040503050406030204" pitchFamily="18" charset="0"/>
                            <a:cs typeface="Times New Roman" panose="02020603050405020304" pitchFamily="18" charset="0"/>
                          </a:rPr>
                          <m:t>4</m:t>
                        </m:r>
                      </m:e>
                    </m:acc>
                    <m:r>
                      <a:rPr kumimoji="1" lang="en-US" altLang="ja-JP" sz="1600" b="0" i="1" smtClean="0">
                        <a:latin typeface="Cambria Math" panose="02040503050406030204" pitchFamily="18" charset="0"/>
                        <a:cs typeface="Times New Roman" panose="02020603050405020304" pitchFamily="18" charset="0"/>
                      </a:rPr>
                      <m:t>3</m:t>
                    </m:r>
                    <m:r>
                      <a:rPr kumimoji="1" lang="en-US" altLang="ja-JP" sz="1600" b="0" i="1" smtClean="0">
                        <a:latin typeface="Cambria Math" panose="02040503050406030204" pitchFamily="18" charset="0"/>
                        <a:cs typeface="Times New Roman" panose="02020603050405020304" pitchFamily="18" charset="0"/>
                      </a:rPr>
                      <m:t>𝑚</m:t>
                    </m:r>
                  </m:oMath>
                </a14:m>
                <a:r>
                  <a:rPr kumimoji="1" lang="ja-JP" altLang="en-US" sz="1600" dirty="0">
                    <a:cs typeface="Times New Roman" panose="02020603050405020304" pitchFamily="18" charset="0"/>
                  </a:rPr>
                  <a:t> </a:t>
                </a:r>
                <a:r>
                  <a:rPr kumimoji="1" lang="en-US" altLang="ja-JP" sz="1600" dirty="0">
                    <a:cs typeface="Times New Roman" panose="02020603050405020304" pitchFamily="18" charset="0"/>
                  </a:rPr>
                  <a:t>(No. 216)</a:t>
                </a:r>
                <a:endParaRPr kumimoji="1" lang="ja-JP" altLang="en-US" sz="1600" dirty="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CE5BA1D8-8013-02DD-76A9-1C7C387DCC69}"/>
                  </a:ext>
                </a:extLst>
              </p:cNvPr>
              <p:cNvSpPr txBox="1">
                <a:spLocks noRot="1" noChangeAspect="1" noMove="1" noResize="1" noEditPoints="1" noAdjustHandles="1" noChangeArrowheads="1" noChangeShapeType="1" noTextEdit="1"/>
              </p:cNvSpPr>
              <p:nvPr/>
            </p:nvSpPr>
            <p:spPr>
              <a:xfrm>
                <a:off x="395701" y="6304680"/>
                <a:ext cx="2650087" cy="338554"/>
              </a:xfrm>
              <a:prstGeom prst="rect">
                <a:avLst/>
              </a:prstGeom>
              <a:blipFill>
                <a:blip r:embed="rId4"/>
                <a:stretch>
                  <a:fillRect t="-12500" b="-23214"/>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F56D19B5-1615-439A-F4D8-8757114B8004}"/>
              </a:ext>
            </a:extLst>
          </p:cNvPr>
          <p:cNvSpPr txBox="1"/>
          <p:nvPr/>
        </p:nvSpPr>
        <p:spPr>
          <a:xfrm>
            <a:off x="395701" y="1583003"/>
            <a:ext cx="5058886" cy="21352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dirty="0"/>
              <a:t>環境フレンドリーで低コストな</a:t>
            </a:r>
            <a:r>
              <a:rPr kumimoji="1" lang="en-US" altLang="ja-JP" dirty="0"/>
              <a:t>N</a:t>
            </a:r>
            <a:r>
              <a:rPr kumimoji="1" lang="ja-JP" altLang="en-US" dirty="0"/>
              <a:t>型熱電材料</a:t>
            </a:r>
            <a:endParaRPr kumimoji="1" lang="en-US" altLang="ja-JP" dirty="0"/>
          </a:p>
          <a:p>
            <a:pPr marL="285750" indent="-285750">
              <a:lnSpc>
                <a:spcPct val="150000"/>
              </a:lnSpc>
              <a:buFont typeface="Arial" panose="020B0604020202020204" pitchFamily="34" charset="0"/>
              <a:buChar char="•"/>
            </a:pPr>
            <a:r>
              <a:rPr lang="ja-JP" altLang="en-US" dirty="0"/>
              <a:t>高温 </a:t>
            </a:r>
            <a:r>
              <a:rPr lang="en-US" altLang="ja-JP" dirty="0"/>
              <a:t>(</a:t>
            </a:r>
            <a:r>
              <a:rPr lang="ja-JP" altLang="en-US" dirty="0"/>
              <a:t>≤</a:t>
            </a:r>
            <a:r>
              <a:rPr lang="en-US" altLang="ja-JP" dirty="0"/>
              <a:t>1273 K)</a:t>
            </a:r>
            <a:r>
              <a:rPr lang="ja-JP" altLang="en-US" dirty="0"/>
              <a:t>でも化学的に安定</a:t>
            </a:r>
            <a:endParaRPr lang="en-US" altLang="ja-JP" dirty="0"/>
          </a:p>
          <a:p>
            <a:pPr marL="285750" indent="-285750">
              <a:lnSpc>
                <a:spcPct val="150000"/>
              </a:lnSpc>
              <a:buFont typeface="Arial" panose="020B0604020202020204" pitchFamily="34" charset="0"/>
              <a:buChar char="•"/>
            </a:pPr>
            <a:r>
              <a:rPr kumimoji="1" lang="en-US" altLang="ja-JP" i="1" dirty="0"/>
              <a:t>S</a:t>
            </a:r>
            <a:r>
              <a:rPr kumimoji="1" lang="en-US" altLang="ja-JP" baseline="30000" dirty="0"/>
              <a:t>2</a:t>
            </a:r>
            <a:r>
              <a:rPr kumimoji="1" lang="en-US" altLang="ja-JP" i="1" dirty="0"/>
              <a:t>ρ</a:t>
            </a:r>
            <a:r>
              <a:rPr kumimoji="1" lang="en-US" altLang="ja-JP" baseline="30000" dirty="0"/>
              <a:t>-1</a:t>
            </a:r>
            <a:r>
              <a:rPr kumimoji="1" lang="en-US" altLang="ja-JP" dirty="0"/>
              <a:t>≈1~1.5 Wm</a:t>
            </a:r>
            <a:r>
              <a:rPr kumimoji="1" lang="en-US" altLang="ja-JP" baseline="30000" dirty="0"/>
              <a:t>-1</a:t>
            </a:r>
            <a:r>
              <a:rPr kumimoji="1" lang="en-US" altLang="ja-JP" dirty="0"/>
              <a:t>K</a:t>
            </a:r>
            <a:r>
              <a:rPr kumimoji="1" lang="en-US" altLang="ja-JP" baseline="30000" dirty="0"/>
              <a:t>-1</a:t>
            </a:r>
            <a:r>
              <a:rPr kumimoji="1" lang="en-US" altLang="ja-JP" dirty="0"/>
              <a:t>, </a:t>
            </a:r>
            <a:r>
              <a:rPr kumimoji="1" lang="en-US" altLang="ja-JP" i="1" dirty="0"/>
              <a:t>κ</a:t>
            </a:r>
            <a:r>
              <a:rPr kumimoji="1" lang="ja-JP" altLang="en-US" dirty="0"/>
              <a:t>≈</a:t>
            </a:r>
            <a:r>
              <a:rPr kumimoji="1" lang="en-US" altLang="ja-JP" dirty="0"/>
              <a:t>5~7 Wm</a:t>
            </a:r>
            <a:r>
              <a:rPr kumimoji="1" lang="en-US" altLang="ja-JP" baseline="30000" dirty="0"/>
              <a:t>-1</a:t>
            </a:r>
            <a:r>
              <a:rPr kumimoji="1" lang="en-US" altLang="ja-JP" dirty="0"/>
              <a:t>K</a:t>
            </a:r>
            <a:r>
              <a:rPr kumimoji="1" lang="en-US" altLang="ja-JP" baseline="30000" dirty="0"/>
              <a:t>-1</a:t>
            </a:r>
            <a:r>
              <a:rPr kumimoji="1" lang="en-US" altLang="ja-JP" dirty="0"/>
              <a:t>, </a:t>
            </a:r>
            <a:r>
              <a:rPr kumimoji="1" lang="en-US" altLang="ja-JP" i="1" dirty="0"/>
              <a:t>ZT</a:t>
            </a:r>
            <a:r>
              <a:rPr kumimoji="1" lang="ja-JP" altLang="en-US" dirty="0"/>
              <a:t>≈</a:t>
            </a:r>
            <a:r>
              <a:rPr kumimoji="1" lang="en-US" altLang="ja-JP" dirty="0"/>
              <a:t>0.2~0.3 (600</a:t>
            </a:r>
            <a:r>
              <a:rPr kumimoji="1" lang="ja-JP" altLang="en-US" dirty="0"/>
              <a:t>∼</a:t>
            </a:r>
            <a:r>
              <a:rPr kumimoji="1" lang="en-US" altLang="ja-JP" dirty="0"/>
              <a:t>700 K)</a:t>
            </a:r>
          </a:p>
          <a:p>
            <a:pPr marL="285750" indent="-285750">
              <a:lnSpc>
                <a:spcPct val="150000"/>
              </a:lnSpc>
              <a:buFont typeface="Arial" panose="020B0604020202020204" pitchFamily="34" charset="0"/>
              <a:buChar char="•"/>
              <a:tabLst>
                <a:tab pos="3497263" algn="l"/>
              </a:tabLst>
            </a:pPr>
            <a:r>
              <a:rPr kumimoji="1" lang="ja-JP" altLang="en-US" dirty="0"/>
              <a:t>元素置換効果･ナノ構造化により</a:t>
            </a:r>
            <a:r>
              <a:rPr kumimoji="1" lang="en-US" altLang="ja-JP" i="1" dirty="0"/>
              <a:t>ZT</a:t>
            </a:r>
            <a:r>
              <a:rPr kumimoji="1" lang="en-US" altLang="ja-JP" dirty="0"/>
              <a:t>&gt;1*</a:t>
            </a:r>
          </a:p>
        </p:txBody>
      </p:sp>
      <p:sp>
        <p:nvSpPr>
          <p:cNvPr id="14" name="テキスト ボックス 13">
            <a:extLst>
              <a:ext uri="{FF2B5EF4-FFF2-40B4-BE49-F238E27FC236}">
                <a16:creationId xmlns:a16="http://schemas.microsoft.com/office/drawing/2014/main" id="{35B90D25-D6B0-690D-1D9D-8DCE7840E8B5}"/>
              </a:ext>
            </a:extLst>
          </p:cNvPr>
          <p:cNvSpPr txBox="1"/>
          <p:nvPr/>
        </p:nvSpPr>
        <p:spPr>
          <a:xfrm>
            <a:off x="7255140" y="5339757"/>
            <a:ext cx="4248472" cy="130420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ja-JP" dirty="0"/>
              <a:t>Ni</a:t>
            </a:r>
            <a:r>
              <a:rPr kumimoji="1" lang="ja-JP" altLang="en-US" dirty="0"/>
              <a:t>サイトの</a:t>
            </a:r>
            <a:r>
              <a:rPr kumimoji="1" lang="en-US" altLang="ja-JP" dirty="0"/>
              <a:t>Co</a:t>
            </a:r>
            <a:r>
              <a:rPr kumimoji="1" lang="ja-JP" altLang="en-US" dirty="0"/>
              <a:t>置換により</a:t>
            </a:r>
            <a:r>
              <a:rPr kumimoji="1" lang="en-US" altLang="ja-JP" dirty="0"/>
              <a:t>P</a:t>
            </a:r>
            <a:r>
              <a:rPr kumimoji="1" lang="ja-JP" altLang="en-US" dirty="0"/>
              <a:t>型化</a:t>
            </a:r>
            <a:endParaRPr kumimoji="1" lang="en-US" altLang="ja-JP" dirty="0"/>
          </a:p>
          <a:p>
            <a:pPr marL="285750" indent="-285750">
              <a:lnSpc>
                <a:spcPct val="150000"/>
              </a:lnSpc>
              <a:buFont typeface="Arial" panose="020B0604020202020204" pitchFamily="34" charset="0"/>
              <a:buChar char="•"/>
            </a:pPr>
            <a:r>
              <a:rPr kumimoji="1" lang="en-US" altLang="ja-JP" dirty="0"/>
              <a:t>P</a:t>
            </a:r>
            <a:r>
              <a:rPr kumimoji="1" lang="ja-JP" altLang="en-US" dirty="0"/>
              <a:t>型では</a:t>
            </a:r>
            <a:r>
              <a:rPr kumimoji="1" lang="en-US" altLang="ja-JP" i="1" dirty="0"/>
              <a:t>ρ</a:t>
            </a:r>
            <a:r>
              <a:rPr kumimoji="1" lang="ja-JP" altLang="en-US" dirty="0"/>
              <a:t>が高いため</a:t>
            </a:r>
            <a:r>
              <a:rPr kumimoji="1" lang="en-US" altLang="ja-JP" dirty="0"/>
              <a:t>N</a:t>
            </a:r>
            <a:r>
              <a:rPr kumimoji="1" lang="ja-JP" altLang="en-US" dirty="0"/>
              <a:t>型よりも</a:t>
            </a:r>
            <a:r>
              <a:rPr kumimoji="1" lang="en-US" altLang="ja-JP" i="1" dirty="0"/>
              <a:t>ZT</a:t>
            </a:r>
            <a:r>
              <a:rPr kumimoji="1" lang="ja-JP" altLang="en-US" dirty="0"/>
              <a:t>小</a:t>
            </a:r>
            <a:endParaRPr kumimoji="1" lang="en-US" altLang="ja-JP" dirty="0"/>
          </a:p>
          <a:p>
            <a:pPr>
              <a:lnSpc>
                <a:spcPct val="150000"/>
              </a:lnSpc>
            </a:pPr>
            <a:r>
              <a:rPr kumimoji="1" lang="ja-JP" altLang="en-US" dirty="0"/>
              <a:t>⇒ </a:t>
            </a:r>
            <a:r>
              <a:rPr kumimoji="1" lang="en-US" altLang="ja-JP" b="1" i="1" dirty="0"/>
              <a:t>ρ</a:t>
            </a:r>
            <a:r>
              <a:rPr kumimoji="1" lang="ja-JP" altLang="en-US" b="1" dirty="0"/>
              <a:t>増大 </a:t>
            </a:r>
            <a:r>
              <a:rPr kumimoji="1" lang="en-US" altLang="ja-JP" b="1" dirty="0"/>
              <a:t>or </a:t>
            </a:r>
            <a:r>
              <a:rPr kumimoji="1" lang="en-US" altLang="ja-JP" b="1" i="1" dirty="0"/>
              <a:t>κ</a:t>
            </a:r>
            <a:r>
              <a:rPr kumimoji="1" lang="ja-JP" altLang="en-US" b="1" dirty="0"/>
              <a:t>低下により</a:t>
            </a:r>
            <a:r>
              <a:rPr kumimoji="1" lang="en-US" altLang="ja-JP" b="1" i="1" dirty="0"/>
              <a:t>ZT</a:t>
            </a:r>
            <a:r>
              <a:rPr kumimoji="1" lang="ja-JP" altLang="en-US" b="1" dirty="0"/>
              <a:t>大</a:t>
            </a:r>
            <a:endParaRPr kumimoji="1" lang="en-US" altLang="ja-JP" b="1" dirty="0"/>
          </a:p>
        </p:txBody>
      </p:sp>
      <p:pic>
        <p:nvPicPr>
          <p:cNvPr id="20" name="図 19">
            <a:extLst>
              <a:ext uri="{FF2B5EF4-FFF2-40B4-BE49-F238E27FC236}">
                <a16:creationId xmlns:a16="http://schemas.microsoft.com/office/drawing/2014/main" id="{CCD9A20B-2D3D-E0B9-5AA9-9BA2FA0C25F2}"/>
              </a:ext>
            </a:extLst>
          </p:cNvPr>
          <p:cNvPicPr>
            <a:picLocks noChangeAspect="1"/>
          </p:cNvPicPr>
          <p:nvPr/>
        </p:nvPicPr>
        <p:blipFill>
          <a:blip r:embed="rId5"/>
          <a:stretch>
            <a:fillRect/>
          </a:stretch>
        </p:blipFill>
        <p:spPr>
          <a:xfrm>
            <a:off x="7354002" y="1578650"/>
            <a:ext cx="3507265" cy="3038175"/>
          </a:xfrm>
          <a:prstGeom prst="rect">
            <a:avLst/>
          </a:prstGeom>
        </p:spPr>
      </p:pic>
      <p:pic>
        <p:nvPicPr>
          <p:cNvPr id="26" name="図 25">
            <a:extLst>
              <a:ext uri="{FF2B5EF4-FFF2-40B4-BE49-F238E27FC236}">
                <a16:creationId xmlns:a16="http://schemas.microsoft.com/office/drawing/2014/main" id="{D2542E0D-53CF-BF70-433E-FA6A28921C73}"/>
              </a:ext>
            </a:extLst>
          </p:cNvPr>
          <p:cNvPicPr>
            <a:picLocks noChangeAspect="1"/>
          </p:cNvPicPr>
          <p:nvPr/>
        </p:nvPicPr>
        <p:blipFill>
          <a:blip r:embed="rId6"/>
          <a:stretch>
            <a:fillRect/>
          </a:stretch>
        </p:blipFill>
        <p:spPr>
          <a:xfrm>
            <a:off x="2823656" y="3978211"/>
            <a:ext cx="3106479" cy="2315660"/>
          </a:xfrm>
          <a:prstGeom prst="rect">
            <a:avLst/>
          </a:prstGeom>
        </p:spPr>
      </p:pic>
      <p:sp>
        <p:nvSpPr>
          <p:cNvPr id="27" name="テキスト ボックス 26">
            <a:extLst>
              <a:ext uri="{FF2B5EF4-FFF2-40B4-BE49-F238E27FC236}">
                <a16:creationId xmlns:a16="http://schemas.microsoft.com/office/drawing/2014/main" id="{D10D5479-5284-1224-0A5C-7297E6125C10}"/>
              </a:ext>
            </a:extLst>
          </p:cNvPr>
          <p:cNvSpPr txBox="1"/>
          <p:nvPr/>
        </p:nvSpPr>
        <p:spPr>
          <a:xfrm>
            <a:off x="7148154" y="5047045"/>
            <a:ext cx="4462444" cy="307777"/>
          </a:xfrm>
          <a:prstGeom prst="rect">
            <a:avLst/>
          </a:prstGeom>
          <a:noFill/>
        </p:spPr>
        <p:txBody>
          <a:bodyPr wrap="square">
            <a:spAutoFit/>
          </a:bodyPr>
          <a:lstStyle/>
          <a:p>
            <a:r>
              <a:rPr lang="en-US" altLang="ja-JP" sz="1400" dirty="0"/>
              <a:t>Yamazaki, K. </a:t>
            </a:r>
            <a:r>
              <a:rPr lang="en-US" altLang="ja-JP" sz="1400" i="1" dirty="0"/>
              <a:t>et</a:t>
            </a:r>
            <a:r>
              <a:rPr lang="en-US" altLang="ja-JP" sz="1400" dirty="0"/>
              <a:t> </a:t>
            </a:r>
            <a:r>
              <a:rPr lang="en-US" altLang="ja-JP" sz="1400" i="1" dirty="0"/>
              <a:t>al</a:t>
            </a:r>
            <a:r>
              <a:rPr lang="en-US" altLang="ja-JP" sz="1400" dirty="0"/>
              <a:t>. </a:t>
            </a:r>
            <a:r>
              <a:rPr lang="en-US" altLang="ja-JP" sz="1400" i="1" dirty="0"/>
              <a:t>Solid State Sci</a:t>
            </a:r>
            <a:r>
              <a:rPr lang="en-US" altLang="ja-JP" sz="1400" dirty="0"/>
              <a:t>. 157, 107708(2024) .</a:t>
            </a:r>
            <a:endParaRPr lang="ja-JP" altLang="en-US" sz="1400" dirty="0"/>
          </a:p>
        </p:txBody>
      </p:sp>
      <p:sp>
        <p:nvSpPr>
          <p:cNvPr id="10" name="テキスト ボックス 9">
            <a:extLst>
              <a:ext uri="{FF2B5EF4-FFF2-40B4-BE49-F238E27FC236}">
                <a16:creationId xmlns:a16="http://schemas.microsoft.com/office/drawing/2014/main" id="{6AB6C319-24BD-CC58-F17B-4DC402A4F1EB}"/>
              </a:ext>
            </a:extLst>
          </p:cNvPr>
          <p:cNvSpPr txBox="1"/>
          <p:nvPr/>
        </p:nvSpPr>
        <p:spPr>
          <a:xfrm>
            <a:off x="222218" y="1098336"/>
            <a:ext cx="3240000" cy="416831"/>
          </a:xfrm>
          <a:prstGeom prst="rect">
            <a:avLst/>
          </a:prstGeom>
          <a:solidFill>
            <a:srgbClr val="75DBFF"/>
          </a:solidFill>
          <a:ln w="38100">
            <a:solidFill>
              <a:srgbClr val="75DBFF"/>
            </a:solidFill>
          </a:ln>
        </p:spPr>
        <p:txBody>
          <a:bodyPr wrap="square" lIns="108000" tIns="54000" rIns="108000" bIns="54000" rtlCol="0" anchor="ctr">
            <a:spAutoFit/>
          </a:bodyPr>
          <a:lstStyle/>
          <a:p>
            <a:pPr algn="ctr"/>
            <a:r>
              <a:rPr kumimoji="1" lang="en-US" altLang="ja-JP" sz="2000" b="1" dirty="0">
                <a:solidFill>
                  <a:schemeClr val="bg1"/>
                </a:solidFill>
                <a:effectLst>
                  <a:outerShdw blurRad="38100" dist="38100" dir="2700000" algn="tl">
                    <a:srgbClr val="000000">
                      <a:alpha val="43137"/>
                    </a:srgbClr>
                  </a:outerShdw>
                </a:effectLst>
              </a:rPr>
              <a:t>TiNiSn</a:t>
            </a:r>
            <a:r>
              <a:rPr kumimoji="1" lang="ja-JP" altLang="en-US" sz="2000" b="1" dirty="0">
                <a:solidFill>
                  <a:schemeClr val="bg1"/>
                </a:solidFill>
                <a:effectLst>
                  <a:outerShdw blurRad="38100" dist="38100" dir="2700000" algn="tl">
                    <a:srgbClr val="000000">
                      <a:alpha val="43137"/>
                    </a:srgbClr>
                  </a:outerShdw>
                </a:effectLst>
              </a:rPr>
              <a:t>の特徴</a:t>
            </a:r>
          </a:p>
        </p:txBody>
      </p:sp>
      <p:sp>
        <p:nvSpPr>
          <p:cNvPr id="17" name="テキスト ボックス 16">
            <a:extLst>
              <a:ext uri="{FF2B5EF4-FFF2-40B4-BE49-F238E27FC236}">
                <a16:creationId xmlns:a16="http://schemas.microsoft.com/office/drawing/2014/main" id="{EF807944-4BD4-A85F-DF0A-8A167D6C37B0}"/>
              </a:ext>
            </a:extLst>
          </p:cNvPr>
          <p:cNvSpPr txBox="1"/>
          <p:nvPr/>
        </p:nvSpPr>
        <p:spPr>
          <a:xfrm>
            <a:off x="6215774" y="1098720"/>
            <a:ext cx="3600000" cy="416831"/>
          </a:xfrm>
          <a:prstGeom prst="rect">
            <a:avLst/>
          </a:prstGeom>
          <a:solidFill>
            <a:srgbClr val="75DBFF"/>
          </a:solidFill>
          <a:ln w="38100">
            <a:solidFill>
              <a:srgbClr val="75DBFF"/>
            </a:solidFill>
          </a:ln>
        </p:spPr>
        <p:txBody>
          <a:bodyPr wrap="square" lIns="108000" tIns="54000" rIns="108000" bIns="54000" rtlCol="0" anchor="ctr">
            <a:spAutoFit/>
          </a:bodyPr>
          <a:lstStyle/>
          <a:p>
            <a:pPr algn="ctr"/>
            <a:r>
              <a:rPr kumimoji="1" lang="ja-JP" altLang="en-US" sz="2000" b="1" dirty="0">
                <a:solidFill>
                  <a:schemeClr val="bg1"/>
                </a:solidFill>
                <a:effectLst>
                  <a:outerShdw blurRad="38100" dist="38100" dir="2700000" algn="tl">
                    <a:srgbClr val="000000">
                      <a:alpha val="43137"/>
                    </a:srgbClr>
                  </a:outerShdw>
                </a:effectLst>
              </a:rPr>
              <a:t>先行研究：</a:t>
            </a:r>
            <a:r>
              <a:rPr kumimoji="1" lang="en-US" altLang="ja-JP" sz="2000" b="1" dirty="0">
                <a:solidFill>
                  <a:schemeClr val="bg1"/>
                </a:solidFill>
                <a:effectLst>
                  <a:outerShdw blurRad="38100" dist="38100" dir="2700000" algn="tl">
                    <a:srgbClr val="000000">
                      <a:alpha val="43137"/>
                    </a:srgbClr>
                  </a:outerShdw>
                </a:effectLst>
              </a:rPr>
              <a:t>P</a:t>
            </a:r>
            <a:r>
              <a:rPr kumimoji="1" lang="ja-JP" altLang="en-US" sz="2000" b="1" dirty="0">
                <a:solidFill>
                  <a:schemeClr val="bg1"/>
                </a:solidFill>
                <a:effectLst>
                  <a:outerShdw blurRad="38100" dist="38100" dir="2700000" algn="tl">
                    <a:srgbClr val="000000">
                      <a:alpha val="43137"/>
                    </a:srgbClr>
                  </a:outerShdw>
                </a:effectLst>
              </a:rPr>
              <a:t>型</a:t>
            </a:r>
            <a:r>
              <a:rPr kumimoji="1" lang="en-US" altLang="ja-JP" sz="2000" b="1" dirty="0">
                <a:solidFill>
                  <a:schemeClr val="bg1"/>
                </a:solidFill>
                <a:effectLst>
                  <a:outerShdw blurRad="38100" dist="38100" dir="2700000" algn="tl">
                    <a:srgbClr val="000000">
                      <a:alpha val="43137"/>
                    </a:srgbClr>
                  </a:outerShdw>
                </a:effectLst>
              </a:rPr>
              <a:t>TiNiSn</a:t>
            </a:r>
            <a:r>
              <a:rPr kumimoji="1" lang="ja-JP" altLang="en-US" sz="2000" b="1" dirty="0">
                <a:solidFill>
                  <a:schemeClr val="bg1"/>
                </a:solidFill>
                <a:effectLst>
                  <a:outerShdw blurRad="38100" dist="38100" dir="2700000" algn="tl">
                    <a:srgbClr val="000000">
                      <a:alpha val="43137"/>
                    </a:srgbClr>
                  </a:outerShdw>
                </a:effectLst>
              </a:rPr>
              <a:t>の作製</a:t>
            </a:r>
          </a:p>
        </p:txBody>
      </p:sp>
      <p:sp>
        <p:nvSpPr>
          <p:cNvPr id="18" name="正方形/長方形 17">
            <a:extLst>
              <a:ext uri="{FF2B5EF4-FFF2-40B4-BE49-F238E27FC236}">
                <a16:creationId xmlns:a16="http://schemas.microsoft.com/office/drawing/2014/main" id="{EB9F860A-7C8F-8CFB-8377-6C5241C9536C}"/>
              </a:ext>
            </a:extLst>
          </p:cNvPr>
          <p:cNvSpPr/>
          <p:nvPr/>
        </p:nvSpPr>
        <p:spPr>
          <a:xfrm>
            <a:off x="222218" y="1098336"/>
            <a:ext cx="5760640" cy="5616000"/>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4F28F73-12C1-1521-8716-45E92755B001}"/>
              </a:ext>
            </a:extLst>
          </p:cNvPr>
          <p:cNvSpPr txBox="1"/>
          <p:nvPr/>
        </p:nvSpPr>
        <p:spPr>
          <a:xfrm>
            <a:off x="3194309" y="6373939"/>
            <a:ext cx="2650087" cy="338554"/>
          </a:xfrm>
          <a:prstGeom prst="rect">
            <a:avLst/>
          </a:prstGeom>
          <a:noFill/>
        </p:spPr>
        <p:txBody>
          <a:bodyPr wrap="square" rtlCol="0">
            <a:spAutoFit/>
          </a:bodyPr>
          <a:lstStyle/>
          <a:p>
            <a:pPr algn="ctr"/>
            <a:r>
              <a:rPr kumimoji="1" lang="ja-JP" altLang="en-US" sz="1600" dirty="0">
                <a:cs typeface="Times New Roman" panose="02020603050405020304" pitchFamily="18" charset="0"/>
              </a:rPr>
              <a:t>フェルミ準位付近の</a:t>
            </a:r>
            <a:r>
              <a:rPr kumimoji="1" lang="en-US" altLang="ja-JP" sz="1600" dirty="0">
                <a:cs typeface="Times New Roman" panose="02020603050405020304" pitchFamily="18" charset="0"/>
              </a:rPr>
              <a:t>DOS</a:t>
            </a:r>
            <a:endParaRPr kumimoji="1" lang="ja-JP" altLang="en-US" sz="1600" dirty="0">
              <a:cs typeface="Times New Roman" panose="02020603050405020304" pitchFamily="18" charset="0"/>
            </a:endParaRPr>
          </a:p>
        </p:txBody>
      </p:sp>
      <p:sp>
        <p:nvSpPr>
          <p:cNvPr id="22" name="正方形/長方形 21">
            <a:extLst>
              <a:ext uri="{FF2B5EF4-FFF2-40B4-BE49-F238E27FC236}">
                <a16:creationId xmlns:a16="http://schemas.microsoft.com/office/drawing/2014/main" id="{70C4EA5C-07A6-524C-AEA6-05840C65C507}"/>
              </a:ext>
            </a:extLst>
          </p:cNvPr>
          <p:cNvSpPr/>
          <p:nvPr/>
        </p:nvSpPr>
        <p:spPr>
          <a:xfrm>
            <a:off x="6215774" y="1098336"/>
            <a:ext cx="5760640" cy="5616000"/>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120953E-FB11-48F6-BE60-EF2D9733B3D5}"/>
              </a:ext>
            </a:extLst>
          </p:cNvPr>
          <p:cNvSpPr txBox="1"/>
          <p:nvPr/>
        </p:nvSpPr>
        <p:spPr>
          <a:xfrm>
            <a:off x="6819067" y="4677588"/>
            <a:ext cx="4854171" cy="338554"/>
          </a:xfrm>
          <a:prstGeom prst="rect">
            <a:avLst/>
          </a:prstGeom>
          <a:noFill/>
        </p:spPr>
        <p:txBody>
          <a:bodyPr wrap="square">
            <a:spAutoFit/>
          </a:bodyPr>
          <a:lstStyle/>
          <a:p>
            <a:pPr algn="ctr"/>
            <a:r>
              <a:rPr kumimoji="1" lang="en-US" altLang="ja-JP" sz="1600" dirty="0"/>
              <a:t>TiNi</a:t>
            </a:r>
            <a:r>
              <a:rPr kumimoji="1" lang="en-US" altLang="ja-JP" sz="1600" baseline="-25000" dirty="0"/>
              <a:t>1-x</a:t>
            </a:r>
            <a:r>
              <a:rPr kumimoji="1" lang="en-US" altLang="ja-JP" sz="1600" dirty="0"/>
              <a:t>Co</a:t>
            </a:r>
            <a:r>
              <a:rPr kumimoji="1" lang="en-US" altLang="ja-JP" sz="1600" baseline="-25000" dirty="0"/>
              <a:t>x</a:t>
            </a:r>
            <a:r>
              <a:rPr kumimoji="1" lang="en-US" altLang="ja-JP" sz="1600" dirty="0"/>
              <a:t>Sn</a:t>
            </a:r>
            <a:r>
              <a:rPr kumimoji="1" lang="ja-JP" altLang="en-US" sz="1600" dirty="0"/>
              <a:t> </a:t>
            </a:r>
            <a:r>
              <a:rPr kumimoji="1" lang="en-US" altLang="ja-JP" sz="1600" dirty="0"/>
              <a:t>(0</a:t>
            </a:r>
            <a:r>
              <a:rPr kumimoji="1" lang="ja-JP" altLang="en-US" sz="1600" dirty="0"/>
              <a:t>≤</a:t>
            </a:r>
            <a:r>
              <a:rPr kumimoji="1" lang="en-US" altLang="ja-JP" sz="1600" dirty="0"/>
              <a:t>x</a:t>
            </a:r>
            <a:r>
              <a:rPr kumimoji="1" lang="ja-JP" altLang="en-US" sz="1600" dirty="0"/>
              <a:t>≤</a:t>
            </a:r>
            <a:r>
              <a:rPr kumimoji="1" lang="en-US" altLang="ja-JP" sz="1600" dirty="0"/>
              <a:t>0.15)</a:t>
            </a:r>
            <a:r>
              <a:rPr kumimoji="1" lang="ja-JP" altLang="en-US" sz="1600" dirty="0"/>
              <a:t>のゼーベック係数</a:t>
            </a:r>
          </a:p>
        </p:txBody>
      </p:sp>
      <p:sp>
        <p:nvSpPr>
          <p:cNvPr id="63" name="Rectangle 1">
            <a:extLst>
              <a:ext uri="{FF2B5EF4-FFF2-40B4-BE49-F238E27FC236}">
                <a16:creationId xmlns:a16="http://schemas.microsoft.com/office/drawing/2014/main" id="{2E91D299-8D1E-E23A-3D3D-A0F56F5CCCAB}"/>
              </a:ext>
            </a:extLst>
          </p:cNvPr>
          <p:cNvSpPr>
            <a:spLocks noChangeArrowheads="1"/>
          </p:cNvSpPr>
          <p:nvPr/>
        </p:nvSpPr>
        <p:spPr bwMode="auto">
          <a:xfrm>
            <a:off x="1559496" y="3620176"/>
            <a:ext cx="44726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i="0" u="none" strike="noStrike" cap="none" normalizeH="0" baseline="0" dirty="0">
                <a:ln>
                  <a:noFill/>
                </a:ln>
                <a:solidFill>
                  <a:schemeClr val="tx1"/>
                </a:solidFill>
                <a:effectLst/>
                <a:latin typeface="Arial" panose="020B0604020202020204" pitchFamily="34" charset="0"/>
              </a:rPr>
              <a:t>*</a:t>
            </a:r>
            <a:r>
              <a:rPr kumimoji="0" lang="ja-JP" altLang="ja-JP" sz="1400" i="0" u="none" strike="noStrike" cap="none" normalizeH="0" baseline="0" dirty="0">
                <a:ln>
                  <a:noFill/>
                </a:ln>
                <a:solidFill>
                  <a:schemeClr val="tx1"/>
                </a:solidFill>
                <a:effectLst/>
                <a:latin typeface="Arial" panose="020B0604020202020204" pitchFamily="34" charset="0"/>
              </a:rPr>
              <a:t>Sakurada</a:t>
            </a:r>
            <a:r>
              <a:rPr kumimoji="0" lang="en-US" altLang="ja-JP" sz="1400" i="0" u="none" strike="noStrike" cap="none" normalizeH="0" baseline="0" dirty="0">
                <a:ln>
                  <a:noFill/>
                </a:ln>
                <a:solidFill>
                  <a:schemeClr val="tx1"/>
                </a:solidFill>
                <a:effectLst/>
                <a:latin typeface="Arial" panose="020B0604020202020204" pitchFamily="34" charset="0"/>
              </a:rPr>
              <a:t> </a:t>
            </a:r>
            <a:r>
              <a:rPr kumimoji="0" lang="en-US" altLang="ja-JP" sz="1400" i="1" u="none" strike="noStrike" cap="none" normalizeH="0" baseline="0" dirty="0">
                <a:ln>
                  <a:noFill/>
                </a:ln>
                <a:solidFill>
                  <a:schemeClr val="tx1"/>
                </a:solidFill>
                <a:effectLst/>
                <a:latin typeface="Arial" panose="020B0604020202020204" pitchFamily="34" charset="0"/>
              </a:rPr>
              <a:t>et al.,</a:t>
            </a:r>
            <a:r>
              <a:rPr kumimoji="0" lang="ja-JP" altLang="ja-JP" sz="1400" i="0" u="none" strike="noStrike" cap="none" normalizeH="0" baseline="0" dirty="0">
                <a:ln>
                  <a:noFill/>
                </a:ln>
                <a:solidFill>
                  <a:schemeClr val="tx1"/>
                </a:solidFill>
                <a:effectLst/>
                <a:latin typeface="Arial" panose="020B0604020202020204" pitchFamily="34" charset="0"/>
              </a:rPr>
              <a:t> </a:t>
            </a:r>
            <a:r>
              <a:rPr kumimoji="0" lang="ja-JP" altLang="ja-JP" sz="1400" i="1" u="none" strike="noStrike" cap="none" normalizeH="0" baseline="0" dirty="0">
                <a:ln>
                  <a:noFill/>
                </a:ln>
                <a:solidFill>
                  <a:schemeClr val="tx1"/>
                </a:solidFill>
                <a:effectLst/>
                <a:latin typeface="Arial" panose="020B0604020202020204" pitchFamily="34" charset="0"/>
              </a:rPr>
              <a:t>Appl. Phys. Lett.</a:t>
            </a:r>
            <a:r>
              <a:rPr kumimoji="0" lang="ja-JP" altLang="ja-JP" sz="1400" i="0" u="none" strike="noStrike" cap="none" normalizeH="0" baseline="0" dirty="0">
                <a:ln>
                  <a:noFill/>
                </a:ln>
                <a:solidFill>
                  <a:schemeClr val="tx1"/>
                </a:solidFill>
                <a:effectLst/>
                <a:latin typeface="Arial" panose="020B0604020202020204" pitchFamily="34" charset="0"/>
              </a:rPr>
              <a:t> 86, 082105 (2005)</a:t>
            </a:r>
            <a:r>
              <a:rPr kumimoji="0" lang="en-US" altLang="ja-JP" sz="1400" i="0" u="none" strike="noStrike" cap="none" normalizeH="0" baseline="0" dirty="0">
                <a:ln>
                  <a:noFill/>
                </a:ln>
                <a:solidFill>
                  <a:schemeClr val="tx1"/>
                </a:solidFill>
                <a:effectLst/>
                <a:latin typeface="Arial" panose="020B0604020202020204" pitchFamily="34" charset="0"/>
              </a:rPr>
              <a:t>. </a:t>
            </a:r>
            <a:endParaRPr kumimoji="0" lang="ja-JP" altLang="ja-JP" sz="1400" i="0" u="none" strike="noStrike" cap="none" normalizeH="0" baseline="0" dirty="0">
              <a:ln>
                <a:noFill/>
              </a:ln>
              <a:solidFill>
                <a:schemeClr val="tx1"/>
              </a:solidFill>
              <a:effectLst/>
              <a:latin typeface="Arial" panose="020B0604020202020204" pitchFamily="34" charset="0"/>
            </a:endParaRPr>
          </a:p>
        </p:txBody>
      </p:sp>
      <p:sp>
        <p:nvSpPr>
          <p:cNvPr id="64" name="スライド番号プレースホルダー 63">
            <a:extLst>
              <a:ext uri="{FF2B5EF4-FFF2-40B4-BE49-F238E27FC236}">
                <a16:creationId xmlns:a16="http://schemas.microsoft.com/office/drawing/2014/main" id="{65062984-0A24-4DED-6761-8FBE43A29153}"/>
              </a:ext>
            </a:extLst>
          </p:cNvPr>
          <p:cNvSpPr>
            <a:spLocks noGrp="1"/>
          </p:cNvSpPr>
          <p:nvPr>
            <p:ph type="sldNum" sz="quarter" idx="12"/>
          </p:nvPr>
        </p:nvSpPr>
        <p:spPr/>
        <p:txBody>
          <a:bodyPr/>
          <a:lstStyle/>
          <a:p>
            <a:fld id="{90BA7EBE-6FD4-4B50-83C6-C925E775C4BE}" type="slidenum">
              <a:rPr kumimoji="1" lang="ja-JP" altLang="en-US" smtClean="0"/>
              <a:pPr/>
              <a:t>4</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372079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3B6E804-C473-29D7-B53F-575CF2BCD08A}"/>
              </a:ext>
            </a:extLst>
          </p:cNvPr>
          <p:cNvSpPr>
            <a:spLocks noGrp="1"/>
          </p:cNvSpPr>
          <p:nvPr>
            <p:ph type="body" sz="quarter" idx="13"/>
          </p:nvPr>
        </p:nvSpPr>
        <p:spPr>
          <a:xfrm>
            <a:off x="0" y="-113"/>
            <a:ext cx="10560000" cy="900113"/>
          </a:xfrm>
        </p:spPr>
        <p:txBody>
          <a:bodyPr/>
          <a:lstStyle/>
          <a:p>
            <a:r>
              <a:rPr kumimoji="1" lang="ja-JP" altLang="en-US" dirty="0"/>
              <a:t>格子間</a:t>
            </a:r>
            <a:r>
              <a:rPr kumimoji="1" lang="en-US" altLang="ja-JP" dirty="0"/>
              <a:t>Ni</a:t>
            </a:r>
            <a:r>
              <a:rPr kumimoji="1" lang="ja-JP" altLang="en-US" dirty="0"/>
              <a:t>原子が熱電特性に及ぼす影響</a:t>
            </a:r>
          </a:p>
        </p:txBody>
      </p:sp>
      <p:pic>
        <p:nvPicPr>
          <p:cNvPr id="14" name="図 13">
            <a:extLst>
              <a:ext uri="{FF2B5EF4-FFF2-40B4-BE49-F238E27FC236}">
                <a16:creationId xmlns:a16="http://schemas.microsoft.com/office/drawing/2014/main" id="{02828563-AA5C-C28A-87A8-AC51589EE985}"/>
              </a:ext>
            </a:extLst>
          </p:cNvPr>
          <p:cNvPicPr>
            <a:picLocks noChangeAspect="1"/>
          </p:cNvPicPr>
          <p:nvPr/>
        </p:nvPicPr>
        <p:blipFill rotWithShape="1">
          <a:blip r:embed="rId3">
            <a:extLst>
              <a:ext uri="{28A0092B-C50C-407E-A947-70E740481C1C}">
                <a14:useLocalDpi xmlns:a14="http://schemas.microsoft.com/office/drawing/2010/main" val="0"/>
              </a:ext>
            </a:extLst>
          </a:blip>
          <a:srcRect t="1080" b="1080"/>
          <a:stretch/>
        </p:blipFill>
        <p:spPr>
          <a:xfrm>
            <a:off x="3849457" y="2091800"/>
            <a:ext cx="1987727" cy="1803258"/>
          </a:xfrm>
          <a:prstGeom prst="rect">
            <a:avLst/>
          </a:prstGeom>
        </p:spPr>
      </p:pic>
      <p:pic>
        <p:nvPicPr>
          <p:cNvPr id="25" name="図 24">
            <a:extLst>
              <a:ext uri="{FF2B5EF4-FFF2-40B4-BE49-F238E27FC236}">
                <a16:creationId xmlns:a16="http://schemas.microsoft.com/office/drawing/2014/main" id="{C58CDC7F-FA88-BC3C-7622-D911BB8649C0}"/>
              </a:ext>
            </a:extLst>
          </p:cNvPr>
          <p:cNvPicPr>
            <a:picLocks noChangeAspect="1"/>
          </p:cNvPicPr>
          <p:nvPr/>
        </p:nvPicPr>
        <p:blipFill>
          <a:blip r:embed="rId4"/>
          <a:stretch>
            <a:fillRect/>
          </a:stretch>
        </p:blipFill>
        <p:spPr>
          <a:xfrm>
            <a:off x="9108065" y="1730359"/>
            <a:ext cx="2903869" cy="2909045"/>
          </a:xfrm>
          <a:prstGeom prst="rect">
            <a:avLst/>
          </a:prstGeom>
        </p:spPr>
      </p:pic>
      <p:sp>
        <p:nvSpPr>
          <p:cNvPr id="27" name="楕円 26">
            <a:extLst>
              <a:ext uri="{FF2B5EF4-FFF2-40B4-BE49-F238E27FC236}">
                <a16:creationId xmlns:a16="http://schemas.microsoft.com/office/drawing/2014/main" id="{2DAE194E-C7C9-6E14-812F-9C5D133E05DA}"/>
              </a:ext>
            </a:extLst>
          </p:cNvPr>
          <p:cNvSpPr/>
          <p:nvPr/>
        </p:nvSpPr>
        <p:spPr>
          <a:xfrm>
            <a:off x="11374153" y="3682567"/>
            <a:ext cx="396044" cy="64454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Rectangle 3">
            <a:extLst>
              <a:ext uri="{FF2B5EF4-FFF2-40B4-BE49-F238E27FC236}">
                <a16:creationId xmlns:a16="http://schemas.microsoft.com/office/drawing/2014/main" id="{1784435E-4404-F70B-AC66-779877B509E3}"/>
              </a:ext>
            </a:extLst>
          </p:cNvPr>
          <p:cNvSpPr>
            <a:spLocks noChangeArrowheads="1"/>
          </p:cNvSpPr>
          <p:nvPr/>
        </p:nvSpPr>
        <p:spPr bwMode="auto">
          <a:xfrm>
            <a:off x="9370985" y="4725144"/>
            <a:ext cx="27016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i="0" u="none" strike="noStrike" cap="none" normalizeH="0" baseline="0" dirty="0">
                <a:ln>
                  <a:noFill/>
                </a:ln>
                <a:solidFill>
                  <a:schemeClr val="tx1"/>
                </a:solidFill>
                <a:effectLst/>
                <a:latin typeface="Arial" panose="020B0604020202020204" pitchFamily="34" charset="0"/>
              </a:rPr>
              <a:t>Hazama, H. </a:t>
            </a:r>
            <a:r>
              <a:rPr kumimoji="0" lang="ja-JP" altLang="ja-JP" sz="1400" i="1" u="none" strike="noStrike" cap="none" normalizeH="0" baseline="0" dirty="0">
                <a:ln>
                  <a:noFill/>
                </a:ln>
                <a:solidFill>
                  <a:schemeClr val="tx1"/>
                </a:solidFill>
                <a:effectLst/>
                <a:latin typeface="Arial" panose="020B0604020202020204" pitchFamily="34" charset="0"/>
              </a:rPr>
              <a:t>et al.</a:t>
            </a:r>
            <a:r>
              <a:rPr kumimoji="0" lang="ja-JP" altLang="ja-JP" sz="1400" i="0" u="none" strike="noStrike" cap="none" normalizeH="0" baseline="0" dirty="0">
                <a:ln>
                  <a:noFill/>
                </a:ln>
                <a:solidFill>
                  <a:schemeClr val="tx1"/>
                </a:solidFill>
                <a:effectLst/>
                <a:latin typeface="Arial" panose="020B0604020202020204" pitchFamily="34" charset="0"/>
              </a:rPr>
              <a:t>: </a:t>
            </a:r>
            <a:r>
              <a:rPr kumimoji="0" lang="ja-JP" altLang="ja-JP" sz="1400" i="1" u="none" strike="noStrike" cap="none" normalizeH="0" baseline="0" dirty="0">
                <a:ln>
                  <a:noFill/>
                </a:ln>
                <a:solidFill>
                  <a:schemeClr val="tx1"/>
                </a:solidFill>
                <a:effectLst/>
                <a:latin typeface="Arial" panose="020B0604020202020204" pitchFamily="34" charset="0"/>
              </a:rPr>
              <a:t>Journal of Elec Materi</a:t>
            </a:r>
            <a:r>
              <a:rPr kumimoji="0" lang="ja-JP" altLang="ja-JP" sz="1400" i="0" u="none" strike="noStrike" cap="none" normalizeH="0" baseline="0" dirty="0">
                <a:ln>
                  <a:noFill/>
                </a:ln>
                <a:solidFill>
                  <a:schemeClr val="tx1"/>
                </a:solidFill>
                <a:effectLst/>
                <a:latin typeface="Arial" panose="020B0604020202020204" pitchFamily="34" charset="0"/>
              </a:rPr>
              <a:t> 39, 1549 (2010)</a:t>
            </a:r>
            <a:r>
              <a:rPr kumimoji="0" lang="en-US" altLang="ja-JP" sz="1400" i="0" u="none" strike="noStrike" cap="none" normalizeH="0" baseline="0" dirty="0">
                <a:ln>
                  <a:noFill/>
                </a:ln>
                <a:solidFill>
                  <a:schemeClr val="tx1"/>
                </a:solidFill>
                <a:effectLst/>
                <a:latin typeface="Arial" panose="020B0604020202020204" pitchFamily="34" charset="0"/>
              </a:rPr>
              <a:t>. </a:t>
            </a:r>
            <a:endParaRPr kumimoji="0" lang="ja-JP" altLang="ja-JP" sz="1400" i="0" u="none" strike="noStrike" cap="none" normalizeH="0" baseline="0" dirty="0">
              <a:ln>
                <a:noFill/>
              </a:ln>
              <a:solidFill>
                <a:schemeClr val="tx1"/>
              </a:solidFill>
              <a:effectLst/>
              <a:latin typeface="Arial" panose="020B0604020202020204" pitchFamily="34" charset="0"/>
            </a:endParaRPr>
          </a:p>
        </p:txBody>
      </p:sp>
      <p:graphicFrame>
        <p:nvGraphicFramePr>
          <p:cNvPr id="11" name="表 10">
            <a:extLst>
              <a:ext uri="{FF2B5EF4-FFF2-40B4-BE49-F238E27FC236}">
                <a16:creationId xmlns:a16="http://schemas.microsoft.com/office/drawing/2014/main" id="{2424E35B-B4FF-0B7F-AF0E-606B910265FB}"/>
              </a:ext>
            </a:extLst>
          </p:cNvPr>
          <p:cNvGraphicFramePr>
            <a:graphicFrameLocks noGrp="1"/>
          </p:cNvGraphicFramePr>
          <p:nvPr>
            <p:extLst>
              <p:ext uri="{D42A27DB-BD31-4B8C-83A1-F6EECF244321}">
                <p14:modId xmlns:p14="http://schemas.microsoft.com/office/powerpoint/2010/main" val="4196216195"/>
              </p:ext>
            </p:extLst>
          </p:nvPr>
        </p:nvGraphicFramePr>
        <p:xfrm>
          <a:off x="427972" y="1947037"/>
          <a:ext cx="2954845" cy="1854200"/>
        </p:xfrm>
        <a:graphic>
          <a:graphicData uri="http://schemas.openxmlformats.org/drawingml/2006/table">
            <a:tbl>
              <a:tblPr firstRow="1" bandRow="1">
                <a:tableStyleId>{69012ECD-51FC-41F1-AA8D-1B2483CD663E}</a:tableStyleId>
              </a:tblPr>
              <a:tblGrid>
                <a:gridCol w="1344485">
                  <a:extLst>
                    <a:ext uri="{9D8B030D-6E8A-4147-A177-3AD203B41FA5}">
                      <a16:colId xmlns:a16="http://schemas.microsoft.com/office/drawing/2014/main" val="3221122480"/>
                    </a:ext>
                  </a:extLst>
                </a:gridCol>
                <a:gridCol w="467043">
                  <a:extLst>
                    <a:ext uri="{9D8B030D-6E8A-4147-A177-3AD203B41FA5}">
                      <a16:colId xmlns:a16="http://schemas.microsoft.com/office/drawing/2014/main" val="1697423902"/>
                    </a:ext>
                  </a:extLst>
                </a:gridCol>
                <a:gridCol w="1143317">
                  <a:extLst>
                    <a:ext uri="{9D8B030D-6E8A-4147-A177-3AD203B41FA5}">
                      <a16:colId xmlns:a16="http://schemas.microsoft.com/office/drawing/2014/main" val="3365225644"/>
                    </a:ext>
                  </a:extLst>
                </a:gridCol>
              </a:tblGrid>
              <a:tr h="370840">
                <a:tc>
                  <a:txBody>
                    <a:bodyPr/>
                    <a:lstStyle/>
                    <a:p>
                      <a:pPr algn="ctr"/>
                      <a:r>
                        <a:rPr kumimoji="1" lang="ja-JP" altLang="en-US" sz="1600" b="0" dirty="0">
                          <a:solidFill>
                            <a:schemeClr val="tx1"/>
                          </a:solidFill>
                        </a:rPr>
                        <a:t>元素</a:t>
                      </a:r>
                    </a:p>
                  </a:txBody>
                  <a:tcPr marL="108000" marR="108000" marT="54000" marB="54000">
                    <a:lnL w="6350" cap="flat" cmpd="sng" algn="ctr">
                      <a:noFill/>
                      <a:prstDash val="solid"/>
                      <a:miter lim="800000"/>
                    </a:lnL>
                    <a:lnR w="19050" cap="flat" cmpd="sng" algn="ctr">
                      <a:solidFill>
                        <a:schemeClr val="bg1"/>
                      </a:solidFill>
                      <a:prstDash val="solid"/>
                      <a:round/>
                      <a:headEnd type="none" w="med" len="med"/>
                      <a:tailEnd type="none" w="med" len="med"/>
                    </a:lnR>
                    <a:lnT w="6350" cap="flat" cmpd="sng" algn="ctr">
                      <a:noFill/>
                      <a:prstDash val="solid"/>
                      <a:miter lim="800000"/>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DBFF"/>
                    </a:solidFill>
                  </a:tcPr>
                </a:tc>
                <a:tc gridSpan="2">
                  <a:txBody>
                    <a:bodyPr/>
                    <a:lstStyle/>
                    <a:p>
                      <a:pPr algn="ctr"/>
                      <a:r>
                        <a:rPr kumimoji="1" lang="en-US" altLang="ja-JP" sz="1600" b="0" dirty="0">
                          <a:solidFill>
                            <a:schemeClr val="tx1"/>
                          </a:solidFill>
                        </a:rPr>
                        <a:t>Wyckoff</a:t>
                      </a:r>
                      <a:r>
                        <a:rPr kumimoji="1" lang="ja-JP" altLang="en-US" sz="1600" b="0" dirty="0">
                          <a:solidFill>
                            <a:schemeClr val="tx1"/>
                          </a:solidFill>
                        </a:rPr>
                        <a:t>位置</a:t>
                      </a:r>
                    </a:p>
                  </a:txBody>
                  <a:tcPr marL="108000" marR="108000" marT="54000" marB="54000">
                    <a:lnL w="19050"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DBFF"/>
                    </a:solidFill>
                  </a:tcPr>
                </a:tc>
                <a:tc hMerge="1">
                  <a:txBody>
                    <a:bodyPr/>
                    <a:lstStyle/>
                    <a:p>
                      <a:pPr algn="ctr"/>
                      <a:endParaRPr kumimoji="1" lang="ja-JP" altLang="en-US" sz="1600" b="0" dirty="0">
                        <a:solidFill>
                          <a:schemeClr val="tx1"/>
                        </a:solidFill>
                      </a:endParaRPr>
                    </a:p>
                  </a:txBody>
                  <a:tcPr>
                    <a:solidFill>
                      <a:srgbClr val="75DBFF"/>
                    </a:solidFill>
                  </a:tcPr>
                </a:tc>
                <a:extLst>
                  <a:ext uri="{0D108BD9-81ED-4DB2-BD59-A6C34878D82A}">
                    <a16:rowId xmlns:a16="http://schemas.microsoft.com/office/drawing/2014/main" val="1490183734"/>
                  </a:ext>
                </a:extLst>
              </a:tr>
              <a:tr h="370840">
                <a:tc>
                  <a:txBody>
                    <a:bodyPr/>
                    <a:lstStyle/>
                    <a:p>
                      <a:pPr algn="ctr"/>
                      <a:r>
                        <a:rPr kumimoji="1" lang="en-US" altLang="ja-JP" sz="1600" b="0" dirty="0">
                          <a:solidFill>
                            <a:schemeClr val="tx1"/>
                          </a:solidFill>
                        </a:rPr>
                        <a:t>Ti</a:t>
                      </a:r>
                      <a:endParaRPr kumimoji="1" lang="ja-JP" altLang="en-US" sz="1600" b="0" dirty="0">
                        <a:solidFill>
                          <a:schemeClr val="tx1"/>
                        </a:solidFill>
                      </a:endParaRPr>
                    </a:p>
                  </a:txBody>
                  <a:tcPr marL="108000" marR="108000" marT="54000" marB="54000">
                    <a:lnL w="6350" cap="flat" cmpd="sng" algn="ctr">
                      <a:noFill/>
                      <a:prstDash val="solid"/>
                      <a:miter lim="800000"/>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600" b="0" dirty="0">
                          <a:solidFill>
                            <a:schemeClr val="tx1"/>
                          </a:solidFill>
                        </a:rPr>
                        <a:t>4a</a:t>
                      </a:r>
                      <a:endParaRPr kumimoji="1" lang="ja-JP" altLang="en-US" sz="1600" b="0" dirty="0">
                        <a:solidFill>
                          <a:schemeClr val="tx1"/>
                        </a:solidFill>
                      </a:endParaRPr>
                    </a:p>
                  </a:txBody>
                  <a:tcPr marL="108000" marR="108000" marT="54000" marB="5400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600" b="0" dirty="0">
                          <a:solidFill>
                            <a:schemeClr val="tx1"/>
                          </a:solidFill>
                        </a:rPr>
                        <a:t>(0, 0, 0)</a:t>
                      </a:r>
                      <a:endParaRPr kumimoji="1" lang="ja-JP" altLang="en-US" sz="1600" b="0" dirty="0">
                        <a:solidFill>
                          <a:schemeClr val="tx1"/>
                        </a:solidFill>
                      </a:endParaRPr>
                    </a:p>
                  </a:txBody>
                  <a:tcPr marL="108000" marR="108000" marT="54000" marB="54000">
                    <a:lnL w="19050" cap="flat" cmpd="sng" algn="ctr">
                      <a:solidFill>
                        <a:schemeClr val="bg1"/>
                      </a:solidFill>
                      <a:prstDash val="solid"/>
                      <a:round/>
                      <a:headEnd type="none" w="med" len="med"/>
                      <a:tailEnd type="none" w="med" len="med"/>
                    </a:lnL>
                    <a:lnR w="6350" cap="flat" cmpd="sng" algn="ctr">
                      <a:noFill/>
                      <a:prstDash val="solid"/>
                      <a:miter lim="800000"/>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146265899"/>
                  </a:ext>
                </a:extLst>
              </a:tr>
              <a:tr h="370840">
                <a:tc>
                  <a:txBody>
                    <a:bodyPr/>
                    <a:lstStyle/>
                    <a:p>
                      <a:pPr algn="ctr"/>
                      <a:r>
                        <a:rPr kumimoji="1" lang="en-US" altLang="ja-JP" sz="1600" b="0" dirty="0">
                          <a:solidFill>
                            <a:schemeClr val="tx1"/>
                          </a:solidFill>
                        </a:rPr>
                        <a:t>Ni</a:t>
                      </a:r>
                      <a:endParaRPr kumimoji="1" lang="ja-JP" altLang="en-US" sz="1600" b="0" dirty="0">
                        <a:solidFill>
                          <a:schemeClr val="tx1"/>
                        </a:solidFill>
                      </a:endParaRPr>
                    </a:p>
                  </a:txBody>
                  <a:tcPr marL="108000" marR="108000" marT="54000" marB="54000">
                    <a:lnL w="6350" cap="flat" cmpd="sng" algn="ctr">
                      <a:noFill/>
                      <a:prstDash val="solid"/>
                      <a:miter lim="800000"/>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600" b="0" dirty="0">
                          <a:solidFill>
                            <a:schemeClr val="tx1"/>
                          </a:solidFill>
                        </a:rPr>
                        <a:t>4c</a:t>
                      </a:r>
                      <a:endParaRPr kumimoji="1" lang="ja-JP" altLang="en-US" sz="1600" b="0" dirty="0">
                        <a:solidFill>
                          <a:schemeClr val="tx1"/>
                        </a:solidFill>
                      </a:endParaRPr>
                    </a:p>
                  </a:txBody>
                  <a:tcPr marL="108000" marR="108000" marT="54000" marB="5400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600" b="0" dirty="0">
                          <a:solidFill>
                            <a:schemeClr val="tx1"/>
                          </a:solidFill>
                        </a:rPr>
                        <a:t>(¼, ¼, ¼)</a:t>
                      </a:r>
                      <a:endParaRPr kumimoji="1" lang="ja-JP" altLang="en-US" sz="1600" b="0" dirty="0">
                        <a:solidFill>
                          <a:schemeClr val="tx1"/>
                        </a:solidFill>
                      </a:endParaRPr>
                    </a:p>
                  </a:txBody>
                  <a:tcPr marL="108000" marR="108000" marT="54000" marB="54000">
                    <a:lnL w="19050" cap="flat" cmpd="sng" algn="ctr">
                      <a:solidFill>
                        <a:schemeClr val="bg1"/>
                      </a:solidFill>
                      <a:prstDash val="solid"/>
                      <a:round/>
                      <a:headEnd type="none" w="med" len="med"/>
                      <a:tailEnd type="none" w="med" len="med"/>
                    </a:lnL>
                    <a:lnR w="6350" cap="flat" cmpd="sng" algn="ctr">
                      <a:noFill/>
                      <a:prstDash val="solid"/>
                      <a:miter lim="800000"/>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703391257"/>
                  </a:ext>
                </a:extLst>
              </a:tr>
              <a:tr h="370840">
                <a:tc>
                  <a:txBody>
                    <a:bodyPr/>
                    <a:lstStyle/>
                    <a:p>
                      <a:pPr algn="ctr"/>
                      <a:r>
                        <a:rPr kumimoji="1" lang="en-US" altLang="ja-JP" sz="1600" b="0" dirty="0">
                          <a:solidFill>
                            <a:schemeClr val="tx1"/>
                          </a:solidFill>
                        </a:rPr>
                        <a:t>Sn</a:t>
                      </a:r>
                      <a:endParaRPr kumimoji="1" lang="ja-JP" altLang="en-US" sz="1600" b="0" dirty="0">
                        <a:solidFill>
                          <a:schemeClr val="tx1"/>
                        </a:solidFill>
                      </a:endParaRPr>
                    </a:p>
                  </a:txBody>
                  <a:tcPr marL="108000" marR="108000" marT="54000" marB="54000">
                    <a:lnL w="6350" cap="flat" cmpd="sng" algn="ctr">
                      <a:noFill/>
                      <a:prstDash val="solid"/>
                      <a:miter lim="800000"/>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600" b="0" dirty="0">
                          <a:solidFill>
                            <a:schemeClr val="tx1"/>
                          </a:solidFill>
                        </a:rPr>
                        <a:t>4b</a:t>
                      </a:r>
                      <a:endParaRPr kumimoji="1" lang="ja-JP" altLang="en-US" sz="1600" b="0" dirty="0">
                        <a:solidFill>
                          <a:schemeClr val="tx1"/>
                        </a:solidFill>
                      </a:endParaRPr>
                    </a:p>
                  </a:txBody>
                  <a:tcPr marL="108000" marR="108000" marT="54000" marB="5400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600" b="0" dirty="0">
                          <a:solidFill>
                            <a:schemeClr val="tx1"/>
                          </a:solidFill>
                        </a:rPr>
                        <a:t>(½, ½, ½)</a:t>
                      </a:r>
                      <a:endParaRPr kumimoji="1" lang="ja-JP" altLang="en-US" sz="1600" b="0" dirty="0">
                        <a:solidFill>
                          <a:schemeClr val="tx1"/>
                        </a:solidFill>
                      </a:endParaRPr>
                    </a:p>
                  </a:txBody>
                  <a:tcPr marL="108000" marR="108000" marT="54000" marB="54000">
                    <a:lnL w="19050" cap="flat" cmpd="sng" algn="ctr">
                      <a:solidFill>
                        <a:schemeClr val="bg1"/>
                      </a:solidFill>
                      <a:prstDash val="solid"/>
                      <a:round/>
                      <a:headEnd type="none" w="med" len="med"/>
                      <a:tailEnd type="none" w="med" len="med"/>
                    </a:lnL>
                    <a:lnR w="6350" cap="flat" cmpd="sng" algn="ctr">
                      <a:noFill/>
                      <a:prstDash val="solid"/>
                      <a:miter lim="800000"/>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205924974"/>
                  </a:ext>
                </a:extLst>
              </a:tr>
              <a:tr h="370840">
                <a:tc>
                  <a:txBody>
                    <a:bodyPr/>
                    <a:lstStyle/>
                    <a:p>
                      <a:pPr algn="ctr"/>
                      <a:r>
                        <a:rPr kumimoji="1" lang="en-US" altLang="ja-JP" sz="1600" b="0" dirty="0">
                          <a:solidFill>
                            <a:srgbClr val="FF0000"/>
                          </a:solidFill>
                        </a:rPr>
                        <a:t>Vacancy (</a:t>
                      </a:r>
                      <a:r>
                        <a:rPr kumimoji="1" lang="en-US" altLang="ja-JP" sz="1600" b="0" dirty="0" err="1">
                          <a:solidFill>
                            <a:srgbClr val="FF0000"/>
                          </a:solidFill>
                        </a:rPr>
                        <a:t>Vc</a:t>
                      </a:r>
                      <a:r>
                        <a:rPr kumimoji="1" lang="en-US" altLang="ja-JP" sz="1600" b="0" dirty="0">
                          <a:solidFill>
                            <a:srgbClr val="FF0000"/>
                          </a:solidFill>
                        </a:rPr>
                        <a:t>)</a:t>
                      </a:r>
                      <a:endParaRPr kumimoji="1" lang="ja-JP" altLang="en-US" sz="1600" b="0" dirty="0">
                        <a:solidFill>
                          <a:srgbClr val="FF0000"/>
                        </a:solidFill>
                      </a:endParaRPr>
                    </a:p>
                  </a:txBody>
                  <a:tcPr marL="108000" marR="108000" marT="54000" marB="54000">
                    <a:lnL w="6350" cap="flat" cmpd="sng" algn="ctr">
                      <a:noFill/>
                      <a:prstDash val="solid"/>
                      <a:miter lim="800000"/>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CCECFF"/>
                    </a:solidFill>
                  </a:tcPr>
                </a:tc>
                <a:tc>
                  <a:txBody>
                    <a:bodyPr/>
                    <a:lstStyle/>
                    <a:p>
                      <a:pPr algn="ctr"/>
                      <a:r>
                        <a:rPr kumimoji="1" lang="en-US" altLang="ja-JP" sz="1600" b="0" dirty="0">
                          <a:solidFill>
                            <a:srgbClr val="FF0000"/>
                          </a:solidFill>
                        </a:rPr>
                        <a:t>4d</a:t>
                      </a:r>
                      <a:endParaRPr kumimoji="1" lang="ja-JP" altLang="en-US" sz="1600" b="0" dirty="0">
                        <a:solidFill>
                          <a:srgbClr val="FF0000"/>
                        </a:solidFill>
                      </a:endParaRPr>
                    </a:p>
                  </a:txBody>
                  <a:tcPr marL="108000" marR="108000" marT="54000" marB="5400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rgbClr val="FF0000"/>
                          </a:solidFill>
                        </a:rPr>
                        <a:t>(¾, ¾, ¾)</a:t>
                      </a:r>
                      <a:endParaRPr kumimoji="1" lang="ja-JP" altLang="en-US" sz="1600" b="0" dirty="0">
                        <a:solidFill>
                          <a:srgbClr val="FF0000"/>
                        </a:solidFill>
                      </a:endParaRPr>
                    </a:p>
                  </a:txBody>
                  <a:tcPr marL="108000" marR="108000" marT="54000" marB="54000">
                    <a:lnL w="19050" cap="flat" cmpd="sng" algn="ctr">
                      <a:solidFill>
                        <a:schemeClr val="bg1"/>
                      </a:solidFill>
                      <a:prstDash val="solid"/>
                      <a:round/>
                      <a:headEnd type="none" w="med" len="med"/>
                      <a:tailEnd type="none" w="med" len="med"/>
                    </a:lnL>
                    <a:lnR w="6350" cap="flat" cmpd="sng" algn="ctr">
                      <a:noFill/>
                      <a:prstDash val="solid"/>
                      <a:miter lim="800000"/>
                    </a:lnR>
                    <a:lnT w="1905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2253739402"/>
                  </a:ext>
                </a:extLst>
              </a:tr>
            </a:tbl>
          </a:graphicData>
        </a:graphic>
      </p:graphicFrame>
      <p:cxnSp>
        <p:nvCxnSpPr>
          <p:cNvPr id="15" name="直線矢印コネクタ 14">
            <a:extLst>
              <a:ext uri="{FF2B5EF4-FFF2-40B4-BE49-F238E27FC236}">
                <a16:creationId xmlns:a16="http://schemas.microsoft.com/office/drawing/2014/main" id="{868D00F8-6258-C379-B4BA-19ADE367DECF}"/>
              </a:ext>
            </a:extLst>
          </p:cNvPr>
          <p:cNvCxnSpPr>
            <a:cxnSpLocks/>
          </p:cNvCxnSpPr>
          <p:nvPr/>
        </p:nvCxnSpPr>
        <p:spPr>
          <a:xfrm flipV="1">
            <a:off x="3311092" y="3298271"/>
            <a:ext cx="968608" cy="3200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109760A6-ED7B-14DE-FE35-170616F71E19}"/>
              </a:ext>
            </a:extLst>
          </p:cNvPr>
          <p:cNvSpPr txBox="1"/>
          <p:nvPr/>
        </p:nvSpPr>
        <p:spPr>
          <a:xfrm>
            <a:off x="5605310" y="1229678"/>
            <a:ext cx="6586690" cy="369332"/>
          </a:xfrm>
          <a:prstGeom prst="rect">
            <a:avLst/>
          </a:prstGeom>
          <a:noFill/>
        </p:spPr>
        <p:txBody>
          <a:bodyPr wrap="square" rtlCol="0">
            <a:spAutoFit/>
          </a:bodyPr>
          <a:lstStyle/>
          <a:p>
            <a:pPr algn="ctr"/>
            <a:r>
              <a:rPr kumimoji="1" lang="en-US" altLang="ja-JP" b="1" dirty="0"/>
              <a:t>4d</a:t>
            </a:r>
            <a:r>
              <a:rPr kumimoji="1" lang="ja-JP" altLang="en-US" b="1" dirty="0"/>
              <a:t>サイトに</a:t>
            </a:r>
            <a:r>
              <a:rPr kumimoji="1" lang="en-US" altLang="ja-JP" b="1" dirty="0"/>
              <a:t>Ni</a:t>
            </a:r>
            <a:r>
              <a:rPr kumimoji="1" lang="ja-JP" altLang="en-US" b="1" dirty="0"/>
              <a:t>原子が存在する場合の</a:t>
            </a:r>
            <a:r>
              <a:rPr kumimoji="1" lang="en-US" altLang="ja-JP" b="1" dirty="0"/>
              <a:t>DOS</a:t>
            </a:r>
            <a:r>
              <a:rPr kumimoji="1" lang="ja-JP" altLang="en-US" b="1" dirty="0"/>
              <a:t> </a:t>
            </a:r>
            <a:r>
              <a:rPr kumimoji="1" lang="en-US" altLang="ja-JP" b="1" dirty="0"/>
              <a:t>(AkaiKKR)</a:t>
            </a:r>
            <a:endParaRPr kumimoji="1" lang="ja-JP" altLang="en-US" b="1" dirty="0"/>
          </a:p>
        </p:txBody>
      </p:sp>
      <p:sp>
        <p:nvSpPr>
          <p:cNvPr id="8" name="テキスト ボックス 7">
            <a:extLst>
              <a:ext uri="{FF2B5EF4-FFF2-40B4-BE49-F238E27FC236}">
                <a16:creationId xmlns:a16="http://schemas.microsoft.com/office/drawing/2014/main" id="{21A1E2FE-859E-7C01-6460-68A12889D0C9}"/>
              </a:ext>
            </a:extLst>
          </p:cNvPr>
          <p:cNvSpPr txBox="1"/>
          <p:nvPr/>
        </p:nvSpPr>
        <p:spPr>
          <a:xfrm>
            <a:off x="329302" y="5279888"/>
            <a:ext cx="6975049" cy="130420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dirty="0"/>
              <a:t>格子間</a:t>
            </a:r>
            <a:r>
              <a:rPr kumimoji="1" lang="en-US" altLang="ja-JP" dirty="0"/>
              <a:t>Ni</a:t>
            </a:r>
            <a:r>
              <a:rPr kumimoji="1" lang="ja-JP" altLang="en-US" dirty="0"/>
              <a:t>原子はドナー不純物として系に作用</a:t>
            </a:r>
            <a:endParaRPr kumimoji="1" lang="en-US" altLang="ja-JP" dirty="0"/>
          </a:p>
          <a:p>
            <a:pPr marL="285750" indent="-285750">
              <a:lnSpc>
                <a:spcPct val="150000"/>
              </a:lnSpc>
              <a:buFont typeface="Arial" panose="020B0604020202020204" pitchFamily="34" charset="0"/>
              <a:buChar char="•"/>
            </a:pPr>
            <a:r>
              <a:rPr kumimoji="1" lang="ja-JP" altLang="en-US" dirty="0"/>
              <a:t>格子間</a:t>
            </a:r>
            <a:r>
              <a:rPr kumimoji="1" lang="en-US" altLang="ja-JP" dirty="0"/>
              <a:t>Ni</a:t>
            </a:r>
            <a:r>
              <a:rPr kumimoji="1" lang="ja-JP" altLang="en-US" dirty="0"/>
              <a:t>原子の抑制により相対的に正孔キャリア密度が増加</a:t>
            </a:r>
            <a:endParaRPr kumimoji="1" lang="en-US" altLang="ja-JP" dirty="0"/>
          </a:p>
          <a:p>
            <a:pPr>
              <a:lnSpc>
                <a:spcPct val="150000"/>
              </a:lnSpc>
            </a:pPr>
            <a:r>
              <a:rPr kumimoji="1" lang="ja-JP" altLang="en-US" dirty="0"/>
              <a:t>⇒ </a:t>
            </a:r>
            <a:r>
              <a:rPr kumimoji="1" lang="en-US" altLang="ja-JP" b="1" i="1" dirty="0"/>
              <a:t>ρ</a:t>
            </a:r>
            <a:r>
              <a:rPr kumimoji="1" lang="ja-JP" altLang="en-US" b="1" dirty="0"/>
              <a:t>改善により</a:t>
            </a:r>
            <a:r>
              <a:rPr kumimoji="1" lang="en-US" altLang="ja-JP" b="1" i="1" dirty="0"/>
              <a:t>ZT</a:t>
            </a:r>
            <a:r>
              <a:rPr kumimoji="1" lang="ja-JP" altLang="en-US" b="1" dirty="0"/>
              <a:t>増大</a:t>
            </a:r>
            <a:endParaRPr kumimoji="1" lang="en-US" altLang="ja-JP" b="1" dirty="0"/>
          </a:p>
        </p:txBody>
      </p:sp>
      <p:pic>
        <p:nvPicPr>
          <p:cNvPr id="10" name="図 9">
            <a:extLst>
              <a:ext uri="{FF2B5EF4-FFF2-40B4-BE49-F238E27FC236}">
                <a16:creationId xmlns:a16="http://schemas.microsoft.com/office/drawing/2014/main" id="{9624F691-E814-0815-C140-0DD5AA17FF0B}"/>
              </a:ext>
            </a:extLst>
          </p:cNvPr>
          <p:cNvPicPr>
            <a:picLocks noChangeAspect="1"/>
          </p:cNvPicPr>
          <p:nvPr/>
        </p:nvPicPr>
        <p:blipFill>
          <a:blip r:embed="rId5"/>
          <a:stretch>
            <a:fillRect/>
          </a:stretch>
        </p:blipFill>
        <p:spPr>
          <a:xfrm>
            <a:off x="6122749" y="1631941"/>
            <a:ext cx="3110327" cy="3342677"/>
          </a:xfrm>
          <a:prstGeom prst="rect">
            <a:avLst/>
          </a:prstGeom>
        </p:spPr>
      </p:pic>
      <p:sp>
        <p:nvSpPr>
          <p:cNvPr id="12" name="矢印: ストライプ 11">
            <a:extLst>
              <a:ext uri="{FF2B5EF4-FFF2-40B4-BE49-F238E27FC236}">
                <a16:creationId xmlns:a16="http://schemas.microsoft.com/office/drawing/2014/main" id="{6F65A95D-CAA8-852A-051A-BBDB281CCCDA}"/>
              </a:ext>
            </a:extLst>
          </p:cNvPr>
          <p:cNvSpPr/>
          <p:nvPr/>
        </p:nvSpPr>
        <p:spPr>
          <a:xfrm>
            <a:off x="8005655" y="3131731"/>
            <a:ext cx="278607" cy="369646"/>
          </a:xfrm>
          <a:prstGeom prst="stripedRightArrow">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62EECF9-7FFF-5980-7215-7861F8BB3CCF}"/>
              </a:ext>
            </a:extLst>
          </p:cNvPr>
          <p:cNvSpPr txBox="1"/>
          <p:nvPr/>
        </p:nvSpPr>
        <p:spPr>
          <a:xfrm>
            <a:off x="1009669" y="4157757"/>
            <a:ext cx="4746296"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本来空孔であるはずの</a:t>
            </a:r>
            <a:r>
              <a:rPr kumimoji="1" lang="en-US" altLang="ja-JP" dirty="0"/>
              <a:t>4d</a:t>
            </a:r>
            <a:r>
              <a:rPr kumimoji="1" lang="ja-JP" altLang="en-US" dirty="0"/>
              <a:t>サイトを</a:t>
            </a:r>
            <a:r>
              <a:rPr kumimoji="1" lang="en-US" altLang="ja-JP" dirty="0"/>
              <a:t>Ni</a:t>
            </a:r>
            <a:r>
              <a:rPr kumimoji="1" lang="ja-JP" altLang="en-US" dirty="0"/>
              <a:t>原子が占有 </a:t>
            </a:r>
            <a:r>
              <a:rPr kumimoji="1" lang="en-US" altLang="ja-JP" dirty="0"/>
              <a:t>(</a:t>
            </a:r>
            <a:r>
              <a:rPr kumimoji="1" lang="ja-JP" altLang="en-US" dirty="0"/>
              <a:t>格子間原子</a:t>
            </a:r>
            <a:r>
              <a:rPr kumimoji="1" lang="en-US" altLang="ja-JP" dirty="0"/>
              <a:t>)</a:t>
            </a:r>
            <a:endParaRPr kumimoji="1" lang="ja-JP" altLang="en-US" dirty="0"/>
          </a:p>
        </p:txBody>
      </p:sp>
      <p:grpSp>
        <p:nvGrpSpPr>
          <p:cNvPr id="32" name="グループ化 31">
            <a:extLst>
              <a:ext uri="{FF2B5EF4-FFF2-40B4-BE49-F238E27FC236}">
                <a16:creationId xmlns:a16="http://schemas.microsoft.com/office/drawing/2014/main" id="{AF57F703-76E5-9E5E-F16C-4908C565F316}"/>
              </a:ext>
            </a:extLst>
          </p:cNvPr>
          <p:cNvGrpSpPr/>
          <p:nvPr/>
        </p:nvGrpSpPr>
        <p:grpSpPr>
          <a:xfrm>
            <a:off x="7410809" y="5469763"/>
            <a:ext cx="4601125" cy="942078"/>
            <a:chOff x="7467845" y="4579107"/>
            <a:chExt cx="4601125" cy="942078"/>
          </a:xfrm>
        </p:grpSpPr>
        <p:grpSp>
          <p:nvGrpSpPr>
            <p:cNvPr id="33" name="グループ化 32">
              <a:extLst>
                <a:ext uri="{FF2B5EF4-FFF2-40B4-BE49-F238E27FC236}">
                  <a16:creationId xmlns:a16="http://schemas.microsoft.com/office/drawing/2014/main" id="{14A6E6FA-75B8-BB69-28A8-18AC663FD4C6}"/>
                </a:ext>
              </a:extLst>
            </p:cNvPr>
            <p:cNvGrpSpPr/>
            <p:nvPr/>
          </p:nvGrpSpPr>
          <p:grpSpPr>
            <a:xfrm>
              <a:off x="7467845" y="4581128"/>
              <a:ext cx="4601125" cy="940057"/>
              <a:chOff x="1395465" y="4164448"/>
              <a:chExt cx="4601125" cy="940057"/>
            </a:xfrm>
          </p:grpSpPr>
          <p:grpSp>
            <p:nvGrpSpPr>
              <p:cNvPr id="43" name="グループ化 42">
                <a:extLst>
                  <a:ext uri="{FF2B5EF4-FFF2-40B4-BE49-F238E27FC236}">
                    <a16:creationId xmlns:a16="http://schemas.microsoft.com/office/drawing/2014/main" id="{CE8E3270-B6D3-E04B-EDC6-EF1A3F694D68}"/>
                  </a:ext>
                </a:extLst>
              </p:cNvPr>
              <p:cNvGrpSpPr/>
              <p:nvPr/>
            </p:nvGrpSpPr>
            <p:grpSpPr>
              <a:xfrm>
                <a:off x="1395465" y="4164448"/>
                <a:ext cx="4601125" cy="940057"/>
                <a:chOff x="524511" y="3344126"/>
                <a:chExt cx="4601125" cy="940057"/>
              </a:xfrm>
            </p:grpSpPr>
            <p:sp>
              <p:nvSpPr>
                <p:cNvPr id="47" name="楕円 46">
                  <a:extLst>
                    <a:ext uri="{FF2B5EF4-FFF2-40B4-BE49-F238E27FC236}">
                      <a16:creationId xmlns:a16="http://schemas.microsoft.com/office/drawing/2014/main" id="{F678C3C4-E39E-FDA9-08C1-734155045763}"/>
                    </a:ext>
                  </a:extLst>
                </p:cNvPr>
                <p:cNvSpPr/>
                <p:nvPr/>
              </p:nvSpPr>
              <p:spPr>
                <a:xfrm>
                  <a:off x="524511" y="3348133"/>
                  <a:ext cx="360000" cy="360000"/>
                </a:xfrm>
                <a:prstGeom prst="ellips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57" name="テキスト ボックス 56">
                  <a:extLst>
                    <a:ext uri="{FF2B5EF4-FFF2-40B4-BE49-F238E27FC236}">
                      <a16:creationId xmlns:a16="http://schemas.microsoft.com/office/drawing/2014/main" id="{CD0F098A-9561-EB3C-6B74-E482943BD5D9}"/>
                    </a:ext>
                  </a:extLst>
                </p:cNvPr>
                <p:cNvSpPr txBox="1"/>
                <p:nvPr/>
              </p:nvSpPr>
              <p:spPr>
                <a:xfrm>
                  <a:off x="570835" y="3371600"/>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e</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58" name="楕円 57">
                  <a:extLst>
                    <a:ext uri="{FF2B5EF4-FFF2-40B4-BE49-F238E27FC236}">
                      <a16:creationId xmlns:a16="http://schemas.microsoft.com/office/drawing/2014/main" id="{A1CC8343-D910-3AFE-ABEA-E135E30E4468}"/>
                    </a:ext>
                  </a:extLst>
                </p:cNvPr>
                <p:cNvSpPr/>
                <p:nvPr/>
              </p:nvSpPr>
              <p:spPr>
                <a:xfrm>
                  <a:off x="982243" y="3348133"/>
                  <a:ext cx="360000" cy="360000"/>
                </a:xfrm>
                <a:prstGeom prst="ellipse">
                  <a:avLst/>
                </a:prstGeom>
                <a:solidFill>
                  <a:srgbClr val="4DC4FF"/>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59" name="テキスト ボックス 58">
                  <a:extLst>
                    <a:ext uri="{FF2B5EF4-FFF2-40B4-BE49-F238E27FC236}">
                      <a16:creationId xmlns:a16="http://schemas.microsoft.com/office/drawing/2014/main" id="{8DEA6A9F-2BB2-330B-A2EA-C210F5349AD7}"/>
                    </a:ext>
                  </a:extLst>
                </p:cNvPr>
                <p:cNvSpPr txBox="1"/>
                <p:nvPr/>
              </p:nvSpPr>
              <p:spPr>
                <a:xfrm>
                  <a:off x="1028567" y="3371600"/>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e</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0" name="楕円 59">
                  <a:extLst>
                    <a:ext uri="{FF2B5EF4-FFF2-40B4-BE49-F238E27FC236}">
                      <a16:creationId xmlns:a16="http://schemas.microsoft.com/office/drawing/2014/main" id="{CAF492DC-CBFF-DA23-3210-87436482BD24}"/>
                    </a:ext>
                  </a:extLst>
                </p:cNvPr>
                <p:cNvSpPr/>
                <p:nvPr/>
              </p:nvSpPr>
              <p:spPr>
                <a:xfrm>
                  <a:off x="1442552" y="3348133"/>
                  <a:ext cx="360000" cy="360000"/>
                </a:xfrm>
                <a:prstGeom prst="ellipse">
                  <a:avLst/>
                </a:prstGeom>
                <a:solidFill>
                  <a:srgbClr val="4DC4FF"/>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D397C1AD-5E4C-87A2-D13A-D80325C5D228}"/>
                    </a:ext>
                  </a:extLst>
                </p:cNvPr>
                <p:cNvSpPr txBox="1"/>
                <p:nvPr/>
              </p:nvSpPr>
              <p:spPr>
                <a:xfrm>
                  <a:off x="1488876" y="3371600"/>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e</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2" name="楕円 61">
                  <a:extLst>
                    <a:ext uri="{FF2B5EF4-FFF2-40B4-BE49-F238E27FC236}">
                      <a16:creationId xmlns:a16="http://schemas.microsoft.com/office/drawing/2014/main" id="{5321D4A5-E391-EA93-A38F-F45F4DD2DD0F}"/>
                    </a:ext>
                  </a:extLst>
                </p:cNvPr>
                <p:cNvSpPr/>
                <p:nvPr/>
              </p:nvSpPr>
              <p:spPr>
                <a:xfrm>
                  <a:off x="524511" y="3922162"/>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1DC3E221-23CF-5AD8-B3C0-322FF26833FA}"/>
                    </a:ext>
                  </a:extLst>
                </p:cNvPr>
                <p:cNvSpPr txBox="1"/>
                <p:nvPr/>
              </p:nvSpPr>
              <p:spPr>
                <a:xfrm>
                  <a:off x="570835" y="3945629"/>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4" name="楕円 63">
                  <a:extLst>
                    <a:ext uri="{FF2B5EF4-FFF2-40B4-BE49-F238E27FC236}">
                      <a16:creationId xmlns:a16="http://schemas.microsoft.com/office/drawing/2014/main" id="{4BD19A04-88C1-C72B-A6AE-B0D97BF1D872}"/>
                    </a:ext>
                  </a:extLst>
                </p:cNvPr>
                <p:cNvSpPr/>
                <p:nvPr/>
              </p:nvSpPr>
              <p:spPr>
                <a:xfrm>
                  <a:off x="982243" y="3922162"/>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5" name="テキスト ボックス 64">
                  <a:extLst>
                    <a:ext uri="{FF2B5EF4-FFF2-40B4-BE49-F238E27FC236}">
                      <a16:creationId xmlns:a16="http://schemas.microsoft.com/office/drawing/2014/main" id="{DF584A87-FD90-9B67-65C5-6D43B73D9CF0}"/>
                    </a:ext>
                  </a:extLst>
                </p:cNvPr>
                <p:cNvSpPr txBox="1"/>
                <p:nvPr/>
              </p:nvSpPr>
              <p:spPr>
                <a:xfrm>
                  <a:off x="1028567" y="3945629"/>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6" name="楕円 65">
                  <a:extLst>
                    <a:ext uri="{FF2B5EF4-FFF2-40B4-BE49-F238E27FC236}">
                      <a16:creationId xmlns:a16="http://schemas.microsoft.com/office/drawing/2014/main" id="{E17CFE9A-FA06-69F3-97E3-EC19D797AE9D}"/>
                    </a:ext>
                  </a:extLst>
                </p:cNvPr>
                <p:cNvSpPr/>
                <p:nvPr/>
              </p:nvSpPr>
              <p:spPr>
                <a:xfrm>
                  <a:off x="1442552" y="3922162"/>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7" name="テキスト ボックス 66">
                  <a:extLst>
                    <a:ext uri="{FF2B5EF4-FFF2-40B4-BE49-F238E27FC236}">
                      <a16:creationId xmlns:a16="http://schemas.microsoft.com/office/drawing/2014/main" id="{CC2B0CA9-9ABC-E337-AEC6-4DD01868314F}"/>
                    </a:ext>
                  </a:extLst>
                </p:cNvPr>
                <p:cNvSpPr txBox="1"/>
                <p:nvPr/>
              </p:nvSpPr>
              <p:spPr>
                <a:xfrm>
                  <a:off x="1488876" y="3945629"/>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68" name="楕円 67">
                  <a:extLst>
                    <a:ext uri="{FF2B5EF4-FFF2-40B4-BE49-F238E27FC236}">
                      <a16:creationId xmlns:a16="http://schemas.microsoft.com/office/drawing/2014/main" id="{5D5FEBEC-9C20-4626-09B9-DB827686A2C6}"/>
                    </a:ext>
                  </a:extLst>
                </p:cNvPr>
                <p:cNvSpPr/>
                <p:nvPr/>
              </p:nvSpPr>
              <p:spPr>
                <a:xfrm>
                  <a:off x="1909240" y="3922162"/>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69" name="テキスト ボックス 68">
                  <a:extLst>
                    <a:ext uri="{FF2B5EF4-FFF2-40B4-BE49-F238E27FC236}">
                      <a16:creationId xmlns:a16="http://schemas.microsoft.com/office/drawing/2014/main" id="{82596D39-AA37-5E3E-CBB6-946D557DE660}"/>
                    </a:ext>
                  </a:extLst>
                </p:cNvPr>
                <p:cNvSpPr txBox="1"/>
                <p:nvPr/>
              </p:nvSpPr>
              <p:spPr>
                <a:xfrm>
                  <a:off x="1955564" y="3945629"/>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70" name="楕円 69">
                  <a:extLst>
                    <a:ext uri="{FF2B5EF4-FFF2-40B4-BE49-F238E27FC236}">
                      <a16:creationId xmlns:a16="http://schemas.microsoft.com/office/drawing/2014/main" id="{1D31054F-09BB-2526-201A-584D2DD65C02}"/>
                    </a:ext>
                  </a:extLst>
                </p:cNvPr>
                <p:cNvSpPr/>
                <p:nvPr/>
              </p:nvSpPr>
              <p:spPr>
                <a:xfrm>
                  <a:off x="3236851" y="3344126"/>
                  <a:ext cx="360000" cy="360000"/>
                </a:xfrm>
                <a:prstGeom prst="ellips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71" name="テキスト ボックス 70">
                  <a:extLst>
                    <a:ext uri="{FF2B5EF4-FFF2-40B4-BE49-F238E27FC236}">
                      <a16:creationId xmlns:a16="http://schemas.microsoft.com/office/drawing/2014/main" id="{673AF936-1F47-328E-AB36-A232C25C73B7}"/>
                    </a:ext>
                  </a:extLst>
                </p:cNvPr>
                <p:cNvSpPr txBox="1"/>
                <p:nvPr/>
              </p:nvSpPr>
              <p:spPr>
                <a:xfrm>
                  <a:off x="3283175" y="3367593"/>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e</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72" name="楕円 71">
                  <a:extLst>
                    <a:ext uri="{FF2B5EF4-FFF2-40B4-BE49-F238E27FC236}">
                      <a16:creationId xmlns:a16="http://schemas.microsoft.com/office/drawing/2014/main" id="{7A9C4A7C-81F6-1E9F-BC1C-EE7B00F99BE6}"/>
                    </a:ext>
                  </a:extLst>
                </p:cNvPr>
                <p:cNvSpPr/>
                <p:nvPr/>
              </p:nvSpPr>
              <p:spPr>
                <a:xfrm>
                  <a:off x="3236851" y="3918155"/>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73" name="テキスト ボックス 72">
                  <a:extLst>
                    <a:ext uri="{FF2B5EF4-FFF2-40B4-BE49-F238E27FC236}">
                      <a16:creationId xmlns:a16="http://schemas.microsoft.com/office/drawing/2014/main" id="{009031A9-5B4B-FFE4-FBE4-9F534A4A8CDD}"/>
                    </a:ext>
                  </a:extLst>
                </p:cNvPr>
                <p:cNvSpPr txBox="1"/>
                <p:nvPr/>
              </p:nvSpPr>
              <p:spPr>
                <a:xfrm>
                  <a:off x="3283175" y="3941622"/>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74" name="楕円 73">
                  <a:extLst>
                    <a:ext uri="{FF2B5EF4-FFF2-40B4-BE49-F238E27FC236}">
                      <a16:creationId xmlns:a16="http://schemas.microsoft.com/office/drawing/2014/main" id="{DE53A71D-54A5-36C8-1A93-458FEC27A422}"/>
                    </a:ext>
                  </a:extLst>
                </p:cNvPr>
                <p:cNvSpPr/>
                <p:nvPr/>
              </p:nvSpPr>
              <p:spPr>
                <a:xfrm>
                  <a:off x="3694583" y="3918155"/>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A3D5C72C-464F-CD9D-E01D-B6F08BA8FA44}"/>
                    </a:ext>
                  </a:extLst>
                </p:cNvPr>
                <p:cNvSpPr txBox="1"/>
                <p:nvPr/>
              </p:nvSpPr>
              <p:spPr>
                <a:xfrm>
                  <a:off x="3740907" y="3941622"/>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76" name="楕円 75">
                  <a:extLst>
                    <a:ext uri="{FF2B5EF4-FFF2-40B4-BE49-F238E27FC236}">
                      <a16:creationId xmlns:a16="http://schemas.microsoft.com/office/drawing/2014/main" id="{10A92429-ABB7-486C-8766-7ABE5188D3F9}"/>
                    </a:ext>
                  </a:extLst>
                </p:cNvPr>
                <p:cNvSpPr/>
                <p:nvPr/>
              </p:nvSpPr>
              <p:spPr>
                <a:xfrm>
                  <a:off x="4154892" y="3918155"/>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77" name="テキスト ボックス 76">
                  <a:extLst>
                    <a:ext uri="{FF2B5EF4-FFF2-40B4-BE49-F238E27FC236}">
                      <a16:creationId xmlns:a16="http://schemas.microsoft.com/office/drawing/2014/main" id="{BA57FDE1-1176-AA17-8979-408483B40ADC}"/>
                    </a:ext>
                  </a:extLst>
                </p:cNvPr>
                <p:cNvSpPr txBox="1"/>
                <p:nvPr/>
              </p:nvSpPr>
              <p:spPr>
                <a:xfrm>
                  <a:off x="4201216" y="3941622"/>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78" name="楕円 77">
                  <a:extLst>
                    <a:ext uri="{FF2B5EF4-FFF2-40B4-BE49-F238E27FC236}">
                      <a16:creationId xmlns:a16="http://schemas.microsoft.com/office/drawing/2014/main" id="{5904E9BF-C1F0-7676-DB8B-8964E57BBFF3}"/>
                    </a:ext>
                  </a:extLst>
                </p:cNvPr>
                <p:cNvSpPr/>
                <p:nvPr/>
              </p:nvSpPr>
              <p:spPr>
                <a:xfrm>
                  <a:off x="4621580" y="3918155"/>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aseline="-25000" dirty="0">
                    <a:cs typeface="Times New Roman" panose="02020603050405020304" pitchFamily="18" charset="0"/>
                  </a:endParaRPr>
                </a:p>
              </p:txBody>
            </p:sp>
            <p:sp>
              <p:nvSpPr>
                <p:cNvPr id="79" name="テキスト ボックス 78">
                  <a:extLst>
                    <a:ext uri="{FF2B5EF4-FFF2-40B4-BE49-F238E27FC236}">
                      <a16:creationId xmlns:a16="http://schemas.microsoft.com/office/drawing/2014/main" id="{3E3CE15C-ECD0-F942-1B64-39000FAD6751}"/>
                    </a:ext>
                  </a:extLst>
                </p:cNvPr>
                <p:cNvSpPr txBox="1"/>
                <p:nvPr/>
              </p:nvSpPr>
              <p:spPr>
                <a:xfrm>
                  <a:off x="4667904" y="3941622"/>
                  <a:ext cx="457732" cy="338554"/>
                </a:xfrm>
                <a:prstGeom prst="rect">
                  <a:avLst/>
                </a:prstGeom>
                <a:noFill/>
              </p:spPr>
              <p:txBody>
                <a:bodyPr wrap="square" rtlCol="0">
                  <a:spAutoFit/>
                </a:bodyPr>
                <a:lstStyle/>
                <a:p>
                  <a:r>
                    <a:rPr kumimoji="1" lang="en-US" altLang="ja-JP" sz="1600" b="1" dirty="0">
                      <a:cs typeface="Times New Roman" panose="02020603050405020304" pitchFamily="18" charset="0"/>
                    </a:rPr>
                    <a:t>h</a:t>
                  </a:r>
                  <a:r>
                    <a:rPr kumimoji="1" lang="en-US" altLang="ja-JP" sz="1600" b="1" baseline="30000" dirty="0">
                      <a:cs typeface="Times New Roman" panose="02020603050405020304" pitchFamily="18" charset="0"/>
                    </a:rPr>
                    <a:t>+</a:t>
                  </a:r>
                  <a:endParaRPr kumimoji="1" lang="ja-JP" altLang="en-US" sz="1600" b="1" baseline="30000" dirty="0">
                    <a:cs typeface="Times New Roman" panose="02020603050405020304" pitchFamily="18" charset="0"/>
                  </a:endParaRPr>
                </a:p>
              </p:txBody>
            </p:sp>
            <p:sp>
              <p:nvSpPr>
                <p:cNvPr id="80" name="矢印: 上下 79">
                  <a:extLst>
                    <a:ext uri="{FF2B5EF4-FFF2-40B4-BE49-F238E27FC236}">
                      <a16:creationId xmlns:a16="http://schemas.microsoft.com/office/drawing/2014/main" id="{EE7DEEBA-CC38-9AC7-06C7-FF9A5C87C490}"/>
                    </a:ext>
                  </a:extLst>
                </p:cNvPr>
                <p:cNvSpPr/>
                <p:nvPr/>
              </p:nvSpPr>
              <p:spPr>
                <a:xfrm>
                  <a:off x="3378356" y="3729368"/>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cs typeface="Times New Roman" panose="02020603050405020304" pitchFamily="18" charset="0"/>
                  </a:endParaRPr>
                </a:p>
              </p:txBody>
            </p:sp>
            <p:sp>
              <p:nvSpPr>
                <p:cNvPr id="81" name="矢印: 上下 80">
                  <a:extLst>
                    <a:ext uri="{FF2B5EF4-FFF2-40B4-BE49-F238E27FC236}">
                      <a16:creationId xmlns:a16="http://schemas.microsoft.com/office/drawing/2014/main" id="{09056E9A-5CDA-D2FB-B4AC-73C033FD1260}"/>
                    </a:ext>
                  </a:extLst>
                </p:cNvPr>
                <p:cNvSpPr/>
                <p:nvPr/>
              </p:nvSpPr>
              <p:spPr>
                <a:xfrm>
                  <a:off x="665585" y="3740548"/>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cs typeface="Times New Roman" panose="02020603050405020304" pitchFamily="18" charset="0"/>
                  </a:endParaRPr>
                </a:p>
              </p:txBody>
            </p:sp>
            <p:sp>
              <p:nvSpPr>
                <p:cNvPr id="82" name="矢印: 上下 81">
                  <a:extLst>
                    <a:ext uri="{FF2B5EF4-FFF2-40B4-BE49-F238E27FC236}">
                      <a16:creationId xmlns:a16="http://schemas.microsoft.com/office/drawing/2014/main" id="{EA24B6F3-C139-110E-ACC5-C465C18BF491}"/>
                    </a:ext>
                  </a:extLst>
                </p:cNvPr>
                <p:cNvSpPr/>
                <p:nvPr/>
              </p:nvSpPr>
              <p:spPr>
                <a:xfrm>
                  <a:off x="1125812" y="3732978"/>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cs typeface="Times New Roman" panose="02020603050405020304" pitchFamily="18" charset="0"/>
                  </a:endParaRPr>
                </a:p>
              </p:txBody>
            </p:sp>
            <p:sp>
              <p:nvSpPr>
                <p:cNvPr id="83" name="矢印: 上下 82">
                  <a:extLst>
                    <a:ext uri="{FF2B5EF4-FFF2-40B4-BE49-F238E27FC236}">
                      <a16:creationId xmlns:a16="http://schemas.microsoft.com/office/drawing/2014/main" id="{E8A1980C-286A-00C0-6ED6-8C6344DD259D}"/>
                    </a:ext>
                  </a:extLst>
                </p:cNvPr>
                <p:cNvSpPr/>
                <p:nvPr/>
              </p:nvSpPr>
              <p:spPr>
                <a:xfrm>
                  <a:off x="1612490" y="3718338"/>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cs typeface="Times New Roman" panose="02020603050405020304" pitchFamily="18" charset="0"/>
                  </a:endParaRPr>
                </a:p>
              </p:txBody>
            </p:sp>
          </p:grpSp>
          <p:sp>
            <p:nvSpPr>
              <p:cNvPr id="45" name="矢印: 右 44">
                <a:extLst>
                  <a:ext uri="{FF2B5EF4-FFF2-40B4-BE49-F238E27FC236}">
                    <a16:creationId xmlns:a16="http://schemas.microsoft.com/office/drawing/2014/main" id="{0A106F26-38D2-B07F-5910-29E95B916B63}"/>
                  </a:ext>
                </a:extLst>
              </p:cNvPr>
              <p:cNvSpPr/>
              <p:nvPr/>
            </p:nvSpPr>
            <p:spPr>
              <a:xfrm>
                <a:off x="3360025" y="4313027"/>
                <a:ext cx="475052" cy="706013"/>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楕円 39">
              <a:extLst>
                <a:ext uri="{FF2B5EF4-FFF2-40B4-BE49-F238E27FC236}">
                  <a16:creationId xmlns:a16="http://schemas.microsoft.com/office/drawing/2014/main" id="{26EE41D2-96FD-1FAD-797D-A1EF1D9A85A7}"/>
                </a:ext>
              </a:extLst>
            </p:cNvPr>
            <p:cNvSpPr/>
            <p:nvPr/>
          </p:nvSpPr>
          <p:spPr>
            <a:xfrm>
              <a:off x="10632913" y="4579107"/>
              <a:ext cx="360000" cy="360000"/>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0C4ABC22-FEC2-966D-8F86-F2A9BE3BC7DF}"/>
                </a:ext>
              </a:extLst>
            </p:cNvPr>
            <p:cNvSpPr/>
            <p:nvPr/>
          </p:nvSpPr>
          <p:spPr>
            <a:xfrm>
              <a:off x="11096767" y="4585828"/>
              <a:ext cx="360000" cy="360000"/>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テキスト ボックス 83">
            <a:extLst>
              <a:ext uri="{FF2B5EF4-FFF2-40B4-BE49-F238E27FC236}">
                <a16:creationId xmlns:a16="http://schemas.microsoft.com/office/drawing/2014/main" id="{42C6C037-4EBA-B8C2-CC39-E0C3BF7F7067}"/>
              </a:ext>
            </a:extLst>
          </p:cNvPr>
          <p:cNvSpPr txBox="1"/>
          <p:nvPr/>
        </p:nvSpPr>
        <p:spPr>
          <a:xfrm>
            <a:off x="7228221" y="6456413"/>
            <a:ext cx="2104875" cy="369332"/>
          </a:xfrm>
          <a:prstGeom prst="rect">
            <a:avLst/>
          </a:prstGeom>
          <a:noFill/>
        </p:spPr>
        <p:txBody>
          <a:bodyPr wrap="square" rtlCol="0">
            <a:spAutoFit/>
          </a:bodyPr>
          <a:lstStyle/>
          <a:p>
            <a:pPr algn="ctr"/>
            <a:r>
              <a:rPr kumimoji="1" lang="ja-JP" altLang="en-US" dirty="0"/>
              <a:t>格子間</a:t>
            </a:r>
            <a:r>
              <a:rPr kumimoji="1" lang="en-US" altLang="ja-JP" dirty="0"/>
              <a:t>Ni</a:t>
            </a:r>
            <a:r>
              <a:rPr kumimoji="1" lang="ja-JP" altLang="en-US" dirty="0"/>
              <a:t>原子 </a:t>
            </a:r>
            <a:r>
              <a:rPr kumimoji="1" lang="ja-JP" altLang="en-US" b="1" dirty="0"/>
              <a:t>多</a:t>
            </a:r>
          </a:p>
        </p:txBody>
      </p:sp>
      <p:sp>
        <p:nvSpPr>
          <p:cNvPr id="85" name="テキスト ボックス 84">
            <a:extLst>
              <a:ext uri="{FF2B5EF4-FFF2-40B4-BE49-F238E27FC236}">
                <a16:creationId xmlns:a16="http://schemas.microsoft.com/office/drawing/2014/main" id="{DC326E91-43E7-61CD-728D-82C4FCFB8615}"/>
              </a:ext>
            </a:extLst>
          </p:cNvPr>
          <p:cNvSpPr txBox="1"/>
          <p:nvPr/>
        </p:nvSpPr>
        <p:spPr>
          <a:xfrm>
            <a:off x="9850421" y="6456413"/>
            <a:ext cx="2104875" cy="369332"/>
          </a:xfrm>
          <a:prstGeom prst="rect">
            <a:avLst/>
          </a:prstGeom>
          <a:noFill/>
        </p:spPr>
        <p:txBody>
          <a:bodyPr wrap="square" rtlCol="0">
            <a:spAutoFit/>
          </a:bodyPr>
          <a:lstStyle/>
          <a:p>
            <a:pPr algn="ctr"/>
            <a:r>
              <a:rPr kumimoji="1" lang="ja-JP" altLang="en-US" dirty="0"/>
              <a:t>格子間</a:t>
            </a:r>
            <a:r>
              <a:rPr kumimoji="1" lang="en-US" altLang="ja-JP" dirty="0"/>
              <a:t>Ni</a:t>
            </a:r>
            <a:r>
              <a:rPr kumimoji="1" lang="ja-JP" altLang="en-US" dirty="0"/>
              <a:t>原子 </a:t>
            </a:r>
            <a:r>
              <a:rPr kumimoji="1" lang="ja-JP" altLang="en-US" b="1" dirty="0"/>
              <a:t>少</a:t>
            </a:r>
          </a:p>
        </p:txBody>
      </p:sp>
      <p:sp>
        <p:nvSpPr>
          <p:cNvPr id="86" name="スライド番号プレースホルダー 85">
            <a:extLst>
              <a:ext uri="{FF2B5EF4-FFF2-40B4-BE49-F238E27FC236}">
                <a16:creationId xmlns:a16="http://schemas.microsoft.com/office/drawing/2014/main" id="{40FE60F5-C99A-64B4-2E7F-0C9A6699CA00}"/>
              </a:ext>
            </a:extLst>
          </p:cNvPr>
          <p:cNvSpPr>
            <a:spLocks noGrp="1"/>
          </p:cNvSpPr>
          <p:nvPr>
            <p:ph type="sldNum" sz="quarter" idx="12"/>
          </p:nvPr>
        </p:nvSpPr>
        <p:spPr/>
        <p:txBody>
          <a:bodyPr/>
          <a:lstStyle/>
          <a:p>
            <a:fld id="{90BA7EBE-6FD4-4B50-83C6-C925E775C4BE}" type="slidenum">
              <a:rPr kumimoji="1" lang="ja-JP" altLang="en-US" smtClean="0"/>
              <a:pPr/>
              <a:t>5</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298787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1AC64B2-E80E-D2D1-998E-495CE38EB47E}"/>
              </a:ext>
            </a:extLst>
          </p:cNvPr>
          <p:cNvSpPr>
            <a:spLocks noGrp="1"/>
          </p:cNvSpPr>
          <p:nvPr>
            <p:ph type="body" sz="quarter" idx="13"/>
          </p:nvPr>
        </p:nvSpPr>
        <p:spPr/>
        <p:txBody>
          <a:bodyPr/>
          <a:lstStyle/>
          <a:p>
            <a:r>
              <a:rPr kumimoji="1" lang="ja-JP" altLang="en-US" dirty="0"/>
              <a:t>研究目的</a:t>
            </a:r>
          </a:p>
        </p:txBody>
      </p:sp>
      <p:grpSp>
        <p:nvGrpSpPr>
          <p:cNvPr id="5" name="グループ化 4">
            <a:extLst>
              <a:ext uri="{FF2B5EF4-FFF2-40B4-BE49-F238E27FC236}">
                <a16:creationId xmlns:a16="http://schemas.microsoft.com/office/drawing/2014/main" id="{1FB67141-8806-D612-81B0-BB51200B854A}"/>
              </a:ext>
            </a:extLst>
          </p:cNvPr>
          <p:cNvGrpSpPr/>
          <p:nvPr/>
        </p:nvGrpSpPr>
        <p:grpSpPr>
          <a:xfrm>
            <a:off x="693748" y="2438940"/>
            <a:ext cx="10804504" cy="1980120"/>
            <a:chOff x="693748" y="2529000"/>
            <a:chExt cx="10804504" cy="1980120"/>
          </a:xfrm>
        </p:grpSpPr>
        <p:sp>
          <p:nvSpPr>
            <p:cNvPr id="12" name="テキスト ボックス 11">
              <a:extLst>
                <a:ext uri="{FF2B5EF4-FFF2-40B4-BE49-F238E27FC236}">
                  <a16:creationId xmlns:a16="http://schemas.microsoft.com/office/drawing/2014/main" id="{389E6956-1C54-7BE4-7042-EF3BC398A745}"/>
                </a:ext>
              </a:extLst>
            </p:cNvPr>
            <p:cNvSpPr txBox="1"/>
            <p:nvPr/>
          </p:nvSpPr>
          <p:spPr>
            <a:xfrm>
              <a:off x="693748" y="2529000"/>
              <a:ext cx="10804504" cy="1980120"/>
            </a:xfrm>
            <a:prstGeom prst="roundRect">
              <a:avLst/>
            </a:prstGeom>
            <a:noFill/>
            <a:ln w="76200">
              <a:solidFill>
                <a:srgbClr val="4DC4FF"/>
              </a:solidFill>
            </a:ln>
          </p:spPr>
          <p:txBody>
            <a:bodyPr wrap="square" rtlCol="0">
              <a:spAutoFit/>
            </a:bodyPr>
            <a:lstStyle/>
            <a:p>
              <a:pPr algn="ctr">
                <a:lnSpc>
                  <a:spcPct val="200000"/>
                </a:lnSpc>
              </a:pPr>
              <a:endParaRPr lang="en-US" altLang="ja-JP" sz="2400" b="1" dirty="0"/>
            </a:p>
          </p:txBody>
        </p:sp>
        <p:sp>
          <p:nvSpPr>
            <p:cNvPr id="13" name="テキスト ボックス 12">
              <a:extLst>
                <a:ext uri="{FF2B5EF4-FFF2-40B4-BE49-F238E27FC236}">
                  <a16:creationId xmlns:a16="http://schemas.microsoft.com/office/drawing/2014/main" id="{925831C0-8136-70B5-3846-4A3928C26D65}"/>
                </a:ext>
              </a:extLst>
            </p:cNvPr>
            <p:cNvSpPr txBox="1"/>
            <p:nvPr/>
          </p:nvSpPr>
          <p:spPr>
            <a:xfrm>
              <a:off x="876231" y="2706481"/>
              <a:ext cx="10439538" cy="1477328"/>
            </a:xfrm>
            <a:prstGeom prst="rect">
              <a:avLst/>
            </a:prstGeom>
            <a:noFill/>
          </p:spPr>
          <p:txBody>
            <a:bodyPr wrap="square">
              <a:spAutoFit/>
            </a:bodyPr>
            <a:lstStyle/>
            <a:p>
              <a:pPr marL="0" indent="0">
                <a:lnSpc>
                  <a:spcPct val="200000"/>
                </a:lnSpc>
                <a:buFont typeface="Arial" panose="020B0604020202020204" pitchFamily="34" charset="0"/>
                <a:buNone/>
              </a:pPr>
              <a:r>
                <a:rPr lang="en-US" altLang="ja-JP" sz="2400" b="1" i="1" dirty="0"/>
                <a:t>ZT</a:t>
              </a:r>
              <a:r>
                <a:rPr lang="ja-JP" altLang="en-US" sz="2400" b="1" dirty="0"/>
                <a:t>増大のため</a:t>
              </a:r>
              <a:r>
                <a:rPr lang="en-US" altLang="ja-JP" sz="2400" b="1" dirty="0"/>
                <a:t>Ni</a:t>
              </a:r>
              <a:r>
                <a:rPr lang="ja-JP" altLang="en-US" sz="2400" b="1" dirty="0"/>
                <a:t>組成比を減少させた</a:t>
              </a:r>
              <a:r>
                <a:rPr lang="en-US" altLang="ja-JP" sz="2400" b="1" dirty="0"/>
                <a:t>TiNi</a:t>
              </a:r>
              <a:r>
                <a:rPr lang="en-US" altLang="ja-JP" sz="2400" b="1" baseline="-25000" dirty="0"/>
                <a:t>1-x-y</a:t>
              </a:r>
              <a:r>
                <a:rPr lang="en-US" altLang="ja-JP" sz="2400" b="1" dirty="0"/>
                <a:t>Co</a:t>
              </a:r>
              <a:r>
                <a:rPr lang="en-US" altLang="ja-JP" sz="2400" b="1" baseline="-25000" dirty="0"/>
                <a:t>y</a:t>
              </a:r>
              <a:r>
                <a:rPr lang="en-US" altLang="ja-JP" sz="2400" b="1" dirty="0"/>
                <a:t>Sn (0</a:t>
              </a:r>
              <a:r>
                <a:rPr lang="ja-JP" altLang="en-US" sz="2400" b="1" dirty="0"/>
                <a:t>≤</a:t>
              </a:r>
              <a:r>
                <a:rPr lang="en-US" altLang="ja-JP" sz="2400" b="1" dirty="0"/>
                <a:t>x</a:t>
              </a:r>
              <a:r>
                <a:rPr lang="ja-JP" altLang="en-US" sz="2400" b="1" dirty="0"/>
                <a:t>≤</a:t>
              </a:r>
              <a:r>
                <a:rPr lang="en-US" altLang="ja-JP" sz="2400" b="1" dirty="0"/>
                <a:t>0.1, 0</a:t>
              </a:r>
              <a:r>
                <a:rPr lang="ja-JP" altLang="en-US" sz="2400" b="1" dirty="0"/>
                <a:t>≤</a:t>
              </a:r>
              <a:r>
                <a:rPr lang="en-US" altLang="ja-JP" sz="2400" b="1" dirty="0"/>
                <a:t>y</a:t>
              </a:r>
              <a:r>
                <a:rPr lang="ja-JP" altLang="en-US" sz="2400" b="1" dirty="0"/>
                <a:t>≤</a:t>
              </a:r>
              <a:r>
                <a:rPr lang="en-US" altLang="ja-JP" sz="2400" b="1" dirty="0"/>
                <a:t>0.05)</a:t>
              </a:r>
              <a:r>
                <a:rPr lang="ja-JP" altLang="en-US" sz="2400" b="1" dirty="0"/>
                <a:t>の熱電特性を明らかにする</a:t>
              </a:r>
              <a:r>
                <a:rPr lang="en-US" altLang="ja-JP" sz="2400" b="1" dirty="0"/>
                <a:t>. </a:t>
              </a:r>
              <a:endParaRPr lang="en-US" altLang="ja-JP" sz="2400" b="1" i="1" dirty="0"/>
            </a:p>
          </p:txBody>
        </p:sp>
      </p:grpSp>
      <p:sp>
        <p:nvSpPr>
          <p:cNvPr id="6" name="スライド番号プレースホルダー 5">
            <a:extLst>
              <a:ext uri="{FF2B5EF4-FFF2-40B4-BE49-F238E27FC236}">
                <a16:creationId xmlns:a16="http://schemas.microsoft.com/office/drawing/2014/main" id="{09A23B38-FA39-1E9F-EA97-61676209864D}"/>
              </a:ext>
            </a:extLst>
          </p:cNvPr>
          <p:cNvSpPr>
            <a:spLocks noGrp="1"/>
          </p:cNvSpPr>
          <p:nvPr>
            <p:ph type="sldNum" sz="quarter" idx="12"/>
          </p:nvPr>
        </p:nvSpPr>
        <p:spPr/>
        <p:txBody>
          <a:bodyPr/>
          <a:lstStyle/>
          <a:p>
            <a:fld id="{90BA7EBE-6FD4-4B50-83C6-C925E775C4BE}" type="slidenum">
              <a:rPr kumimoji="1" lang="ja-JP" altLang="en-US" smtClean="0"/>
              <a:pPr/>
              <a:t>6</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70813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5B5F83C-18C9-F458-4287-BB7415FEB92E}"/>
              </a:ext>
            </a:extLst>
          </p:cNvPr>
          <p:cNvSpPr>
            <a:spLocks noGrp="1"/>
          </p:cNvSpPr>
          <p:nvPr>
            <p:ph type="body" sz="quarter" idx="13"/>
          </p:nvPr>
        </p:nvSpPr>
        <p:spPr/>
        <p:txBody>
          <a:bodyPr/>
          <a:lstStyle/>
          <a:p>
            <a:r>
              <a:rPr lang="ja-JP" altLang="en-US" dirty="0"/>
              <a:t>実験方法</a:t>
            </a:r>
            <a:endParaRPr kumimoji="1" lang="ja-JP" altLang="en-US" dirty="0"/>
          </a:p>
        </p:txBody>
      </p:sp>
      <p:sp>
        <p:nvSpPr>
          <p:cNvPr id="4" name="吹き出し: 四角形 3">
            <a:extLst>
              <a:ext uri="{FF2B5EF4-FFF2-40B4-BE49-F238E27FC236}">
                <a16:creationId xmlns:a16="http://schemas.microsoft.com/office/drawing/2014/main" id="{41EC071B-7348-BE70-614D-67338F923A26}"/>
              </a:ext>
            </a:extLst>
          </p:cNvPr>
          <p:cNvSpPr/>
          <p:nvPr/>
        </p:nvSpPr>
        <p:spPr>
          <a:xfrm>
            <a:off x="2757344" y="5049360"/>
            <a:ext cx="4680000" cy="1620000"/>
          </a:xfrm>
          <a:prstGeom prst="wedgeRectCallout">
            <a:avLst>
              <a:gd name="adj1" fmla="val -54854"/>
              <a:gd name="adj2" fmla="val -24963"/>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四角形 4">
            <a:extLst>
              <a:ext uri="{FF2B5EF4-FFF2-40B4-BE49-F238E27FC236}">
                <a16:creationId xmlns:a16="http://schemas.microsoft.com/office/drawing/2014/main" id="{A55F7FD8-6503-C592-F43C-E4689AEE1AB8}"/>
              </a:ext>
            </a:extLst>
          </p:cNvPr>
          <p:cNvSpPr/>
          <p:nvPr/>
        </p:nvSpPr>
        <p:spPr>
          <a:xfrm>
            <a:off x="2757344" y="3195064"/>
            <a:ext cx="4680000" cy="1620000"/>
          </a:xfrm>
          <a:prstGeom prst="wedgeRectCallout">
            <a:avLst>
              <a:gd name="adj1" fmla="val -54311"/>
              <a:gd name="adj2" fmla="val 19727"/>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四角形 5">
            <a:extLst>
              <a:ext uri="{FF2B5EF4-FFF2-40B4-BE49-F238E27FC236}">
                <a16:creationId xmlns:a16="http://schemas.microsoft.com/office/drawing/2014/main" id="{052F2F86-7805-B9E1-1CA9-BE4D458A7DDE}"/>
              </a:ext>
            </a:extLst>
          </p:cNvPr>
          <p:cNvSpPr/>
          <p:nvPr/>
        </p:nvSpPr>
        <p:spPr>
          <a:xfrm>
            <a:off x="2757344" y="1340768"/>
            <a:ext cx="4680000" cy="1620000"/>
          </a:xfrm>
          <a:prstGeom prst="wedgeRectCallout">
            <a:avLst>
              <a:gd name="adj1" fmla="val -54596"/>
              <a:gd name="adj2" fmla="val 54043"/>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自転車, 座る, 金属, 車 が含まれている画像&#10;&#10;自動的に生成された説明">
            <a:extLst>
              <a:ext uri="{FF2B5EF4-FFF2-40B4-BE49-F238E27FC236}">
                <a16:creationId xmlns:a16="http://schemas.microsoft.com/office/drawing/2014/main" id="{8CF79DF9-0DAC-78C3-FB2A-6BCB1897D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83" r="-1"/>
          <a:stretch/>
        </p:blipFill>
        <p:spPr>
          <a:xfrm>
            <a:off x="2862158" y="1436694"/>
            <a:ext cx="1718713" cy="1440000"/>
          </a:xfrm>
          <a:prstGeom prst="rect">
            <a:avLst/>
          </a:prstGeom>
        </p:spPr>
      </p:pic>
      <p:sp>
        <p:nvSpPr>
          <p:cNvPr id="19" name="テキスト ボックス 18">
            <a:extLst>
              <a:ext uri="{FF2B5EF4-FFF2-40B4-BE49-F238E27FC236}">
                <a16:creationId xmlns:a16="http://schemas.microsoft.com/office/drawing/2014/main" id="{7C86D250-6B19-5840-82F3-3B6DE75B976D}"/>
              </a:ext>
            </a:extLst>
          </p:cNvPr>
          <p:cNvSpPr txBox="1"/>
          <p:nvPr/>
        </p:nvSpPr>
        <p:spPr>
          <a:xfrm>
            <a:off x="4897952" y="4171146"/>
            <a:ext cx="2350176" cy="553998"/>
          </a:xfrm>
          <a:prstGeom prst="rect">
            <a:avLst/>
          </a:prstGeom>
          <a:noFill/>
        </p:spPr>
        <p:txBody>
          <a:bodyPr wrap="square" lIns="0" tIns="0" rIns="0" bIns="0" rtlCol="0">
            <a:spAutoFit/>
          </a:bodyPr>
          <a:lstStyle/>
          <a:p>
            <a:pPr marL="285750" indent="-285750">
              <a:buFont typeface="Arial" panose="020B0604020202020204" pitchFamily="34" charset="0"/>
              <a:buChar char="•"/>
            </a:pPr>
            <a:r>
              <a:rPr kumimoji="1" lang="en-US" altLang="ja-JP" dirty="0"/>
              <a:t>7×7×1 mm</a:t>
            </a:r>
            <a:r>
              <a:rPr kumimoji="1" lang="en-US" altLang="ja-JP" baseline="30000" dirty="0"/>
              <a:t>3</a:t>
            </a:r>
            <a:r>
              <a:rPr kumimoji="1" lang="en-US" altLang="ja-JP" dirty="0"/>
              <a:t> (</a:t>
            </a:r>
            <a:r>
              <a:rPr kumimoji="1" lang="en-US" altLang="ja-JP" i="1" dirty="0"/>
              <a:t>ρ</a:t>
            </a:r>
            <a:r>
              <a:rPr kumimoji="1" lang="en-US" altLang="ja-JP" dirty="0"/>
              <a:t>, </a:t>
            </a:r>
            <a:r>
              <a:rPr kumimoji="1" lang="en-US" altLang="ja-JP" i="1" dirty="0"/>
              <a:t>S</a:t>
            </a:r>
            <a:r>
              <a:rPr kumimoji="1" lang="en-US" altLang="ja-JP" dirty="0"/>
              <a:t>)</a:t>
            </a:r>
          </a:p>
          <a:p>
            <a:pPr marL="285750" indent="-285750">
              <a:buFont typeface="Arial" panose="020B0604020202020204" pitchFamily="34" charset="0"/>
              <a:buChar char="•"/>
            </a:pPr>
            <a:r>
              <a:rPr kumimoji="1" lang="en-US" altLang="ja-JP" dirty="0"/>
              <a:t>7×7×2.5 mm</a:t>
            </a:r>
            <a:r>
              <a:rPr kumimoji="1" lang="en-US" altLang="ja-JP" baseline="30000" dirty="0"/>
              <a:t>3</a:t>
            </a:r>
            <a:r>
              <a:rPr kumimoji="1" lang="en-US" altLang="ja-JP" dirty="0"/>
              <a:t> (</a:t>
            </a:r>
            <a:r>
              <a:rPr kumimoji="1" lang="en-US" altLang="ja-JP" i="1" dirty="0"/>
              <a:t>κ</a:t>
            </a:r>
            <a:r>
              <a:rPr kumimoji="1" lang="en-US" altLang="ja-JP" dirty="0"/>
              <a:t>)</a:t>
            </a:r>
          </a:p>
        </p:txBody>
      </p:sp>
      <p:pic>
        <p:nvPicPr>
          <p:cNvPr id="20" name="図 19" descr="屋内, キッチン, ストーブ, オーブン が含まれている画像&#10;&#10;自動的に生成された説明">
            <a:extLst>
              <a:ext uri="{FF2B5EF4-FFF2-40B4-BE49-F238E27FC236}">
                <a16:creationId xmlns:a16="http://schemas.microsoft.com/office/drawing/2014/main" id="{51B091A3-51A2-DC52-F37C-2B5E09C540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57" t="25795" r="15543" b="4765"/>
          <a:stretch/>
        </p:blipFill>
        <p:spPr>
          <a:xfrm>
            <a:off x="2862567" y="3282857"/>
            <a:ext cx="1730892" cy="1440000"/>
          </a:xfrm>
          <a:prstGeom prst="rect">
            <a:avLst/>
          </a:prstGeom>
        </p:spPr>
      </p:pic>
      <p:sp>
        <p:nvSpPr>
          <p:cNvPr id="21" name="テキスト ボックス 20">
            <a:extLst>
              <a:ext uri="{FF2B5EF4-FFF2-40B4-BE49-F238E27FC236}">
                <a16:creationId xmlns:a16="http://schemas.microsoft.com/office/drawing/2014/main" id="{694F83C5-74A4-2BBC-EB9A-983A91B7DDB0}"/>
              </a:ext>
            </a:extLst>
          </p:cNvPr>
          <p:cNvSpPr txBox="1"/>
          <p:nvPr/>
        </p:nvSpPr>
        <p:spPr>
          <a:xfrm>
            <a:off x="2802554" y="5306547"/>
            <a:ext cx="1800000" cy="276999"/>
          </a:xfrm>
          <a:prstGeom prst="rect">
            <a:avLst/>
          </a:prstGeom>
          <a:noFill/>
        </p:spPr>
        <p:txBody>
          <a:bodyPr wrap="square" lIns="0" tIns="0" rIns="0" bIns="0" rtlCol="0">
            <a:spAutoFit/>
          </a:bodyPr>
          <a:lstStyle/>
          <a:p>
            <a:pPr algn="ctr"/>
            <a:r>
              <a:rPr kumimoji="1" lang="ja-JP" altLang="en-US" dirty="0"/>
              <a:t>真空封入</a:t>
            </a:r>
            <a:endParaRPr kumimoji="1" lang="en-US" altLang="ja-JP" dirty="0"/>
          </a:p>
        </p:txBody>
      </p:sp>
      <p:grpSp>
        <p:nvGrpSpPr>
          <p:cNvPr id="22" name="グループ化 21">
            <a:extLst>
              <a:ext uri="{FF2B5EF4-FFF2-40B4-BE49-F238E27FC236}">
                <a16:creationId xmlns:a16="http://schemas.microsoft.com/office/drawing/2014/main" id="{373CE9E9-795C-ED3D-6B66-DAE9A88E82AC}"/>
              </a:ext>
            </a:extLst>
          </p:cNvPr>
          <p:cNvGrpSpPr/>
          <p:nvPr/>
        </p:nvGrpSpPr>
        <p:grpSpPr>
          <a:xfrm>
            <a:off x="3620900" y="5296508"/>
            <a:ext cx="3245982" cy="1273087"/>
            <a:chOff x="4197468" y="5315484"/>
            <a:chExt cx="3245982" cy="1273087"/>
          </a:xfrm>
        </p:grpSpPr>
        <p:pic>
          <p:nvPicPr>
            <p:cNvPr id="23" name="図 22" descr="屋内, テーブル, 小さい, 座る が含まれている画像&#10;&#10;自動的に生成された説明">
              <a:extLst>
                <a:ext uri="{FF2B5EF4-FFF2-40B4-BE49-F238E27FC236}">
                  <a16:creationId xmlns:a16="http://schemas.microsoft.com/office/drawing/2014/main" id="{D6B8FCF6-EFA5-5A7B-306B-BC9B3BF3CC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454" t="19593" r="20046" b="23868"/>
            <a:stretch/>
          </p:blipFill>
          <p:spPr>
            <a:xfrm>
              <a:off x="4881370" y="5539480"/>
              <a:ext cx="740285" cy="576000"/>
            </a:xfrm>
            <a:prstGeom prst="rect">
              <a:avLst/>
            </a:prstGeom>
          </p:spPr>
        </p:pic>
        <p:sp>
          <p:nvSpPr>
            <p:cNvPr id="24" name="矢印: 右 23">
              <a:extLst>
                <a:ext uri="{FF2B5EF4-FFF2-40B4-BE49-F238E27FC236}">
                  <a16:creationId xmlns:a16="http://schemas.microsoft.com/office/drawing/2014/main" id="{131AD27E-0F67-D3DA-A5D0-D1663E3F350C}"/>
                </a:ext>
              </a:extLst>
            </p:cNvPr>
            <p:cNvSpPr/>
            <p:nvPr/>
          </p:nvSpPr>
          <p:spPr>
            <a:xfrm>
              <a:off x="5713499" y="5665480"/>
              <a:ext cx="343616" cy="3240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5C223D9F-FAED-2DCC-68F2-852DF649D7B8}"/>
                </a:ext>
              </a:extLst>
            </p:cNvPr>
            <p:cNvGrpSpPr/>
            <p:nvPr/>
          </p:nvGrpSpPr>
          <p:grpSpPr>
            <a:xfrm>
              <a:off x="6120632" y="5315484"/>
              <a:ext cx="1080000" cy="864000"/>
              <a:chOff x="3762651" y="5372726"/>
              <a:chExt cx="1142617" cy="936104"/>
            </a:xfrm>
          </p:grpSpPr>
          <p:grpSp>
            <p:nvGrpSpPr>
              <p:cNvPr id="35" name="グループ化 34">
                <a:extLst>
                  <a:ext uri="{FF2B5EF4-FFF2-40B4-BE49-F238E27FC236}">
                    <a16:creationId xmlns:a16="http://schemas.microsoft.com/office/drawing/2014/main" id="{9ADC3A13-FE20-4171-9C70-4B7014743F4C}"/>
                  </a:ext>
                </a:extLst>
              </p:cNvPr>
              <p:cNvGrpSpPr/>
              <p:nvPr/>
            </p:nvGrpSpPr>
            <p:grpSpPr>
              <a:xfrm>
                <a:off x="3762651" y="5372726"/>
                <a:ext cx="1142617" cy="936104"/>
                <a:chOff x="3707904" y="5301208"/>
                <a:chExt cx="1142617" cy="936104"/>
              </a:xfrm>
            </p:grpSpPr>
            <p:sp>
              <p:nvSpPr>
                <p:cNvPr id="37" name="正方形/長方形 36">
                  <a:extLst>
                    <a:ext uri="{FF2B5EF4-FFF2-40B4-BE49-F238E27FC236}">
                      <a16:creationId xmlns:a16="http://schemas.microsoft.com/office/drawing/2014/main" id="{4A9A7396-1006-E85F-E8EE-99AFD51185E5}"/>
                    </a:ext>
                  </a:extLst>
                </p:cNvPr>
                <p:cNvSpPr/>
                <p:nvPr/>
              </p:nvSpPr>
              <p:spPr>
                <a:xfrm>
                  <a:off x="3707904" y="5301208"/>
                  <a:ext cx="1142617" cy="936104"/>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3465BDD4-4031-22C7-82A6-A2B4BDD2CA80}"/>
                    </a:ext>
                  </a:extLst>
                </p:cNvPr>
                <p:cNvSpPr/>
                <p:nvPr/>
              </p:nvSpPr>
              <p:spPr>
                <a:xfrm>
                  <a:off x="3847212" y="5409260"/>
                  <a:ext cx="864000" cy="720000"/>
                </a:xfrm>
                <a:prstGeom prst="rect">
                  <a:avLst/>
                </a:prstGeom>
                <a:gradFill flip="none" rotWithShape="1">
                  <a:gsLst>
                    <a:gs pos="0">
                      <a:srgbClr val="FF0000"/>
                    </a:gs>
                    <a:gs pos="50000">
                      <a:srgbClr val="FFC000"/>
                    </a:gs>
                    <a:gs pos="100000">
                      <a:srgbClr val="FFFF00"/>
                    </a:gs>
                  </a:gsLst>
                  <a:path path="circle">
                    <a:fillToRect l="50000" t="50000" r="50000" b="50000"/>
                  </a:path>
                  <a:tileRect/>
                </a:gra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6" name="図 35">
                <a:extLst>
                  <a:ext uri="{FF2B5EF4-FFF2-40B4-BE49-F238E27FC236}">
                    <a16:creationId xmlns:a16="http://schemas.microsoft.com/office/drawing/2014/main" id="{64742374-625E-6E1C-FE68-9808275C2C56}"/>
                  </a:ext>
                </a:extLst>
              </p:cNvPr>
              <p:cNvPicPr>
                <a:picLocks noChangeAspect="1"/>
              </p:cNvPicPr>
              <p:nvPr/>
            </p:nvPicPr>
            <p:blipFill>
              <a:blip r:embed="rId6"/>
              <a:stretch>
                <a:fillRect/>
              </a:stretch>
            </p:blipFill>
            <p:spPr>
              <a:xfrm>
                <a:off x="4120580" y="5852434"/>
                <a:ext cx="426757" cy="268247"/>
              </a:xfrm>
              <a:prstGeom prst="rect">
                <a:avLst/>
              </a:prstGeom>
            </p:spPr>
          </p:pic>
        </p:grpSp>
        <p:sp>
          <p:nvSpPr>
            <p:cNvPr id="26" name="テキスト ボックス 25">
              <a:extLst>
                <a:ext uri="{FF2B5EF4-FFF2-40B4-BE49-F238E27FC236}">
                  <a16:creationId xmlns:a16="http://schemas.microsoft.com/office/drawing/2014/main" id="{591DF6C7-D324-1AE6-5CD4-C5297C4C0F06}"/>
                </a:ext>
              </a:extLst>
            </p:cNvPr>
            <p:cNvSpPr txBox="1"/>
            <p:nvPr/>
          </p:nvSpPr>
          <p:spPr>
            <a:xfrm>
              <a:off x="5717791" y="6311572"/>
              <a:ext cx="1725659" cy="276999"/>
            </a:xfrm>
            <a:prstGeom prst="rect">
              <a:avLst/>
            </a:prstGeom>
            <a:noFill/>
          </p:spPr>
          <p:txBody>
            <a:bodyPr wrap="square" lIns="0" tIns="0" rIns="0" bIns="0" rtlCol="0">
              <a:spAutoFit/>
            </a:bodyPr>
            <a:lstStyle/>
            <a:p>
              <a:pPr algn="ctr"/>
              <a:r>
                <a:rPr kumimoji="1" lang="en-US" altLang="ja-JP" dirty="0"/>
                <a:t>1073 K, 168h</a:t>
              </a:r>
              <a:endParaRPr kumimoji="1" lang="en-US" altLang="ja-JP" baseline="30000" dirty="0"/>
            </a:p>
          </p:txBody>
        </p:sp>
        <p:pic>
          <p:nvPicPr>
            <p:cNvPr id="27" name="図 26">
              <a:extLst>
                <a:ext uri="{FF2B5EF4-FFF2-40B4-BE49-F238E27FC236}">
                  <a16:creationId xmlns:a16="http://schemas.microsoft.com/office/drawing/2014/main" id="{27F9A40D-AD75-37D4-E2E6-67FF879F7584}"/>
                </a:ext>
              </a:extLst>
            </p:cNvPr>
            <p:cNvPicPr>
              <a:picLocks noChangeAspect="1"/>
            </p:cNvPicPr>
            <p:nvPr/>
          </p:nvPicPr>
          <p:blipFill>
            <a:blip r:embed="rId7"/>
            <a:stretch>
              <a:fillRect/>
            </a:stretch>
          </p:blipFill>
          <p:spPr>
            <a:xfrm>
              <a:off x="4461704" y="6178420"/>
              <a:ext cx="206668" cy="255178"/>
            </a:xfrm>
            <a:prstGeom prst="rect">
              <a:avLst/>
            </a:prstGeom>
          </p:spPr>
        </p:pic>
        <p:grpSp>
          <p:nvGrpSpPr>
            <p:cNvPr id="28" name="グループ化 27">
              <a:extLst>
                <a:ext uri="{FF2B5EF4-FFF2-40B4-BE49-F238E27FC236}">
                  <a16:creationId xmlns:a16="http://schemas.microsoft.com/office/drawing/2014/main" id="{EC3201E3-FB02-B761-27EE-C5CBF7B4D0DA}"/>
                </a:ext>
              </a:extLst>
            </p:cNvPr>
            <p:cNvGrpSpPr/>
            <p:nvPr/>
          </p:nvGrpSpPr>
          <p:grpSpPr>
            <a:xfrm>
              <a:off x="4197468" y="5925768"/>
              <a:ext cx="935223" cy="366246"/>
              <a:chOff x="374496" y="5796324"/>
              <a:chExt cx="935223" cy="366246"/>
            </a:xfrm>
          </p:grpSpPr>
          <p:grpSp>
            <p:nvGrpSpPr>
              <p:cNvPr id="29" name="グループ化 28">
                <a:extLst>
                  <a:ext uri="{FF2B5EF4-FFF2-40B4-BE49-F238E27FC236}">
                    <a16:creationId xmlns:a16="http://schemas.microsoft.com/office/drawing/2014/main" id="{A0FA67B7-CFB0-3E35-714E-F993623E283A}"/>
                  </a:ext>
                </a:extLst>
              </p:cNvPr>
              <p:cNvGrpSpPr/>
              <p:nvPr/>
            </p:nvGrpSpPr>
            <p:grpSpPr>
              <a:xfrm>
                <a:off x="432089" y="5876607"/>
                <a:ext cx="877630" cy="280295"/>
                <a:chOff x="1499524" y="5146189"/>
                <a:chExt cx="1171892" cy="343616"/>
              </a:xfrm>
            </p:grpSpPr>
            <p:sp>
              <p:nvSpPr>
                <p:cNvPr id="32" name="フローチャート: 端子 31">
                  <a:extLst>
                    <a:ext uri="{FF2B5EF4-FFF2-40B4-BE49-F238E27FC236}">
                      <a16:creationId xmlns:a16="http://schemas.microsoft.com/office/drawing/2014/main" id="{ED1900D8-D16A-5851-80D2-FD9F18FA0CC9}"/>
                    </a:ext>
                  </a:extLst>
                </p:cNvPr>
                <p:cNvSpPr/>
                <p:nvPr/>
              </p:nvSpPr>
              <p:spPr>
                <a:xfrm>
                  <a:off x="1895069" y="5146189"/>
                  <a:ext cx="776347" cy="343616"/>
                </a:xfrm>
                <a:prstGeom prst="flowChartTerminato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方体 32">
                  <a:extLst>
                    <a:ext uri="{FF2B5EF4-FFF2-40B4-BE49-F238E27FC236}">
                      <a16:creationId xmlns:a16="http://schemas.microsoft.com/office/drawing/2014/main" id="{7B9A076F-F3CA-7CE9-2151-3A14543698E3}"/>
                    </a:ext>
                  </a:extLst>
                </p:cNvPr>
                <p:cNvSpPr>
                  <a:spLocks noChangeAspect="1"/>
                </p:cNvSpPr>
                <p:nvPr/>
              </p:nvSpPr>
              <p:spPr>
                <a:xfrm>
                  <a:off x="2094787" y="5242468"/>
                  <a:ext cx="336301" cy="162317"/>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端子 33">
                  <a:extLst>
                    <a:ext uri="{FF2B5EF4-FFF2-40B4-BE49-F238E27FC236}">
                      <a16:creationId xmlns:a16="http://schemas.microsoft.com/office/drawing/2014/main" id="{0E93A0CB-FAA5-E1AE-D7A1-A24FFCFFDCC0}"/>
                    </a:ext>
                  </a:extLst>
                </p:cNvPr>
                <p:cNvSpPr/>
                <p:nvPr/>
              </p:nvSpPr>
              <p:spPr>
                <a:xfrm>
                  <a:off x="1499524" y="5152026"/>
                  <a:ext cx="394226" cy="327969"/>
                </a:xfrm>
                <a:prstGeom prst="flowChartTerminato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30" name="コネクタ: 曲線 29">
                <a:extLst>
                  <a:ext uri="{FF2B5EF4-FFF2-40B4-BE49-F238E27FC236}">
                    <a16:creationId xmlns:a16="http://schemas.microsoft.com/office/drawing/2014/main" id="{8B08F53E-AC6E-1A5C-DAC9-7AC1273DBCCC}"/>
                  </a:ext>
                </a:extLst>
              </p:cNvPr>
              <p:cNvCxnSpPr>
                <a:cxnSpLocks/>
              </p:cNvCxnSpPr>
              <p:nvPr/>
            </p:nvCxnSpPr>
            <p:spPr>
              <a:xfrm rot="3540000">
                <a:off x="266496" y="5904324"/>
                <a:ext cx="360000" cy="144000"/>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コネクタ: 曲線 30">
                <a:extLst>
                  <a:ext uri="{FF2B5EF4-FFF2-40B4-BE49-F238E27FC236}">
                    <a16:creationId xmlns:a16="http://schemas.microsoft.com/office/drawing/2014/main" id="{C4080FBE-0534-48A0-344D-C624B3071300}"/>
                  </a:ext>
                </a:extLst>
              </p:cNvPr>
              <p:cNvCxnSpPr>
                <a:cxnSpLocks/>
              </p:cNvCxnSpPr>
              <p:nvPr/>
            </p:nvCxnSpPr>
            <p:spPr>
              <a:xfrm rot="3540000">
                <a:off x="354234" y="5910570"/>
                <a:ext cx="360000" cy="144000"/>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8" name="テキスト ボックス 47">
            <a:extLst>
              <a:ext uri="{FF2B5EF4-FFF2-40B4-BE49-F238E27FC236}">
                <a16:creationId xmlns:a16="http://schemas.microsoft.com/office/drawing/2014/main" id="{D952FFB6-5F6A-D428-F54E-17EFA7F40E65}"/>
              </a:ext>
            </a:extLst>
          </p:cNvPr>
          <p:cNvSpPr txBox="1"/>
          <p:nvPr/>
        </p:nvSpPr>
        <p:spPr>
          <a:xfrm>
            <a:off x="7829657" y="1478202"/>
            <a:ext cx="4243007" cy="5047142"/>
          </a:xfrm>
          <a:prstGeom prst="rect">
            <a:avLst/>
          </a:prstGeom>
          <a:noFill/>
        </p:spPr>
        <p:txBody>
          <a:bodyPr wrap="square" lIns="36000" tIns="36000" rIns="36000" bIns="36000" rtlCol="0" anchor="ctr">
            <a:spAutoFit/>
          </a:bodyPr>
          <a:lstStyle/>
          <a:p>
            <a:pPr marL="342900" indent="-342900">
              <a:lnSpc>
                <a:spcPts val="3000"/>
              </a:lnSpc>
              <a:buSzPct val="80000"/>
              <a:buFont typeface="Wingdings" panose="05000000000000000000" pitchFamily="2" charset="2"/>
              <a:buChar char="n"/>
            </a:pPr>
            <a:r>
              <a:rPr lang="ja-JP" altLang="en-US" dirty="0"/>
              <a:t>結晶構造解析</a:t>
            </a:r>
            <a:endParaRPr lang="en-US" altLang="ja-JP" dirty="0"/>
          </a:p>
          <a:p>
            <a:pPr marL="698500" lvl="1" indent="-342900">
              <a:lnSpc>
                <a:spcPts val="3000"/>
              </a:lnSpc>
              <a:buSzPct val="80000"/>
              <a:buFont typeface="Arial" panose="020B0604020202020204" pitchFamily="34" charset="0"/>
              <a:buChar char="•"/>
            </a:pPr>
            <a:r>
              <a:rPr lang="ja-JP" altLang="en-US" dirty="0"/>
              <a:t>粉末</a:t>
            </a:r>
            <a:r>
              <a:rPr lang="en-US" altLang="ja-JP" dirty="0"/>
              <a:t>XRD</a:t>
            </a:r>
            <a:r>
              <a:rPr lang="ja-JP" altLang="en-US" dirty="0"/>
              <a:t>測定</a:t>
            </a:r>
            <a:r>
              <a:rPr kumimoji="1" lang="ja-JP" altLang="en-US" dirty="0"/>
              <a:t>（</a:t>
            </a:r>
            <a:r>
              <a:rPr kumimoji="1" lang="en-US" altLang="ja-JP" dirty="0"/>
              <a:t>Cu Kα : λ=1.5418 </a:t>
            </a:r>
            <a:r>
              <a:rPr kumimoji="1" lang="en-US" altLang="ja-JP" dirty="0">
                <a:latin typeface="+mn-ea"/>
              </a:rPr>
              <a:t>Å</a:t>
            </a:r>
            <a:r>
              <a:rPr kumimoji="1" lang="en-US" altLang="ja-JP" dirty="0"/>
              <a:t>, SmartLab</a:t>
            </a:r>
            <a:r>
              <a:rPr kumimoji="1" lang="ja-JP" altLang="en-US" dirty="0"/>
              <a:t>）</a:t>
            </a:r>
            <a:endParaRPr kumimoji="1" lang="en-US" altLang="ja-JP" dirty="0"/>
          </a:p>
          <a:p>
            <a:pPr marL="698500" lvl="1" indent="-342900">
              <a:lnSpc>
                <a:spcPts val="3000"/>
              </a:lnSpc>
              <a:buSzPct val="80000"/>
              <a:buFont typeface="Arial" panose="020B0604020202020204" pitchFamily="34" charset="0"/>
              <a:buChar char="•"/>
            </a:pPr>
            <a:r>
              <a:rPr lang="en-US" altLang="ja-JP" dirty="0"/>
              <a:t>Rietveld</a:t>
            </a:r>
            <a:r>
              <a:rPr lang="ja-JP" altLang="en-US" dirty="0"/>
              <a:t>解析</a:t>
            </a:r>
            <a:r>
              <a:rPr kumimoji="1" lang="ja-JP" altLang="en-US" dirty="0"/>
              <a:t>（</a:t>
            </a:r>
            <a:r>
              <a:rPr kumimoji="1" lang="en-US" altLang="ja-JP" dirty="0"/>
              <a:t>RIETAN-FP</a:t>
            </a:r>
            <a:r>
              <a:rPr kumimoji="1" lang="ja-JP" altLang="en-US" dirty="0"/>
              <a:t>）</a:t>
            </a:r>
            <a:endParaRPr kumimoji="1" lang="en-US" altLang="ja-JP" dirty="0"/>
          </a:p>
          <a:p>
            <a:pPr marL="241300" indent="-342900">
              <a:lnSpc>
                <a:spcPts val="3000"/>
              </a:lnSpc>
              <a:buSzPct val="80000"/>
              <a:buFont typeface="Wingdings" panose="05000000000000000000" pitchFamily="2" charset="2"/>
              <a:buChar char="n"/>
            </a:pPr>
            <a:r>
              <a:rPr kumimoji="1" lang="ja-JP" altLang="en-US" dirty="0"/>
              <a:t>組成分析</a:t>
            </a:r>
            <a:endParaRPr kumimoji="1" lang="en-US" altLang="ja-JP" dirty="0"/>
          </a:p>
          <a:p>
            <a:pPr marL="698500" lvl="1" indent="-342900">
              <a:lnSpc>
                <a:spcPts val="3000"/>
              </a:lnSpc>
              <a:buSzPct val="80000"/>
              <a:buFont typeface="Arial" panose="020B0604020202020204" pitchFamily="34" charset="0"/>
              <a:buChar char="•"/>
            </a:pPr>
            <a:r>
              <a:rPr kumimoji="1" lang="en-US" altLang="ja-JP" dirty="0"/>
              <a:t>ICP</a:t>
            </a:r>
            <a:r>
              <a:rPr kumimoji="1" lang="ja-JP" altLang="en-US" dirty="0"/>
              <a:t>分析 </a:t>
            </a:r>
            <a:r>
              <a:rPr kumimoji="1" lang="en-US" altLang="ja-JP" dirty="0"/>
              <a:t>(ICPE-9000)</a:t>
            </a:r>
          </a:p>
          <a:p>
            <a:pPr marL="457200" indent="-457200">
              <a:lnSpc>
                <a:spcPts val="3000"/>
              </a:lnSpc>
              <a:buSzPct val="80000"/>
              <a:buFont typeface="Wingdings" panose="05000000000000000000" pitchFamily="2" charset="2"/>
              <a:buChar char="n"/>
            </a:pPr>
            <a:r>
              <a:rPr kumimoji="1" lang="en-US" altLang="ja-JP" dirty="0"/>
              <a:t>Hall</a:t>
            </a:r>
            <a:r>
              <a:rPr kumimoji="1" lang="ja-JP" altLang="en-US" dirty="0"/>
              <a:t>効果測定</a:t>
            </a:r>
            <a:endParaRPr kumimoji="1" lang="en-US" altLang="ja-JP" dirty="0"/>
          </a:p>
          <a:p>
            <a:pPr marL="800100" lvl="1" indent="-342900">
              <a:lnSpc>
                <a:spcPts val="3000"/>
              </a:lnSpc>
              <a:buSzPct val="80000"/>
              <a:buFont typeface="Arial" panose="020B0604020202020204" pitchFamily="34" charset="0"/>
              <a:buChar char="•"/>
            </a:pPr>
            <a:r>
              <a:rPr kumimoji="1" lang="en-US" altLang="ja-JP" dirty="0"/>
              <a:t>300 K</a:t>
            </a:r>
            <a:r>
              <a:rPr kumimoji="1" lang="ja-JP" altLang="en-US" dirty="0"/>
              <a:t>（</a:t>
            </a:r>
            <a:r>
              <a:rPr kumimoji="1" lang="en-US" altLang="ja-JP" dirty="0"/>
              <a:t>ResiTest8300</a:t>
            </a:r>
            <a:r>
              <a:rPr kumimoji="1" lang="ja-JP" altLang="en-US" dirty="0"/>
              <a:t>）</a:t>
            </a:r>
            <a:endParaRPr lang="en-US" altLang="ja-JP" dirty="0"/>
          </a:p>
          <a:p>
            <a:pPr marL="457200" indent="-457200">
              <a:lnSpc>
                <a:spcPts val="3000"/>
              </a:lnSpc>
              <a:buSzPct val="80000"/>
              <a:buFont typeface="Wingdings" panose="05000000000000000000" pitchFamily="2" charset="2"/>
              <a:buChar char="n"/>
            </a:pPr>
            <a:r>
              <a:rPr kumimoji="1" lang="ja-JP" altLang="en-US" dirty="0"/>
              <a:t>ゼーベック係数</a:t>
            </a:r>
            <a:r>
              <a:rPr kumimoji="1" lang="en-US" altLang="ja-JP" dirty="0"/>
              <a:t>, </a:t>
            </a:r>
            <a:r>
              <a:rPr kumimoji="1" lang="ja-JP" altLang="en-US" dirty="0"/>
              <a:t>電気抵抗率</a:t>
            </a:r>
            <a:endParaRPr kumimoji="1" lang="en-US" altLang="ja-JP" dirty="0"/>
          </a:p>
          <a:p>
            <a:pPr marL="914400" lvl="1" indent="-457200">
              <a:lnSpc>
                <a:spcPts val="3000"/>
              </a:lnSpc>
              <a:buSzPct val="80000"/>
              <a:buFont typeface="Arial" panose="020B0604020202020204" pitchFamily="34" charset="0"/>
              <a:buChar char="•"/>
            </a:pPr>
            <a:r>
              <a:rPr kumimoji="1" lang="en-US" altLang="ja-JP" dirty="0"/>
              <a:t>80-395 K</a:t>
            </a:r>
            <a:r>
              <a:rPr kumimoji="1" lang="ja-JP" altLang="en-US" dirty="0"/>
              <a:t>（</a:t>
            </a:r>
            <a:r>
              <a:rPr kumimoji="1" lang="en-US" altLang="ja-JP" dirty="0"/>
              <a:t>ResiTest8300</a:t>
            </a:r>
            <a:r>
              <a:rPr kumimoji="1" lang="ja-JP" altLang="en-US" dirty="0"/>
              <a:t>）</a:t>
            </a:r>
            <a:endParaRPr kumimoji="1" lang="en-US" altLang="ja-JP" dirty="0"/>
          </a:p>
          <a:p>
            <a:pPr marL="914400" lvl="1" indent="-457200">
              <a:lnSpc>
                <a:spcPts val="3000"/>
              </a:lnSpc>
              <a:buSzPct val="80000"/>
              <a:buFont typeface="Arial" panose="020B0604020202020204" pitchFamily="34" charset="0"/>
              <a:buChar char="•"/>
            </a:pPr>
            <a:r>
              <a:rPr kumimoji="1" lang="en-US" altLang="ja-JP" dirty="0"/>
              <a:t>395-800 K</a:t>
            </a:r>
            <a:r>
              <a:rPr kumimoji="1" lang="ja-JP" altLang="en-US" dirty="0"/>
              <a:t>（自作装置）</a:t>
            </a:r>
            <a:r>
              <a:rPr kumimoji="1" lang="en-US" altLang="ja-JP" dirty="0"/>
              <a:t> </a:t>
            </a:r>
          </a:p>
          <a:p>
            <a:pPr marL="457200" indent="-457200">
              <a:lnSpc>
                <a:spcPts val="3000"/>
              </a:lnSpc>
              <a:buSzPct val="80000"/>
              <a:buFont typeface="Wingdings" panose="05000000000000000000" pitchFamily="2" charset="2"/>
              <a:buChar char="n"/>
            </a:pPr>
            <a:r>
              <a:rPr kumimoji="1" lang="ja-JP" altLang="en-US" dirty="0"/>
              <a:t>熱伝導率</a:t>
            </a:r>
            <a:endParaRPr kumimoji="1" lang="en-US" altLang="ja-JP" dirty="0"/>
          </a:p>
          <a:p>
            <a:pPr marL="914400" lvl="1" indent="-457200">
              <a:lnSpc>
                <a:spcPts val="3000"/>
              </a:lnSpc>
              <a:buSzPct val="80000"/>
              <a:buFont typeface="Arial" panose="020B0604020202020204" pitchFamily="34" charset="0"/>
              <a:buChar char="•"/>
            </a:pPr>
            <a:r>
              <a:rPr kumimoji="1" lang="en-US" altLang="ja-JP" dirty="0"/>
              <a:t>300-800 K</a:t>
            </a:r>
            <a:r>
              <a:rPr kumimoji="1" lang="ja-JP" altLang="en-US" dirty="0"/>
              <a:t>（</a:t>
            </a:r>
            <a:r>
              <a:rPr kumimoji="1" lang="en-US" altLang="ja-JP" dirty="0"/>
              <a:t>PEM-2</a:t>
            </a:r>
            <a:r>
              <a:rPr kumimoji="1" lang="ja-JP" altLang="en-US" dirty="0"/>
              <a:t>）</a:t>
            </a:r>
            <a:endParaRPr kumimoji="1" lang="en-US" altLang="ja-JP" dirty="0"/>
          </a:p>
        </p:txBody>
      </p:sp>
      <p:cxnSp>
        <p:nvCxnSpPr>
          <p:cNvPr id="50" name="直線コネクタ 49">
            <a:extLst>
              <a:ext uri="{FF2B5EF4-FFF2-40B4-BE49-F238E27FC236}">
                <a16:creationId xmlns:a16="http://schemas.microsoft.com/office/drawing/2014/main" id="{13571D89-8A94-5D04-D2D2-E19897FD66BB}"/>
              </a:ext>
            </a:extLst>
          </p:cNvPr>
          <p:cNvCxnSpPr/>
          <p:nvPr/>
        </p:nvCxnSpPr>
        <p:spPr>
          <a:xfrm>
            <a:off x="7608168" y="1398885"/>
            <a:ext cx="0" cy="5040000"/>
          </a:xfrm>
          <a:prstGeom prst="line">
            <a:avLst/>
          </a:prstGeom>
          <a:ln w="571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7" name="グループ化 46">
            <a:extLst>
              <a:ext uri="{FF2B5EF4-FFF2-40B4-BE49-F238E27FC236}">
                <a16:creationId xmlns:a16="http://schemas.microsoft.com/office/drawing/2014/main" id="{F37DFB1D-175D-7DE3-8DF7-6054ECF5B3F1}"/>
              </a:ext>
            </a:extLst>
          </p:cNvPr>
          <p:cNvGrpSpPr/>
          <p:nvPr/>
        </p:nvGrpSpPr>
        <p:grpSpPr>
          <a:xfrm>
            <a:off x="4980437" y="3234913"/>
            <a:ext cx="2195454" cy="814487"/>
            <a:chOff x="5140671" y="3569753"/>
            <a:chExt cx="2195454" cy="814487"/>
          </a:xfrm>
        </p:grpSpPr>
        <p:grpSp>
          <p:nvGrpSpPr>
            <p:cNvPr id="9" name="グループ化 8">
              <a:extLst>
                <a:ext uri="{FF2B5EF4-FFF2-40B4-BE49-F238E27FC236}">
                  <a16:creationId xmlns:a16="http://schemas.microsoft.com/office/drawing/2014/main" id="{50402EF9-6634-4B03-95F1-265AD2A85945}"/>
                </a:ext>
              </a:extLst>
            </p:cNvPr>
            <p:cNvGrpSpPr/>
            <p:nvPr/>
          </p:nvGrpSpPr>
          <p:grpSpPr>
            <a:xfrm>
              <a:off x="5140671" y="3569753"/>
              <a:ext cx="2195454" cy="667876"/>
              <a:chOff x="5579238" y="3212223"/>
              <a:chExt cx="2195454" cy="667876"/>
            </a:xfrm>
          </p:grpSpPr>
          <p:sp>
            <p:nvSpPr>
              <p:cNvPr id="10" name="直方体 9">
                <a:extLst>
                  <a:ext uri="{FF2B5EF4-FFF2-40B4-BE49-F238E27FC236}">
                    <a16:creationId xmlns:a16="http://schemas.microsoft.com/office/drawing/2014/main" id="{F353B837-111A-D3C9-77D5-A0FAAD84EF31}"/>
                  </a:ext>
                </a:extLst>
              </p:cNvPr>
              <p:cNvSpPr>
                <a:spLocks noChangeAspect="1"/>
              </p:cNvSpPr>
              <p:nvPr/>
            </p:nvSpPr>
            <p:spPr>
              <a:xfrm>
                <a:off x="7240500" y="3396725"/>
                <a:ext cx="534192" cy="257830"/>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a:extLst>
                  <a:ext uri="{FF2B5EF4-FFF2-40B4-BE49-F238E27FC236}">
                    <a16:creationId xmlns:a16="http://schemas.microsoft.com/office/drawing/2014/main" id="{954E01A1-C950-A5F2-CC46-47B3CB61C846}"/>
                  </a:ext>
                </a:extLst>
              </p:cNvPr>
              <p:cNvGrpSpPr/>
              <p:nvPr/>
            </p:nvGrpSpPr>
            <p:grpSpPr>
              <a:xfrm>
                <a:off x="5579238" y="3338917"/>
                <a:ext cx="1080000" cy="541182"/>
                <a:chOff x="774826" y="4149080"/>
                <a:chExt cx="1080000" cy="541182"/>
              </a:xfrm>
            </p:grpSpPr>
            <p:sp>
              <p:nvSpPr>
                <p:cNvPr id="13" name="楕円 12">
                  <a:extLst>
                    <a:ext uri="{FF2B5EF4-FFF2-40B4-BE49-F238E27FC236}">
                      <a16:creationId xmlns:a16="http://schemas.microsoft.com/office/drawing/2014/main" id="{49B70D60-2A2E-7EB7-0620-E13146F83F7A}"/>
                    </a:ext>
                  </a:extLst>
                </p:cNvPr>
                <p:cNvSpPr/>
                <p:nvPr/>
              </p:nvSpPr>
              <p:spPr>
                <a:xfrm>
                  <a:off x="863688" y="4260574"/>
                  <a:ext cx="900000" cy="324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A9812962-19ED-2D87-B7DB-ABA6536D0467}"/>
                    </a:ext>
                  </a:extLst>
                </p:cNvPr>
                <p:cNvCxnSpPr>
                  <a:cxnSpLocks/>
                </p:cNvCxnSpPr>
                <p:nvPr/>
              </p:nvCxnSpPr>
              <p:spPr>
                <a:xfrm>
                  <a:off x="774826" y="4345854"/>
                  <a:ext cx="1080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8396A38-F34A-0A15-EDED-501EB0589DD3}"/>
                    </a:ext>
                  </a:extLst>
                </p:cNvPr>
                <p:cNvCxnSpPr>
                  <a:cxnSpLocks/>
                </p:cNvCxnSpPr>
                <p:nvPr/>
              </p:nvCxnSpPr>
              <p:spPr>
                <a:xfrm>
                  <a:off x="1619672" y="4149080"/>
                  <a:ext cx="0" cy="5411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89F6871-4E67-DA3B-B4A7-FA44EC0684D9}"/>
                    </a:ext>
                  </a:extLst>
                </p:cNvPr>
                <p:cNvCxnSpPr>
                  <a:cxnSpLocks/>
                </p:cNvCxnSpPr>
                <p:nvPr/>
              </p:nvCxnSpPr>
              <p:spPr>
                <a:xfrm>
                  <a:off x="1352244" y="4149080"/>
                  <a:ext cx="0" cy="5411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28C045A-0937-746E-A986-3A00C4C86E88}"/>
                    </a:ext>
                  </a:extLst>
                </p:cNvPr>
                <p:cNvCxnSpPr>
                  <a:cxnSpLocks/>
                </p:cNvCxnSpPr>
                <p:nvPr/>
              </p:nvCxnSpPr>
              <p:spPr>
                <a:xfrm>
                  <a:off x="1069008" y="4149080"/>
                  <a:ext cx="0" cy="5411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7DB9A3E-B2F5-CCF0-0F1A-C3CD184E97D6}"/>
                    </a:ext>
                  </a:extLst>
                </p:cNvPr>
                <p:cNvCxnSpPr>
                  <a:cxnSpLocks/>
                </p:cNvCxnSpPr>
                <p:nvPr/>
              </p:nvCxnSpPr>
              <p:spPr>
                <a:xfrm>
                  <a:off x="774826" y="4489870"/>
                  <a:ext cx="1080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12" name="Picture 2">
                <a:extLst>
                  <a:ext uri="{FF2B5EF4-FFF2-40B4-BE49-F238E27FC236}">
                    <a16:creationId xmlns:a16="http://schemas.microsoft.com/office/drawing/2014/main" id="{6AC14046-6803-BE45-260E-BE381A7C9A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933816" flipH="1" flipV="1">
                <a:off x="6454765" y="3212223"/>
                <a:ext cx="632046" cy="6320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直方体 1">
              <a:extLst>
                <a:ext uri="{FF2B5EF4-FFF2-40B4-BE49-F238E27FC236}">
                  <a16:creationId xmlns:a16="http://schemas.microsoft.com/office/drawing/2014/main" id="{D4561A50-8876-CA8C-2AA4-8BD18D96C4F0}"/>
                </a:ext>
              </a:extLst>
            </p:cNvPr>
            <p:cNvSpPr>
              <a:spLocks noChangeAspect="1"/>
            </p:cNvSpPr>
            <p:nvPr/>
          </p:nvSpPr>
          <p:spPr>
            <a:xfrm>
              <a:off x="6801933" y="4053133"/>
              <a:ext cx="507265" cy="331107"/>
            </a:xfrm>
            <a:prstGeom prst="cube">
              <a:avLst>
                <a:gd name="adj" fmla="val 4910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FBEC91EE-D2B7-4661-5B7F-335887C60341}"/>
              </a:ext>
            </a:extLst>
          </p:cNvPr>
          <p:cNvGrpSpPr/>
          <p:nvPr/>
        </p:nvGrpSpPr>
        <p:grpSpPr>
          <a:xfrm>
            <a:off x="335600" y="1340769"/>
            <a:ext cx="2160000" cy="5328391"/>
            <a:chOff x="261987" y="1340769"/>
            <a:chExt cx="2160000" cy="5328391"/>
          </a:xfrm>
        </p:grpSpPr>
        <p:sp>
          <p:nvSpPr>
            <p:cNvPr id="39" name="矢印: 五方向 38">
              <a:extLst>
                <a:ext uri="{FF2B5EF4-FFF2-40B4-BE49-F238E27FC236}">
                  <a16:creationId xmlns:a16="http://schemas.microsoft.com/office/drawing/2014/main" id="{6F38A7DD-0992-911C-037E-07ACD3544976}"/>
                </a:ext>
              </a:extLst>
            </p:cNvPr>
            <p:cNvSpPr/>
            <p:nvPr/>
          </p:nvSpPr>
          <p:spPr>
            <a:xfrm rot="5400000">
              <a:off x="513987" y="1088769"/>
              <a:ext cx="1656000" cy="2160000"/>
            </a:xfrm>
            <a:prstGeom prst="homePlate">
              <a:avLst>
                <a:gd name="adj" fmla="val 3964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矢印: 山形 39">
              <a:extLst>
                <a:ext uri="{FF2B5EF4-FFF2-40B4-BE49-F238E27FC236}">
                  <a16:creationId xmlns:a16="http://schemas.microsoft.com/office/drawing/2014/main" id="{CD7B57E5-A784-A910-9FE2-DAC51AD0BE0B}"/>
                </a:ext>
              </a:extLst>
            </p:cNvPr>
            <p:cNvSpPr/>
            <p:nvPr/>
          </p:nvSpPr>
          <p:spPr>
            <a:xfrm rot="5400000">
              <a:off x="441987" y="3465047"/>
              <a:ext cx="1800000" cy="2160000"/>
            </a:xfrm>
            <a:prstGeom prst="chevron">
              <a:avLst>
                <a:gd name="adj" fmla="val 37041"/>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矢印: 山形 40">
              <a:extLst>
                <a:ext uri="{FF2B5EF4-FFF2-40B4-BE49-F238E27FC236}">
                  <a16:creationId xmlns:a16="http://schemas.microsoft.com/office/drawing/2014/main" id="{92B4C44E-4B75-0C9B-214F-F5CB062623A9}"/>
                </a:ext>
              </a:extLst>
            </p:cNvPr>
            <p:cNvSpPr/>
            <p:nvPr/>
          </p:nvSpPr>
          <p:spPr>
            <a:xfrm rot="5400000">
              <a:off x="441987" y="4689160"/>
              <a:ext cx="1800000" cy="2160000"/>
            </a:xfrm>
            <a:prstGeom prst="chevron">
              <a:avLst>
                <a:gd name="adj" fmla="val 37041"/>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A950A2E7-6294-8E3D-808C-8DE5A39B8A74}"/>
                </a:ext>
              </a:extLst>
            </p:cNvPr>
            <p:cNvSpPr txBox="1"/>
            <p:nvPr/>
          </p:nvSpPr>
          <p:spPr>
            <a:xfrm>
              <a:off x="261987" y="1777678"/>
              <a:ext cx="2160000" cy="411651"/>
            </a:xfrm>
            <a:prstGeom prst="rect">
              <a:avLst/>
            </a:prstGeom>
            <a:noFill/>
          </p:spPr>
          <p:txBody>
            <a:bodyPr wrap="square" rtlCol="0">
              <a:spAutoFit/>
            </a:bodyPr>
            <a:lstStyle/>
            <a:p>
              <a:pPr algn="ctr">
                <a:lnSpc>
                  <a:spcPts val="2600"/>
                </a:lnSpc>
              </a:pPr>
              <a:r>
                <a:rPr kumimoji="1" lang="ja-JP" altLang="en-US" b="1" dirty="0"/>
                <a:t>秤量</a:t>
              </a:r>
              <a:endParaRPr kumimoji="1" lang="en-US" altLang="ja-JP" b="1" dirty="0"/>
            </a:p>
          </p:txBody>
        </p:sp>
        <p:sp>
          <p:nvSpPr>
            <p:cNvPr id="44" name="テキスト ボックス 43">
              <a:extLst>
                <a:ext uri="{FF2B5EF4-FFF2-40B4-BE49-F238E27FC236}">
                  <a16:creationId xmlns:a16="http://schemas.microsoft.com/office/drawing/2014/main" id="{8AFD8CDA-22CB-1B42-140B-917CCD7D983E}"/>
                </a:ext>
              </a:extLst>
            </p:cNvPr>
            <p:cNvSpPr txBox="1"/>
            <p:nvPr/>
          </p:nvSpPr>
          <p:spPr>
            <a:xfrm>
              <a:off x="261987" y="4509120"/>
              <a:ext cx="2160000" cy="369332"/>
            </a:xfrm>
            <a:prstGeom prst="rect">
              <a:avLst/>
            </a:prstGeom>
            <a:noFill/>
          </p:spPr>
          <p:txBody>
            <a:bodyPr wrap="square" rtlCol="0">
              <a:spAutoFit/>
            </a:bodyPr>
            <a:lstStyle/>
            <a:p>
              <a:pPr algn="ctr"/>
              <a:r>
                <a:rPr kumimoji="1" lang="ja-JP" altLang="en-US" b="1" dirty="0"/>
                <a:t>ワイヤ放電加工</a:t>
              </a:r>
            </a:p>
          </p:txBody>
        </p:sp>
        <p:sp>
          <p:nvSpPr>
            <p:cNvPr id="45" name="テキスト ボックス 44">
              <a:extLst>
                <a:ext uri="{FF2B5EF4-FFF2-40B4-BE49-F238E27FC236}">
                  <a16:creationId xmlns:a16="http://schemas.microsoft.com/office/drawing/2014/main" id="{C282E4E0-3185-11C7-9F49-156D61253D59}"/>
                </a:ext>
              </a:extLst>
            </p:cNvPr>
            <p:cNvSpPr txBox="1"/>
            <p:nvPr/>
          </p:nvSpPr>
          <p:spPr>
            <a:xfrm>
              <a:off x="261987" y="5733256"/>
              <a:ext cx="2160000" cy="369332"/>
            </a:xfrm>
            <a:prstGeom prst="rect">
              <a:avLst/>
            </a:prstGeom>
            <a:noFill/>
          </p:spPr>
          <p:txBody>
            <a:bodyPr wrap="square" rtlCol="0">
              <a:spAutoFit/>
            </a:bodyPr>
            <a:lstStyle/>
            <a:p>
              <a:pPr algn="ctr"/>
              <a:r>
                <a:rPr kumimoji="1" lang="ja-JP" altLang="en-US" b="1" dirty="0"/>
                <a:t>均質化焼き鈍し</a:t>
              </a:r>
            </a:p>
          </p:txBody>
        </p:sp>
        <p:sp>
          <p:nvSpPr>
            <p:cNvPr id="53" name="矢印: 山形 52">
              <a:extLst>
                <a:ext uri="{FF2B5EF4-FFF2-40B4-BE49-F238E27FC236}">
                  <a16:creationId xmlns:a16="http://schemas.microsoft.com/office/drawing/2014/main" id="{AD752F6E-778B-2DBA-DCE3-160FB269F09D}"/>
                </a:ext>
              </a:extLst>
            </p:cNvPr>
            <p:cNvSpPr/>
            <p:nvPr/>
          </p:nvSpPr>
          <p:spPr>
            <a:xfrm rot="5400000">
              <a:off x="441987" y="2240935"/>
              <a:ext cx="1800000" cy="2160000"/>
            </a:xfrm>
            <a:prstGeom prst="chevron">
              <a:avLst>
                <a:gd name="adj" fmla="val 37041"/>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ED0DD2C0-DF94-0E1F-9FED-6A2995E685D9}"/>
                </a:ext>
              </a:extLst>
            </p:cNvPr>
            <p:cNvSpPr txBox="1"/>
            <p:nvPr/>
          </p:nvSpPr>
          <p:spPr>
            <a:xfrm>
              <a:off x="261987" y="3284984"/>
              <a:ext cx="2160000" cy="369332"/>
            </a:xfrm>
            <a:prstGeom prst="rect">
              <a:avLst/>
            </a:prstGeom>
            <a:noFill/>
          </p:spPr>
          <p:txBody>
            <a:bodyPr wrap="square" rtlCol="0">
              <a:spAutoFit/>
            </a:bodyPr>
            <a:lstStyle/>
            <a:p>
              <a:pPr algn="ctr"/>
              <a:r>
                <a:rPr kumimoji="1" lang="ja-JP" altLang="en-US" b="1" dirty="0"/>
                <a:t>アーク溶解</a:t>
              </a:r>
            </a:p>
          </p:txBody>
        </p:sp>
      </p:grpSp>
      <p:sp>
        <p:nvSpPr>
          <p:cNvPr id="55" name="テキスト ボックス 54">
            <a:extLst>
              <a:ext uri="{FF2B5EF4-FFF2-40B4-BE49-F238E27FC236}">
                <a16:creationId xmlns:a16="http://schemas.microsoft.com/office/drawing/2014/main" id="{96404902-2397-5B0F-BAEF-BAE4A1381E7B}"/>
              </a:ext>
            </a:extLst>
          </p:cNvPr>
          <p:cNvSpPr txBox="1"/>
          <p:nvPr/>
        </p:nvSpPr>
        <p:spPr>
          <a:xfrm>
            <a:off x="119336" y="950294"/>
            <a:ext cx="2492990" cy="400110"/>
          </a:xfrm>
          <a:prstGeom prst="rect">
            <a:avLst/>
          </a:prstGeom>
          <a:noFill/>
        </p:spPr>
        <p:txBody>
          <a:bodyPr wrap="none" rtlCol="0">
            <a:spAutoFit/>
          </a:bodyPr>
          <a:lstStyle/>
          <a:p>
            <a:r>
              <a:rPr kumimoji="1" lang="en-US" altLang="ja-JP" sz="2000" b="1" dirty="0"/>
              <a:t>【</a:t>
            </a:r>
            <a:r>
              <a:rPr kumimoji="1" lang="ja-JP" altLang="en-US" sz="2000" b="1" dirty="0"/>
              <a:t>試料の作製方法</a:t>
            </a:r>
            <a:r>
              <a:rPr kumimoji="1" lang="en-US" altLang="ja-JP" sz="2000" b="1" dirty="0"/>
              <a:t>】</a:t>
            </a:r>
            <a:endParaRPr kumimoji="1" lang="ja-JP" altLang="en-US" sz="2000" b="1" dirty="0"/>
          </a:p>
        </p:txBody>
      </p:sp>
      <p:sp>
        <p:nvSpPr>
          <p:cNvPr id="56" name="テキスト ボックス 55">
            <a:extLst>
              <a:ext uri="{FF2B5EF4-FFF2-40B4-BE49-F238E27FC236}">
                <a16:creationId xmlns:a16="http://schemas.microsoft.com/office/drawing/2014/main" id="{57E76D12-2CB8-BB89-890A-067D7E161257}"/>
              </a:ext>
            </a:extLst>
          </p:cNvPr>
          <p:cNvSpPr txBox="1"/>
          <p:nvPr/>
        </p:nvSpPr>
        <p:spPr>
          <a:xfrm>
            <a:off x="7779194" y="950294"/>
            <a:ext cx="1723549" cy="400110"/>
          </a:xfrm>
          <a:prstGeom prst="rect">
            <a:avLst/>
          </a:prstGeom>
          <a:noFill/>
        </p:spPr>
        <p:txBody>
          <a:bodyPr wrap="none" rtlCol="0">
            <a:spAutoFit/>
          </a:bodyPr>
          <a:lstStyle/>
          <a:p>
            <a:r>
              <a:rPr kumimoji="1" lang="en-US" altLang="ja-JP" sz="2000" b="1" dirty="0"/>
              <a:t>【</a:t>
            </a:r>
            <a:r>
              <a:rPr kumimoji="1" lang="ja-JP" altLang="en-US" sz="2000" b="1" dirty="0"/>
              <a:t>測定方法</a:t>
            </a:r>
            <a:r>
              <a:rPr kumimoji="1" lang="en-US" altLang="ja-JP" sz="2000" b="1" dirty="0"/>
              <a:t>】</a:t>
            </a:r>
            <a:endParaRPr kumimoji="1" lang="ja-JP" altLang="en-US" sz="2000" b="1" dirty="0"/>
          </a:p>
        </p:txBody>
      </p:sp>
      <p:graphicFrame>
        <p:nvGraphicFramePr>
          <p:cNvPr id="49" name="表 48">
            <a:extLst>
              <a:ext uri="{FF2B5EF4-FFF2-40B4-BE49-F238E27FC236}">
                <a16:creationId xmlns:a16="http://schemas.microsoft.com/office/drawing/2014/main" id="{DD8082ED-AFDD-601B-F621-7EE0987D0DC4}"/>
              </a:ext>
            </a:extLst>
          </p:cNvPr>
          <p:cNvGraphicFramePr>
            <a:graphicFrameLocks noGrp="1"/>
          </p:cNvGraphicFramePr>
          <p:nvPr>
            <p:extLst>
              <p:ext uri="{D42A27DB-BD31-4B8C-83A1-F6EECF244321}">
                <p14:modId xmlns:p14="http://schemas.microsoft.com/office/powerpoint/2010/main" val="1821105435"/>
              </p:ext>
            </p:extLst>
          </p:nvPr>
        </p:nvGraphicFramePr>
        <p:xfrm>
          <a:off x="4847520" y="1393193"/>
          <a:ext cx="2340000" cy="153216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302586138"/>
                    </a:ext>
                  </a:extLst>
                </a:gridCol>
                <a:gridCol w="540000">
                  <a:extLst>
                    <a:ext uri="{9D8B030D-6E8A-4147-A177-3AD203B41FA5}">
                      <a16:colId xmlns:a16="http://schemas.microsoft.com/office/drawing/2014/main" val="4291160694"/>
                    </a:ext>
                  </a:extLst>
                </a:gridCol>
                <a:gridCol w="540000">
                  <a:extLst>
                    <a:ext uri="{9D8B030D-6E8A-4147-A177-3AD203B41FA5}">
                      <a16:colId xmlns:a16="http://schemas.microsoft.com/office/drawing/2014/main" val="2686354765"/>
                    </a:ext>
                  </a:extLst>
                </a:gridCol>
                <a:gridCol w="540000">
                  <a:extLst>
                    <a:ext uri="{9D8B030D-6E8A-4147-A177-3AD203B41FA5}">
                      <a16:colId xmlns:a16="http://schemas.microsoft.com/office/drawing/2014/main" val="1369682205"/>
                    </a:ext>
                  </a:extLst>
                </a:gridCol>
              </a:tblGrid>
              <a:tr h="180000">
                <a:tc>
                  <a:txBody>
                    <a:bodyPr/>
                    <a:lstStyle/>
                    <a:p>
                      <a:pPr algn="ctr"/>
                      <a:r>
                        <a:rPr kumimoji="1" lang="en-US" altLang="ja-JP" sz="1600" b="1" i="1" baseline="-25000" dirty="0">
                          <a:solidFill>
                            <a:schemeClr val="tx1"/>
                          </a:solidFill>
                        </a:rPr>
                        <a:t>x</a:t>
                      </a:r>
                      <a:r>
                        <a:rPr kumimoji="1" lang="ja-JP" altLang="en-US" sz="1600" b="1" i="1" baseline="-25000" dirty="0">
                          <a:solidFill>
                            <a:schemeClr val="tx1"/>
                          </a:solidFill>
                        </a:rPr>
                        <a:t>           </a:t>
                      </a:r>
                      <a:r>
                        <a:rPr kumimoji="1" lang="en-US" altLang="ja-JP" sz="1600" b="1" i="1" baseline="30000" dirty="0">
                          <a:solidFill>
                            <a:schemeClr val="tx1"/>
                          </a:solidFill>
                        </a:rPr>
                        <a:t>y</a:t>
                      </a:r>
                      <a:endParaRPr kumimoji="1" lang="ja-JP" altLang="en-US" sz="1600" b="1" i="1" baseline="30000" dirty="0">
                        <a:solidFill>
                          <a:schemeClr val="tx1"/>
                        </a:solidFill>
                      </a:endParaRPr>
                    </a:p>
                  </a:txBody>
                  <a:tcPr marL="0" marR="0" marT="18000" marB="18000">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noFill/>
                      <a:prstDash val="solid"/>
                      <a:round/>
                      <a:headEnd type="none" w="med" len="med"/>
                      <a:tailEnd type="none" w="med" len="med"/>
                    </a:lnBlToTr>
                    <a:solidFill>
                      <a:schemeClr val="bg1">
                        <a:lumMod val="85000"/>
                      </a:schemeClr>
                    </a:solidFill>
                  </a:tcPr>
                </a:tc>
                <a:tc>
                  <a:txBody>
                    <a:bodyPr/>
                    <a:lstStyle/>
                    <a:p>
                      <a:pPr algn="ctr"/>
                      <a:r>
                        <a:rPr kumimoji="1" lang="en-US" altLang="ja-JP" sz="1200" b="1" dirty="0">
                          <a:solidFill>
                            <a:schemeClr val="tx1"/>
                          </a:solidFill>
                        </a:rPr>
                        <a:t>0.01</a:t>
                      </a:r>
                      <a:endParaRPr kumimoji="1" lang="ja-JP" altLang="en-US" sz="1200" b="1" dirty="0">
                        <a:solidFill>
                          <a:schemeClr val="tx1"/>
                        </a:solidFill>
                      </a:endParaRPr>
                    </a:p>
                  </a:txBody>
                  <a:tcPr marL="0" marR="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rPr>
                        <a:t>0.03</a:t>
                      </a:r>
                      <a:endParaRPr kumimoji="1" lang="ja-JP" altLang="en-US" sz="1200" b="1" dirty="0">
                        <a:solidFill>
                          <a:schemeClr val="tx1"/>
                        </a:solidFill>
                      </a:endParaRPr>
                    </a:p>
                  </a:txBody>
                  <a:tcPr marL="0" marR="0" marT="18000" marB="180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rPr>
                        <a:t>0.05</a:t>
                      </a:r>
                      <a:endParaRPr kumimoji="1" lang="ja-JP" altLang="en-US" sz="1200" b="1" dirty="0">
                        <a:solidFill>
                          <a:schemeClr val="tx1"/>
                        </a:solidFill>
                      </a:endParaRPr>
                    </a:p>
                  </a:txBody>
                  <a:tcPr marL="0" marR="0" marT="18000" marB="180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95443174"/>
                  </a:ext>
                </a:extLst>
              </a:tr>
              <a:tr h="180000">
                <a:tc>
                  <a:txBody>
                    <a:bodyPr/>
                    <a:lstStyle/>
                    <a:p>
                      <a:pPr algn="ctr"/>
                      <a:r>
                        <a:rPr kumimoji="1" lang="en-US" altLang="ja-JP" sz="1200" b="1" dirty="0">
                          <a:solidFill>
                            <a:schemeClr val="tx1"/>
                          </a:solidFill>
                        </a:rPr>
                        <a:t>0</a:t>
                      </a:r>
                      <a:endParaRPr kumimoji="1" lang="ja-JP" altLang="en-US" sz="1200" b="1" dirty="0">
                        <a:solidFill>
                          <a:schemeClr val="tx1"/>
                        </a:solidFill>
                      </a:endParaRPr>
                    </a:p>
                  </a:txBody>
                  <a:tcPr marL="0" marR="0" marT="18000" marB="18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dirty="0">
                          <a:solidFill>
                            <a:schemeClr val="tx1"/>
                          </a:solidFill>
                        </a:rPr>
                        <a:t>○</a:t>
                      </a:r>
                    </a:p>
                  </a:txBody>
                  <a:tcPr marL="0" marR="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dirty="0">
                          <a:solidFill>
                            <a:schemeClr val="tx1"/>
                          </a:solidFill>
                        </a:rPr>
                        <a:t>○</a:t>
                      </a:r>
                    </a:p>
                  </a:txBody>
                  <a:tcPr marL="0" marR="0" marT="18000" marB="180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200" b="1" dirty="0">
                        <a:solidFill>
                          <a:schemeClr val="tx1"/>
                        </a:solidFill>
                      </a:endParaRPr>
                    </a:p>
                  </a:txBody>
                  <a:tcPr marL="0" marR="0" marT="18000" marB="180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9213962"/>
                  </a:ext>
                </a:extLst>
              </a:tr>
              <a:tr h="180000">
                <a:tc>
                  <a:txBody>
                    <a:bodyPr/>
                    <a:lstStyle/>
                    <a:p>
                      <a:pPr algn="ctr"/>
                      <a:r>
                        <a:rPr kumimoji="1" lang="en-US" altLang="ja-JP" sz="1200" b="1" dirty="0">
                          <a:solidFill>
                            <a:schemeClr val="tx1"/>
                          </a:solidFill>
                        </a:rPr>
                        <a:t>0.01</a:t>
                      </a:r>
                      <a:endParaRPr kumimoji="1" lang="ja-JP" altLang="en-US" sz="1200" b="1" dirty="0">
                        <a:solidFill>
                          <a:schemeClr val="tx1"/>
                        </a:solidFill>
                      </a:endParaRPr>
                    </a:p>
                  </a:txBody>
                  <a:tcPr marL="0" marR="0" marT="18000" marB="18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rPr>
                        <a:t>-</a:t>
                      </a:r>
                      <a:endParaRPr kumimoji="1" lang="ja-JP" altLang="en-US" sz="1200" b="1" dirty="0">
                        <a:solidFill>
                          <a:schemeClr val="tx1"/>
                        </a:solidFill>
                      </a:endParaRPr>
                    </a:p>
                  </a:txBody>
                  <a:tcPr marL="0" marR="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rPr>
                        <a:t>-</a:t>
                      </a:r>
                      <a:endParaRPr kumimoji="1" lang="ja-JP" altLang="en-US" sz="1200" b="1" dirty="0">
                        <a:solidFill>
                          <a:schemeClr val="tx1"/>
                        </a:solidFill>
                      </a:endParaRPr>
                    </a:p>
                  </a:txBody>
                  <a:tcPr marL="0" marR="0" marT="18000" marB="180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200" b="1" dirty="0">
                        <a:solidFill>
                          <a:schemeClr val="tx1"/>
                        </a:solidFill>
                      </a:endParaRPr>
                    </a:p>
                  </a:txBody>
                  <a:tcPr marL="0" marR="0" marT="18000" marB="180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74042825"/>
                  </a:ext>
                </a:extLst>
              </a:tr>
              <a:tr h="180000">
                <a:tc>
                  <a:txBody>
                    <a:bodyPr/>
                    <a:lstStyle/>
                    <a:p>
                      <a:pPr algn="ctr"/>
                      <a:r>
                        <a:rPr kumimoji="1" lang="en-US" altLang="ja-JP" sz="1200" b="1" dirty="0">
                          <a:solidFill>
                            <a:schemeClr val="tx1"/>
                          </a:solidFill>
                        </a:rPr>
                        <a:t>0.03</a:t>
                      </a:r>
                      <a:endParaRPr kumimoji="1" lang="ja-JP" altLang="en-US" sz="1200" b="1" dirty="0">
                        <a:solidFill>
                          <a:schemeClr val="tx1"/>
                        </a:solidFill>
                      </a:endParaRPr>
                    </a:p>
                  </a:txBody>
                  <a:tcPr marL="0" marR="0" marT="18000" marB="18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rPr>
                        <a:t>-</a:t>
                      </a:r>
                      <a:endParaRPr kumimoji="1" lang="ja-JP" altLang="en-US" sz="1200" b="1" dirty="0">
                        <a:solidFill>
                          <a:schemeClr val="tx1"/>
                        </a:solidFill>
                      </a:endParaRPr>
                    </a:p>
                  </a:txBody>
                  <a:tcPr marL="0" marR="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rPr>
                        <a:t>-</a:t>
                      </a:r>
                      <a:endParaRPr kumimoji="1" lang="ja-JP" altLang="en-US" sz="1200" b="1" dirty="0">
                        <a:solidFill>
                          <a:schemeClr val="tx1"/>
                        </a:solidFill>
                      </a:endParaRPr>
                    </a:p>
                  </a:txBody>
                  <a:tcPr marL="0" marR="0" marT="18000" marB="180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200" b="1" dirty="0">
                        <a:solidFill>
                          <a:schemeClr val="tx1"/>
                        </a:solidFill>
                      </a:endParaRPr>
                    </a:p>
                  </a:txBody>
                  <a:tcPr marL="0" marR="0" marT="18000" marB="180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9467768"/>
                  </a:ext>
                </a:extLst>
              </a:tr>
              <a:tr h="180000">
                <a:tc>
                  <a:txBody>
                    <a:bodyPr/>
                    <a:lstStyle/>
                    <a:p>
                      <a:pPr algn="ctr"/>
                      <a:r>
                        <a:rPr kumimoji="1" lang="en-US" altLang="ja-JP" sz="1200" b="1" dirty="0">
                          <a:solidFill>
                            <a:schemeClr val="tx1"/>
                          </a:solidFill>
                        </a:rPr>
                        <a:t>0.05</a:t>
                      </a:r>
                      <a:endParaRPr kumimoji="1" lang="ja-JP" altLang="en-US" sz="1200" b="1" dirty="0">
                        <a:solidFill>
                          <a:schemeClr val="tx1"/>
                        </a:solidFill>
                      </a:endParaRPr>
                    </a:p>
                  </a:txBody>
                  <a:tcPr marL="0" marR="0" marT="18000" marB="18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dirty="0">
                          <a:solidFill>
                            <a:schemeClr val="tx1"/>
                          </a:solidFill>
                        </a:rPr>
                        <a:t>○</a:t>
                      </a:r>
                    </a:p>
                  </a:txBody>
                  <a:tcPr marL="0" marR="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dirty="0">
                          <a:solidFill>
                            <a:schemeClr val="tx1"/>
                          </a:solidFill>
                        </a:rPr>
                        <a:t>○</a:t>
                      </a:r>
                    </a:p>
                  </a:txBody>
                  <a:tcPr marL="0" marR="0" marT="18000" marB="180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200" b="1" dirty="0">
                        <a:solidFill>
                          <a:schemeClr val="tx1"/>
                        </a:solidFill>
                      </a:endParaRPr>
                    </a:p>
                  </a:txBody>
                  <a:tcPr marL="0" marR="0" marT="18000" marB="180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05117281"/>
                  </a:ext>
                </a:extLst>
              </a:tr>
              <a:tr h="180000">
                <a:tc>
                  <a:txBody>
                    <a:bodyPr/>
                    <a:lstStyle/>
                    <a:p>
                      <a:pPr algn="ctr"/>
                      <a:r>
                        <a:rPr kumimoji="1" lang="en-US" altLang="ja-JP" sz="1200" b="1" dirty="0">
                          <a:solidFill>
                            <a:schemeClr val="tx1"/>
                          </a:solidFill>
                        </a:rPr>
                        <a:t>0.08</a:t>
                      </a:r>
                      <a:endParaRPr kumimoji="1" lang="ja-JP" altLang="en-US" sz="1200" b="1" dirty="0">
                        <a:solidFill>
                          <a:schemeClr val="tx1"/>
                        </a:solidFill>
                      </a:endParaRPr>
                    </a:p>
                  </a:txBody>
                  <a:tcPr marL="0" marR="0" marT="18000" marB="18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rPr>
                        <a:t>-</a:t>
                      </a:r>
                      <a:endParaRPr kumimoji="1" lang="ja-JP" altLang="en-US" sz="1200" b="1" dirty="0">
                        <a:solidFill>
                          <a:schemeClr val="tx1"/>
                        </a:solidFill>
                      </a:endParaRPr>
                    </a:p>
                  </a:txBody>
                  <a:tcPr marL="0" marR="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rPr>
                        <a:t>-</a:t>
                      </a:r>
                      <a:endParaRPr kumimoji="1" lang="ja-JP" altLang="en-US" sz="1200" b="1" dirty="0">
                        <a:solidFill>
                          <a:schemeClr val="tx1"/>
                        </a:solidFill>
                      </a:endParaRPr>
                    </a:p>
                  </a:txBody>
                  <a:tcPr marL="0" marR="0" marT="18000" marB="180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200" b="1" dirty="0">
                        <a:solidFill>
                          <a:schemeClr val="tx1"/>
                        </a:solidFill>
                      </a:endParaRPr>
                    </a:p>
                  </a:txBody>
                  <a:tcPr marL="0" marR="0" marT="18000" marB="180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8925970"/>
                  </a:ext>
                </a:extLst>
              </a:tr>
              <a:tr h="180000">
                <a:tc>
                  <a:txBody>
                    <a:bodyPr/>
                    <a:lstStyle/>
                    <a:p>
                      <a:pPr algn="ctr"/>
                      <a:r>
                        <a:rPr kumimoji="1" lang="en-US" altLang="ja-JP" sz="1200" b="1" dirty="0">
                          <a:solidFill>
                            <a:schemeClr val="tx1"/>
                          </a:solidFill>
                        </a:rPr>
                        <a:t>0.1</a:t>
                      </a:r>
                      <a:endParaRPr kumimoji="1" lang="ja-JP" altLang="en-US" sz="1200" b="1" dirty="0">
                        <a:solidFill>
                          <a:schemeClr val="tx1"/>
                        </a:solidFill>
                      </a:endParaRPr>
                    </a:p>
                  </a:txBody>
                  <a:tcPr marL="0" marR="0" marT="18000" marB="18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dirty="0">
                          <a:solidFill>
                            <a:schemeClr val="tx1"/>
                          </a:solidFill>
                        </a:rPr>
                        <a:t>○</a:t>
                      </a:r>
                    </a:p>
                  </a:txBody>
                  <a:tcPr marL="0" marR="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dirty="0">
                          <a:solidFill>
                            <a:schemeClr val="tx1"/>
                          </a:solidFill>
                        </a:rPr>
                        <a:t>○</a:t>
                      </a:r>
                    </a:p>
                  </a:txBody>
                  <a:tcPr marL="0" marR="0" marT="18000" marB="180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200" b="1" dirty="0">
                        <a:solidFill>
                          <a:schemeClr val="tx1"/>
                        </a:solidFill>
                      </a:endParaRPr>
                    </a:p>
                  </a:txBody>
                  <a:tcPr marL="0" marR="0" marT="18000" marB="180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2297107"/>
                  </a:ext>
                </a:extLst>
              </a:tr>
            </a:tbl>
          </a:graphicData>
        </a:graphic>
      </p:graphicFrame>
      <p:sp>
        <p:nvSpPr>
          <p:cNvPr id="51" name="テキスト ボックス 50">
            <a:extLst>
              <a:ext uri="{FF2B5EF4-FFF2-40B4-BE49-F238E27FC236}">
                <a16:creationId xmlns:a16="http://schemas.microsoft.com/office/drawing/2014/main" id="{0B190903-1385-A42F-1C25-6D62A18E587F}"/>
              </a:ext>
            </a:extLst>
          </p:cNvPr>
          <p:cNvSpPr txBox="1"/>
          <p:nvPr/>
        </p:nvSpPr>
        <p:spPr>
          <a:xfrm>
            <a:off x="5210210" y="1059132"/>
            <a:ext cx="1725659" cy="246221"/>
          </a:xfrm>
          <a:prstGeom prst="rect">
            <a:avLst/>
          </a:prstGeom>
          <a:noFill/>
        </p:spPr>
        <p:txBody>
          <a:bodyPr wrap="square" lIns="0" tIns="0" rIns="0" bIns="0" rtlCol="0">
            <a:spAutoFit/>
          </a:bodyPr>
          <a:lstStyle/>
          <a:p>
            <a:pPr algn="ctr"/>
            <a:r>
              <a:rPr kumimoji="1" lang="en-US" altLang="ja-JP" sz="1600" b="1" dirty="0"/>
              <a:t>TiNi</a:t>
            </a:r>
            <a:r>
              <a:rPr kumimoji="1" lang="en-US" altLang="ja-JP" sz="1600" b="1" baseline="-25000" dirty="0"/>
              <a:t>1-x-y</a:t>
            </a:r>
            <a:r>
              <a:rPr kumimoji="1" lang="en-US" altLang="ja-JP" sz="1600" b="1" dirty="0"/>
              <a:t>Co</a:t>
            </a:r>
            <a:r>
              <a:rPr kumimoji="1" lang="en-US" altLang="ja-JP" sz="1600" b="1" baseline="-25000" dirty="0"/>
              <a:t>y</a:t>
            </a:r>
            <a:r>
              <a:rPr kumimoji="1" lang="en-US" altLang="ja-JP" sz="1600" b="1" dirty="0"/>
              <a:t>Sn</a:t>
            </a:r>
          </a:p>
        </p:txBody>
      </p:sp>
      <p:sp>
        <p:nvSpPr>
          <p:cNvPr id="52" name="スライド番号プレースホルダー 51">
            <a:extLst>
              <a:ext uri="{FF2B5EF4-FFF2-40B4-BE49-F238E27FC236}">
                <a16:creationId xmlns:a16="http://schemas.microsoft.com/office/drawing/2014/main" id="{17011651-7AEE-214B-EA27-63CFCAF06CDA}"/>
              </a:ext>
            </a:extLst>
          </p:cNvPr>
          <p:cNvSpPr>
            <a:spLocks noGrp="1"/>
          </p:cNvSpPr>
          <p:nvPr>
            <p:ph type="sldNum" sz="quarter" idx="12"/>
          </p:nvPr>
        </p:nvSpPr>
        <p:spPr/>
        <p:txBody>
          <a:bodyPr/>
          <a:lstStyle/>
          <a:p>
            <a:fld id="{90BA7EBE-6FD4-4B50-83C6-C925E775C4BE}" type="slidenum">
              <a:rPr kumimoji="1" lang="ja-JP" altLang="en-US" smtClean="0"/>
              <a:pPr/>
              <a:t>7</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26562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FC58FD-B9E6-B4AB-8159-A61D2579F32C}"/>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lang="en-US" altLang="ja-JP" dirty="0"/>
              <a:t>0.1</a:t>
            </a:r>
            <a:r>
              <a:rPr kumimoji="1" lang="en-US" altLang="ja-JP" dirty="0"/>
              <a:t>, y=0.05)</a:t>
            </a:r>
            <a:endParaRPr lang="en-US" altLang="ja-JP" dirty="0"/>
          </a:p>
          <a:p>
            <a:r>
              <a:rPr lang="en-US" altLang="ja-JP" dirty="0"/>
              <a:t>XRD</a:t>
            </a:r>
            <a:r>
              <a:rPr lang="ja-JP" altLang="en-US" dirty="0"/>
              <a:t>パターン</a:t>
            </a:r>
            <a:r>
              <a:rPr lang="en-US" altLang="ja-JP" dirty="0"/>
              <a:t>, ICP</a:t>
            </a:r>
            <a:r>
              <a:rPr lang="ja-JP" altLang="en-US" dirty="0"/>
              <a:t>分析結果</a:t>
            </a:r>
            <a:endParaRPr kumimoji="1" lang="ja-JP" altLang="en-US" dirty="0"/>
          </a:p>
        </p:txBody>
      </p:sp>
      <p:pic>
        <p:nvPicPr>
          <p:cNvPr id="8" name="図 7">
            <a:extLst>
              <a:ext uri="{FF2B5EF4-FFF2-40B4-BE49-F238E27FC236}">
                <a16:creationId xmlns:a16="http://schemas.microsoft.com/office/drawing/2014/main" id="{040C8219-46B7-0D10-D96D-BEFDB96DC1BE}"/>
              </a:ext>
            </a:extLst>
          </p:cNvPr>
          <p:cNvPicPr>
            <a:picLocks noChangeAspect="1"/>
          </p:cNvPicPr>
          <p:nvPr/>
        </p:nvPicPr>
        <p:blipFill>
          <a:blip r:embed="rId3"/>
          <a:stretch>
            <a:fillRect/>
          </a:stretch>
        </p:blipFill>
        <p:spPr>
          <a:xfrm>
            <a:off x="133621" y="986381"/>
            <a:ext cx="5639852" cy="5157192"/>
          </a:xfrm>
          <a:prstGeom prst="rect">
            <a:avLst/>
          </a:prstGeom>
        </p:spPr>
      </p:pic>
      <p:sp>
        <p:nvSpPr>
          <p:cNvPr id="5" name="テキスト ボックス 4">
            <a:extLst>
              <a:ext uri="{FF2B5EF4-FFF2-40B4-BE49-F238E27FC236}">
                <a16:creationId xmlns:a16="http://schemas.microsoft.com/office/drawing/2014/main" id="{727F4CD0-7140-E06E-EAE8-98F3CAC9CC0A}"/>
              </a:ext>
            </a:extLst>
          </p:cNvPr>
          <p:cNvSpPr txBox="1"/>
          <p:nvPr/>
        </p:nvSpPr>
        <p:spPr>
          <a:xfrm>
            <a:off x="632000" y="6213914"/>
            <a:ext cx="5205412" cy="553998"/>
          </a:xfrm>
          <a:prstGeom prst="rect">
            <a:avLst/>
          </a:prstGeom>
          <a:noFill/>
        </p:spPr>
        <p:txBody>
          <a:bodyPr wrap="square" lIns="0" tIns="0" rIns="0" bIns="0" rtlCol="0" anchor="ctr">
            <a:spAutoFit/>
          </a:bodyPr>
          <a:lstStyle/>
          <a:p>
            <a:pPr marL="342900" indent="-342900" algn="l">
              <a:buFont typeface="Arial" panose="020B0604020202020204" pitchFamily="34" charset="0"/>
              <a:buChar char="•"/>
            </a:pPr>
            <a:r>
              <a:rPr kumimoji="1" lang="ja-JP" altLang="en-US" dirty="0"/>
              <a:t>ハーフ・ホイスラー構造に由来する回折ピークが示された</a:t>
            </a:r>
          </a:p>
        </p:txBody>
      </p:sp>
      <p:graphicFrame>
        <p:nvGraphicFramePr>
          <p:cNvPr id="7" name="表 6">
            <a:extLst>
              <a:ext uri="{FF2B5EF4-FFF2-40B4-BE49-F238E27FC236}">
                <a16:creationId xmlns:a16="http://schemas.microsoft.com/office/drawing/2014/main" id="{1E9DB3D9-C77C-8CF6-55C8-1C991ED6475E}"/>
              </a:ext>
            </a:extLst>
          </p:cNvPr>
          <p:cNvGraphicFramePr>
            <a:graphicFrameLocks noGrp="1"/>
          </p:cNvGraphicFramePr>
          <p:nvPr>
            <p:extLst>
              <p:ext uri="{D42A27DB-BD31-4B8C-83A1-F6EECF244321}">
                <p14:modId xmlns:p14="http://schemas.microsoft.com/office/powerpoint/2010/main" val="2882299106"/>
              </p:ext>
            </p:extLst>
          </p:nvPr>
        </p:nvGraphicFramePr>
        <p:xfrm>
          <a:off x="5871568" y="1628800"/>
          <a:ext cx="6120000" cy="4212000"/>
        </p:xfrm>
        <a:graphic>
          <a:graphicData uri="http://schemas.openxmlformats.org/drawingml/2006/table">
            <a:tbl>
              <a:tblPr>
                <a:tableStyleId>{5C22544A-7EE6-4342-B048-85BDC9FD1C3A}</a:tableStyleId>
              </a:tblPr>
              <a:tblGrid>
                <a:gridCol w="1368000">
                  <a:extLst>
                    <a:ext uri="{9D8B030D-6E8A-4147-A177-3AD203B41FA5}">
                      <a16:colId xmlns:a16="http://schemas.microsoft.com/office/drawing/2014/main" val="1853580106"/>
                    </a:ext>
                  </a:extLst>
                </a:gridCol>
                <a:gridCol w="720000">
                  <a:extLst>
                    <a:ext uri="{9D8B030D-6E8A-4147-A177-3AD203B41FA5}">
                      <a16:colId xmlns:a16="http://schemas.microsoft.com/office/drawing/2014/main" val="2825476804"/>
                    </a:ext>
                  </a:extLst>
                </a:gridCol>
                <a:gridCol w="720000">
                  <a:extLst>
                    <a:ext uri="{9D8B030D-6E8A-4147-A177-3AD203B41FA5}">
                      <a16:colId xmlns:a16="http://schemas.microsoft.com/office/drawing/2014/main" val="1194193259"/>
                    </a:ext>
                  </a:extLst>
                </a:gridCol>
                <a:gridCol w="720000">
                  <a:extLst>
                    <a:ext uri="{9D8B030D-6E8A-4147-A177-3AD203B41FA5}">
                      <a16:colId xmlns:a16="http://schemas.microsoft.com/office/drawing/2014/main" val="1776898091"/>
                    </a:ext>
                  </a:extLst>
                </a:gridCol>
                <a:gridCol w="720000">
                  <a:extLst>
                    <a:ext uri="{9D8B030D-6E8A-4147-A177-3AD203B41FA5}">
                      <a16:colId xmlns:a16="http://schemas.microsoft.com/office/drawing/2014/main" val="2525682708"/>
                    </a:ext>
                  </a:extLst>
                </a:gridCol>
                <a:gridCol w="1872000">
                  <a:extLst>
                    <a:ext uri="{9D8B030D-6E8A-4147-A177-3AD203B41FA5}">
                      <a16:colId xmlns:a16="http://schemas.microsoft.com/office/drawing/2014/main" val="379529860"/>
                    </a:ext>
                  </a:extLst>
                </a:gridCol>
              </a:tblGrid>
              <a:tr h="468000">
                <a:tc rowSpan="2">
                  <a:txBody>
                    <a:bodyPr/>
                    <a:lstStyle/>
                    <a:p>
                      <a:pPr algn="ctr" fontAlgn="ctr"/>
                      <a:r>
                        <a:rPr lang="en-US" sz="1400" b="0" u="none" strike="noStrike" dirty="0">
                          <a:effectLst/>
                          <a:latin typeface="+mn-lt"/>
                        </a:rPr>
                        <a:t>Sample composition</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75DBFF"/>
                    </a:solidFill>
                  </a:tcPr>
                </a:tc>
                <a:tc gridSpan="4">
                  <a:txBody>
                    <a:bodyPr/>
                    <a:lstStyle/>
                    <a:p>
                      <a:pPr algn="ctr" fontAlgn="ctr"/>
                      <a:r>
                        <a:rPr lang="en-US" sz="1400" b="0" u="none" strike="noStrike" dirty="0">
                          <a:effectLst/>
                          <a:latin typeface="+mn-lt"/>
                        </a:rPr>
                        <a:t>Chemical composition (at%)</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75DB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sz="1400" b="0" u="none" strike="noStrike" dirty="0">
                          <a:effectLst/>
                          <a:latin typeface="+mn-lt"/>
                        </a:rPr>
                        <a:t>Actual Sample composition</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75DBFF"/>
                    </a:solidFill>
                  </a:tcPr>
                </a:tc>
                <a:extLst>
                  <a:ext uri="{0D108BD9-81ED-4DB2-BD59-A6C34878D82A}">
                    <a16:rowId xmlns:a16="http://schemas.microsoft.com/office/drawing/2014/main" val="3155656309"/>
                  </a:ext>
                </a:extLst>
              </a:tr>
              <a:tr h="468000">
                <a:tc vMerge="1">
                  <a:txBody>
                    <a:bodyPr/>
                    <a:lstStyle/>
                    <a:p>
                      <a:endParaRPr kumimoji="1" lang="ja-JP" altLang="en-US"/>
                    </a:p>
                  </a:txBody>
                  <a:tcPr/>
                </a:tc>
                <a:tc>
                  <a:txBody>
                    <a:bodyPr/>
                    <a:lstStyle/>
                    <a:p>
                      <a:pPr algn="ctr" fontAlgn="ctr"/>
                      <a:r>
                        <a:rPr lang="en-US" sz="1400" b="0" u="none" strike="noStrike" dirty="0">
                          <a:effectLst/>
                          <a:latin typeface="+mn-lt"/>
                        </a:rPr>
                        <a:t>Ti</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75DBFF"/>
                    </a:solidFill>
                  </a:tcPr>
                </a:tc>
                <a:tc>
                  <a:txBody>
                    <a:bodyPr/>
                    <a:lstStyle/>
                    <a:p>
                      <a:pPr algn="ctr" fontAlgn="ctr"/>
                      <a:r>
                        <a:rPr lang="en-US" sz="1400" b="0" u="none" strike="noStrike" dirty="0">
                          <a:effectLst/>
                          <a:latin typeface="+mn-lt"/>
                        </a:rPr>
                        <a:t>Ni</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75DBFF"/>
                    </a:solidFill>
                  </a:tcPr>
                </a:tc>
                <a:tc>
                  <a:txBody>
                    <a:bodyPr/>
                    <a:lstStyle/>
                    <a:p>
                      <a:pPr algn="ctr" fontAlgn="ctr"/>
                      <a:r>
                        <a:rPr lang="en-US" sz="1400" b="0" u="none" strike="noStrike" dirty="0">
                          <a:effectLst/>
                          <a:latin typeface="+mn-lt"/>
                        </a:rPr>
                        <a:t>Co</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75DBFF"/>
                    </a:solidFill>
                  </a:tcPr>
                </a:tc>
                <a:tc>
                  <a:txBody>
                    <a:bodyPr/>
                    <a:lstStyle/>
                    <a:p>
                      <a:pPr algn="ctr" fontAlgn="ctr"/>
                      <a:r>
                        <a:rPr lang="en-US" sz="1400" b="0" u="none" strike="noStrike" dirty="0">
                          <a:effectLst/>
                          <a:latin typeface="+mn-lt"/>
                        </a:rPr>
                        <a:t>Sn</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75DBFF"/>
                    </a:solidFill>
                  </a:tcPr>
                </a:tc>
                <a:tc vMerge="1">
                  <a:txBody>
                    <a:bodyPr/>
                    <a:lstStyle/>
                    <a:p>
                      <a:endParaRPr kumimoji="1" lang="ja-JP" altLang="en-US"/>
                    </a:p>
                  </a:txBody>
                  <a:tcPr/>
                </a:tc>
                <a:extLst>
                  <a:ext uri="{0D108BD9-81ED-4DB2-BD59-A6C34878D82A}">
                    <a16:rowId xmlns:a16="http://schemas.microsoft.com/office/drawing/2014/main" val="646815702"/>
                  </a:ext>
                </a:extLst>
              </a:tr>
              <a:tr h="468000">
                <a:tc>
                  <a:txBody>
                    <a:bodyPr/>
                    <a:lstStyle/>
                    <a:p>
                      <a:pPr algn="ctr" fontAlgn="ctr"/>
                      <a:r>
                        <a:rPr lang="en-US" sz="1400" u="none" strike="noStrike" dirty="0">
                          <a:effectLst/>
                          <a:latin typeface="+mn-lt"/>
                        </a:rPr>
                        <a:t>TiNiSn</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33.6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34.5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ja-JP" altLang="en-US" sz="1400" u="none" strike="noStrike" dirty="0">
                          <a:effectLst/>
                          <a:latin typeface="+mn-lt"/>
                        </a:rPr>
                        <a:t>－</a:t>
                      </a:r>
                      <a:endParaRPr lang="ja-JP" altLang="en-US" sz="1400" b="0" i="0" u="none" strike="noStrike" dirty="0">
                        <a:solidFill>
                          <a:srgbClr val="000000"/>
                        </a:solidFill>
                        <a:effectLst/>
                        <a:latin typeface="+mn-lt"/>
                        <a:ea typeface="ＭＳ Ｐ明朝" panose="02020600040205080304" pitchFamily="18"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31.9 (2)</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sz="1400" u="none" strike="noStrike" dirty="0">
                          <a:effectLst/>
                          <a:latin typeface="+mn-lt"/>
                        </a:rPr>
                        <a:t>Ti</a:t>
                      </a:r>
                      <a:r>
                        <a:rPr lang="en-US" sz="1400" u="none" strike="noStrike" baseline="-25000" dirty="0">
                          <a:effectLst/>
                          <a:latin typeface="+mn-lt"/>
                        </a:rPr>
                        <a:t>1.01</a:t>
                      </a:r>
                      <a:r>
                        <a:rPr lang="en-US" sz="1400" u="none" strike="noStrike" dirty="0">
                          <a:effectLst/>
                          <a:latin typeface="+mn-lt"/>
                        </a:rPr>
                        <a:t>Ni</a:t>
                      </a:r>
                      <a:r>
                        <a:rPr lang="en-US" sz="1400" u="none" strike="noStrike" baseline="-25000" dirty="0">
                          <a:effectLst/>
                          <a:latin typeface="+mn-lt"/>
                        </a:rPr>
                        <a:t>1.03</a:t>
                      </a:r>
                      <a:r>
                        <a:rPr lang="en-US" sz="1400" u="none" strike="noStrike" dirty="0">
                          <a:effectLst/>
                          <a:latin typeface="+mn-lt"/>
                        </a:rPr>
                        <a:t>Sn</a:t>
                      </a:r>
                      <a:r>
                        <a:rPr lang="en-US" sz="1400" u="none" strike="noStrike" baseline="-25000" dirty="0">
                          <a:effectLst/>
                          <a:latin typeface="+mn-lt"/>
                        </a:rPr>
                        <a:t>0.96</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extLst>
                  <a:ext uri="{0D108BD9-81ED-4DB2-BD59-A6C34878D82A}">
                    <a16:rowId xmlns:a16="http://schemas.microsoft.com/office/drawing/2014/main" val="4087874305"/>
                  </a:ext>
                </a:extLst>
              </a:tr>
              <a:tr h="468000">
                <a:tc>
                  <a:txBody>
                    <a:bodyPr/>
                    <a:lstStyle/>
                    <a:p>
                      <a:pPr algn="ctr" fontAlgn="ctr"/>
                      <a:r>
                        <a:rPr lang="en-US" sz="1400" u="none" strike="noStrike" dirty="0">
                          <a:effectLst/>
                          <a:latin typeface="+mn-lt"/>
                        </a:rPr>
                        <a:t>TiNi</a:t>
                      </a:r>
                      <a:r>
                        <a:rPr lang="en-US" sz="1400" u="none" strike="noStrike" baseline="-25000" dirty="0">
                          <a:effectLst/>
                          <a:latin typeface="+mn-lt"/>
                        </a:rPr>
                        <a:t>0.95</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33.5 (4)</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32.9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1.59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32.0 (4)</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sz="1400" u="none" strike="noStrike" dirty="0">
                          <a:effectLst/>
                          <a:latin typeface="+mn-lt"/>
                        </a:rPr>
                        <a:t>Ti</a:t>
                      </a:r>
                      <a:r>
                        <a:rPr lang="en-US" sz="1400" u="none" strike="noStrike" baseline="-25000" dirty="0">
                          <a:effectLst/>
                          <a:latin typeface="+mn-lt"/>
                        </a:rPr>
                        <a:t>1.00</a:t>
                      </a:r>
                      <a:r>
                        <a:rPr lang="en-US" sz="1400" u="none" strike="noStrike" dirty="0">
                          <a:effectLst/>
                          <a:latin typeface="+mn-lt"/>
                        </a:rPr>
                        <a:t>Ni</a:t>
                      </a:r>
                      <a:r>
                        <a:rPr lang="en-US" sz="1400" u="none" strike="noStrike" baseline="-25000" dirty="0">
                          <a:effectLst/>
                          <a:latin typeface="+mn-lt"/>
                        </a:rPr>
                        <a:t>0.99</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r>
                        <a:rPr lang="en-US" sz="1400" u="none" strike="noStrike" baseline="-25000" dirty="0">
                          <a:effectLst/>
                          <a:latin typeface="+mn-lt"/>
                        </a:rPr>
                        <a:t>0.96</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extLst>
                  <a:ext uri="{0D108BD9-81ED-4DB2-BD59-A6C34878D82A}">
                    <a16:rowId xmlns:a16="http://schemas.microsoft.com/office/drawing/2014/main" val="1586840328"/>
                  </a:ext>
                </a:extLst>
              </a:tr>
              <a:tr h="468000">
                <a:tc>
                  <a:txBody>
                    <a:bodyPr/>
                    <a:lstStyle/>
                    <a:p>
                      <a:pPr algn="ctr" fontAlgn="ctr"/>
                      <a:r>
                        <a:rPr lang="en-US" sz="1400" u="none" strike="noStrike" dirty="0">
                          <a:effectLst/>
                          <a:latin typeface="+mn-lt"/>
                        </a:rPr>
                        <a:t>TiNi</a:t>
                      </a:r>
                      <a:r>
                        <a:rPr lang="en-US" sz="1400" u="none" strike="noStrike" baseline="-25000" dirty="0">
                          <a:effectLst/>
                          <a:latin typeface="+mn-lt"/>
                        </a:rPr>
                        <a:t>0.94</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34.0 (2)</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31.6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1.63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32.7 (3)</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sz="1400" u="none" strike="noStrike" dirty="0">
                          <a:effectLst/>
                          <a:latin typeface="+mn-lt"/>
                        </a:rPr>
                        <a:t>Ti</a:t>
                      </a:r>
                      <a:r>
                        <a:rPr lang="en-US" sz="1400" u="none" strike="noStrike" baseline="-25000" dirty="0">
                          <a:effectLst/>
                          <a:latin typeface="+mn-lt"/>
                        </a:rPr>
                        <a:t>1.02</a:t>
                      </a:r>
                      <a:r>
                        <a:rPr lang="en-US" sz="1400" u="none" strike="noStrike" dirty="0">
                          <a:effectLst/>
                          <a:latin typeface="+mn-lt"/>
                        </a:rPr>
                        <a:t>Ni</a:t>
                      </a:r>
                      <a:r>
                        <a:rPr lang="en-US" sz="1400" u="none" strike="noStrike" baseline="-25000" dirty="0">
                          <a:effectLst/>
                          <a:latin typeface="+mn-lt"/>
                        </a:rPr>
                        <a:t>0.94</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r>
                        <a:rPr lang="en-US" sz="1400" u="none" strike="noStrike" baseline="-25000" dirty="0">
                          <a:effectLst/>
                          <a:latin typeface="+mn-lt"/>
                        </a:rPr>
                        <a:t>0.98</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extLst>
                  <a:ext uri="{0D108BD9-81ED-4DB2-BD59-A6C34878D82A}">
                    <a16:rowId xmlns:a16="http://schemas.microsoft.com/office/drawing/2014/main" val="404112925"/>
                  </a:ext>
                </a:extLst>
              </a:tr>
              <a:tr h="468000">
                <a:tc>
                  <a:txBody>
                    <a:bodyPr/>
                    <a:lstStyle/>
                    <a:p>
                      <a:pPr algn="ctr" fontAlgn="ctr"/>
                      <a:r>
                        <a:rPr lang="en-US" sz="1400" u="none" strike="noStrike">
                          <a:effectLst/>
                          <a:latin typeface="+mn-lt"/>
                        </a:rPr>
                        <a:t>TiNi</a:t>
                      </a:r>
                      <a:r>
                        <a:rPr lang="en-US" sz="1400" u="none" strike="noStrike" baseline="-25000">
                          <a:effectLst/>
                          <a:latin typeface="+mn-lt"/>
                        </a:rPr>
                        <a:t>0.92</a:t>
                      </a:r>
                      <a:r>
                        <a:rPr lang="en-US" sz="1400" u="none" strike="noStrike">
                          <a:effectLst/>
                          <a:latin typeface="+mn-lt"/>
                        </a:rPr>
                        <a:t>Co</a:t>
                      </a:r>
                      <a:r>
                        <a:rPr lang="en-US" sz="1400" u="none" strike="noStrike" baseline="-25000">
                          <a:effectLst/>
                          <a:latin typeface="+mn-lt"/>
                        </a:rPr>
                        <a:t>0.05</a:t>
                      </a:r>
                      <a:r>
                        <a:rPr lang="en-US" sz="1400" u="none" strike="noStrike">
                          <a:effectLst/>
                          <a:latin typeface="+mn-lt"/>
                        </a:rPr>
                        <a:t>Sn</a:t>
                      </a:r>
                      <a:endParaRPr lang="en-US" sz="1400" b="0" i="0" u="none" strike="noStrike">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a:effectLst/>
                          <a:latin typeface="+mn-lt"/>
                        </a:rPr>
                        <a:t>34.2 (1)</a:t>
                      </a:r>
                      <a:endParaRPr lang="en-US" altLang="ja-JP" sz="1400" b="0" i="0" u="none" strike="noStrike">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31.9 (3)</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a:effectLst/>
                          <a:latin typeface="+mn-lt"/>
                        </a:rPr>
                        <a:t>1.57 (1)</a:t>
                      </a:r>
                      <a:endParaRPr lang="en-US" altLang="ja-JP" sz="1400" b="0" i="0" u="none" strike="noStrike">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32.3 (3)</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sz="1400" u="none" strike="noStrike" dirty="0">
                          <a:effectLst/>
                          <a:latin typeface="+mn-lt"/>
                        </a:rPr>
                        <a:t>Ti</a:t>
                      </a:r>
                      <a:r>
                        <a:rPr lang="en-US" sz="1400" u="none" strike="noStrike" baseline="-25000" dirty="0">
                          <a:effectLst/>
                          <a:latin typeface="+mn-lt"/>
                        </a:rPr>
                        <a:t>1.02</a:t>
                      </a:r>
                      <a:r>
                        <a:rPr lang="en-US" sz="1400" u="none" strike="noStrike" dirty="0">
                          <a:effectLst/>
                          <a:latin typeface="+mn-lt"/>
                        </a:rPr>
                        <a:t>Ni</a:t>
                      </a:r>
                      <a:r>
                        <a:rPr lang="en-US" sz="1400" u="none" strike="noStrike" baseline="-25000" dirty="0">
                          <a:effectLst/>
                          <a:latin typeface="+mn-lt"/>
                        </a:rPr>
                        <a:t>0.95</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r>
                        <a:rPr lang="en-US" sz="1400" u="none" strike="noStrike" baseline="-25000" dirty="0">
                          <a:effectLst/>
                          <a:latin typeface="+mn-lt"/>
                        </a:rPr>
                        <a:t>0.96</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extLst>
                  <a:ext uri="{0D108BD9-81ED-4DB2-BD59-A6C34878D82A}">
                    <a16:rowId xmlns:a16="http://schemas.microsoft.com/office/drawing/2014/main" val="2705600455"/>
                  </a:ext>
                </a:extLst>
              </a:tr>
              <a:tr h="468000">
                <a:tc>
                  <a:txBody>
                    <a:bodyPr/>
                    <a:lstStyle/>
                    <a:p>
                      <a:pPr algn="ctr" fontAlgn="ctr"/>
                      <a:r>
                        <a:rPr lang="en-US" sz="1400" u="none" strike="noStrike" dirty="0">
                          <a:effectLst/>
                          <a:latin typeface="+mn-lt"/>
                        </a:rPr>
                        <a:t>TiNi</a:t>
                      </a:r>
                      <a:r>
                        <a:rPr lang="en-US" sz="1400" u="none" strike="noStrike" baseline="-25000" dirty="0">
                          <a:effectLst/>
                          <a:latin typeface="+mn-lt"/>
                        </a:rPr>
                        <a:t>0.90</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a:effectLst/>
                          <a:latin typeface="+mn-lt"/>
                        </a:rPr>
                        <a:t>34.5 (2)</a:t>
                      </a:r>
                      <a:endParaRPr lang="en-US" altLang="ja-JP" sz="1400" b="0" i="0" u="none" strike="noStrike">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31.7 (2)</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a:effectLst/>
                          <a:latin typeface="+mn-lt"/>
                        </a:rPr>
                        <a:t>1.63 (1)</a:t>
                      </a:r>
                      <a:endParaRPr lang="en-US" altLang="ja-JP" sz="1400" b="0" i="0" u="none" strike="noStrike">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32.2 (4)</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sz="1400" u="none" strike="noStrike" dirty="0">
                          <a:effectLst/>
                          <a:latin typeface="+mn-lt"/>
                        </a:rPr>
                        <a:t>Ti</a:t>
                      </a:r>
                      <a:r>
                        <a:rPr lang="en-US" sz="1400" u="none" strike="noStrike" baseline="-25000" dirty="0">
                          <a:effectLst/>
                          <a:latin typeface="+mn-lt"/>
                        </a:rPr>
                        <a:t>1.02</a:t>
                      </a:r>
                      <a:r>
                        <a:rPr lang="en-US" sz="1400" u="none" strike="noStrike" dirty="0">
                          <a:effectLst/>
                          <a:latin typeface="+mn-lt"/>
                        </a:rPr>
                        <a:t>Ni</a:t>
                      </a:r>
                      <a:r>
                        <a:rPr lang="en-US" sz="1400" u="none" strike="noStrike" baseline="-25000" dirty="0">
                          <a:effectLst/>
                          <a:latin typeface="+mn-lt"/>
                        </a:rPr>
                        <a:t>0.93</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r>
                        <a:rPr lang="en-US" sz="1400" u="none" strike="noStrike" baseline="-25000" dirty="0">
                          <a:effectLst/>
                          <a:latin typeface="+mn-lt"/>
                        </a:rPr>
                        <a:t>0.95</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extLst>
                  <a:ext uri="{0D108BD9-81ED-4DB2-BD59-A6C34878D82A}">
                    <a16:rowId xmlns:a16="http://schemas.microsoft.com/office/drawing/2014/main" val="3753938123"/>
                  </a:ext>
                </a:extLst>
              </a:tr>
              <a:tr h="468000">
                <a:tc>
                  <a:txBody>
                    <a:bodyPr/>
                    <a:lstStyle/>
                    <a:p>
                      <a:pPr algn="ctr" fontAlgn="ctr"/>
                      <a:r>
                        <a:rPr lang="en-US" sz="1400" u="none" strike="noStrike">
                          <a:effectLst/>
                          <a:latin typeface="+mn-lt"/>
                        </a:rPr>
                        <a:t>TiNi</a:t>
                      </a:r>
                      <a:r>
                        <a:rPr lang="en-US" sz="1400" u="none" strike="noStrike" baseline="-25000">
                          <a:effectLst/>
                          <a:latin typeface="+mn-lt"/>
                        </a:rPr>
                        <a:t>0.87</a:t>
                      </a:r>
                      <a:r>
                        <a:rPr lang="en-US" sz="1400" u="none" strike="noStrike">
                          <a:effectLst/>
                          <a:latin typeface="+mn-lt"/>
                        </a:rPr>
                        <a:t>Co</a:t>
                      </a:r>
                      <a:r>
                        <a:rPr lang="en-US" sz="1400" u="none" strike="noStrike" baseline="-25000">
                          <a:effectLst/>
                          <a:latin typeface="+mn-lt"/>
                        </a:rPr>
                        <a:t>0.05</a:t>
                      </a:r>
                      <a:r>
                        <a:rPr lang="en-US" sz="1400" u="none" strike="noStrike">
                          <a:effectLst/>
                          <a:latin typeface="+mn-lt"/>
                        </a:rPr>
                        <a:t>Sn</a:t>
                      </a:r>
                      <a:endParaRPr lang="en-US" sz="1400" b="0" i="0" u="none" strike="noStrike">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34.6(1)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a:effectLst/>
                          <a:latin typeface="+mn-lt"/>
                        </a:rPr>
                        <a:t>30.7 (1)</a:t>
                      </a:r>
                      <a:endParaRPr lang="en-US" altLang="ja-JP" sz="1400" b="0" i="0" u="none" strike="noStrike">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a:effectLst/>
                          <a:latin typeface="+mn-lt"/>
                        </a:rPr>
                        <a:t>1.54 (1)</a:t>
                      </a:r>
                      <a:endParaRPr lang="en-US" altLang="ja-JP" sz="1400" b="0" i="0" u="none" strike="noStrike">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a:effectLst/>
                          <a:latin typeface="+mn-lt"/>
                        </a:rPr>
                        <a:t>33.2 (1)</a:t>
                      </a:r>
                      <a:endParaRPr lang="en-US" altLang="ja-JP" sz="1400" b="0" i="0" u="none" strike="noStrike">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sz="1400" u="none" strike="noStrike" dirty="0">
                          <a:effectLst/>
                          <a:latin typeface="+mn-lt"/>
                        </a:rPr>
                        <a:t>Ti</a:t>
                      </a:r>
                      <a:r>
                        <a:rPr lang="en-US" sz="1400" u="none" strike="noStrike" baseline="-25000" dirty="0">
                          <a:effectLst/>
                          <a:latin typeface="+mn-lt"/>
                        </a:rPr>
                        <a:t>1.01</a:t>
                      </a:r>
                      <a:r>
                        <a:rPr lang="en-US" sz="1400" u="none" strike="noStrike" dirty="0">
                          <a:effectLst/>
                          <a:latin typeface="+mn-lt"/>
                        </a:rPr>
                        <a:t>Ni</a:t>
                      </a:r>
                      <a:r>
                        <a:rPr lang="en-US" sz="1400" u="none" strike="noStrike" baseline="-25000" dirty="0">
                          <a:effectLst/>
                          <a:latin typeface="+mn-lt"/>
                        </a:rPr>
                        <a:t>0.90</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r>
                        <a:rPr lang="en-US" sz="1400" u="none" strike="noStrike" baseline="-25000" dirty="0">
                          <a:effectLst/>
                          <a:latin typeface="+mn-lt"/>
                        </a:rPr>
                        <a:t>0.97</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extLst>
                  <a:ext uri="{0D108BD9-81ED-4DB2-BD59-A6C34878D82A}">
                    <a16:rowId xmlns:a16="http://schemas.microsoft.com/office/drawing/2014/main" val="1687424164"/>
                  </a:ext>
                </a:extLst>
              </a:tr>
              <a:tr h="468000">
                <a:tc>
                  <a:txBody>
                    <a:bodyPr/>
                    <a:lstStyle/>
                    <a:p>
                      <a:pPr algn="ctr" fontAlgn="ctr"/>
                      <a:r>
                        <a:rPr lang="en-US" sz="1400" u="none" strike="noStrike" dirty="0">
                          <a:effectLst/>
                          <a:latin typeface="+mn-lt"/>
                        </a:rPr>
                        <a:t>TiNi</a:t>
                      </a:r>
                      <a:r>
                        <a:rPr lang="en-US" sz="1400" u="none" strike="noStrike" baseline="-25000" dirty="0">
                          <a:effectLst/>
                          <a:latin typeface="+mn-lt"/>
                        </a:rPr>
                        <a:t>0.85</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35.0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30.6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1.58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altLang="ja-JP" sz="1400" u="none" strike="noStrike" dirty="0">
                          <a:effectLst/>
                          <a:latin typeface="+mn-lt"/>
                        </a:rPr>
                        <a:t>32.8 (1)</a:t>
                      </a:r>
                      <a:endParaRPr lang="en-US" altLang="ja-JP"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tc>
                  <a:txBody>
                    <a:bodyPr/>
                    <a:lstStyle/>
                    <a:p>
                      <a:pPr algn="ctr" fontAlgn="ctr"/>
                      <a:r>
                        <a:rPr lang="en-US" sz="1400" u="none" strike="noStrike" dirty="0">
                          <a:effectLst/>
                          <a:latin typeface="+mn-lt"/>
                        </a:rPr>
                        <a:t>Ti</a:t>
                      </a:r>
                      <a:r>
                        <a:rPr lang="en-US" sz="1400" u="none" strike="noStrike" baseline="-25000" dirty="0">
                          <a:effectLst/>
                          <a:latin typeface="+mn-lt"/>
                        </a:rPr>
                        <a:t>1.02</a:t>
                      </a:r>
                      <a:r>
                        <a:rPr lang="en-US" sz="1400" u="none" strike="noStrike" dirty="0">
                          <a:effectLst/>
                          <a:latin typeface="+mn-lt"/>
                        </a:rPr>
                        <a:t>Ni</a:t>
                      </a:r>
                      <a:r>
                        <a:rPr lang="en-US" sz="1400" u="none" strike="noStrike" baseline="-25000" dirty="0">
                          <a:effectLst/>
                          <a:latin typeface="+mn-lt"/>
                        </a:rPr>
                        <a:t>0.89</a:t>
                      </a:r>
                      <a:r>
                        <a:rPr lang="en-US" sz="1400" u="none" strike="noStrike" dirty="0">
                          <a:effectLst/>
                          <a:latin typeface="+mn-lt"/>
                        </a:rPr>
                        <a:t>Co</a:t>
                      </a:r>
                      <a:r>
                        <a:rPr lang="en-US" sz="1400" u="none" strike="noStrike" baseline="-25000" dirty="0">
                          <a:effectLst/>
                          <a:latin typeface="+mn-lt"/>
                        </a:rPr>
                        <a:t>0.05</a:t>
                      </a:r>
                      <a:r>
                        <a:rPr lang="en-US" sz="1400" u="none" strike="noStrike" dirty="0">
                          <a:effectLst/>
                          <a:latin typeface="+mn-lt"/>
                        </a:rPr>
                        <a:t>Sn</a:t>
                      </a:r>
                      <a:r>
                        <a:rPr lang="en-US" sz="1400" u="none" strike="noStrike" baseline="-25000" dirty="0">
                          <a:effectLst/>
                          <a:latin typeface="+mn-lt"/>
                        </a:rPr>
                        <a:t>0.95</a:t>
                      </a:r>
                      <a:endParaRPr lang="en-US" sz="1400" b="0" i="0" u="none" strike="noStrike" dirty="0">
                        <a:solidFill>
                          <a:srgbClr val="000000"/>
                        </a:solidFill>
                        <a:effectLst/>
                        <a:latin typeface="+mn-lt"/>
                        <a:ea typeface="游ゴシック" panose="020B0400000000000000" pitchFamily="50" charset="-128"/>
                      </a:endParaRPr>
                    </a:p>
                  </a:txBody>
                  <a:tcPr marL="6350" marR="6350" marT="6350" marB="0" anchor="ctr">
                    <a:solidFill>
                      <a:srgbClr val="CCECFF"/>
                    </a:solidFill>
                  </a:tcPr>
                </a:tc>
                <a:extLst>
                  <a:ext uri="{0D108BD9-81ED-4DB2-BD59-A6C34878D82A}">
                    <a16:rowId xmlns:a16="http://schemas.microsoft.com/office/drawing/2014/main" val="3201152561"/>
                  </a:ext>
                </a:extLst>
              </a:tr>
            </a:tbl>
          </a:graphicData>
        </a:graphic>
      </p:graphicFrame>
      <p:sp>
        <p:nvSpPr>
          <p:cNvPr id="10" name="テキスト ボックス 9">
            <a:extLst>
              <a:ext uri="{FF2B5EF4-FFF2-40B4-BE49-F238E27FC236}">
                <a16:creationId xmlns:a16="http://schemas.microsoft.com/office/drawing/2014/main" id="{7BAD060E-8EA1-AB9F-F234-81380830BAFB}"/>
              </a:ext>
            </a:extLst>
          </p:cNvPr>
          <p:cNvSpPr txBox="1"/>
          <p:nvPr/>
        </p:nvSpPr>
        <p:spPr>
          <a:xfrm>
            <a:off x="5900812" y="1175014"/>
            <a:ext cx="6120000" cy="276999"/>
          </a:xfrm>
          <a:prstGeom prst="rect">
            <a:avLst/>
          </a:prstGeom>
          <a:noFill/>
        </p:spPr>
        <p:txBody>
          <a:bodyPr wrap="square" lIns="0" tIns="0" rIns="0" bIns="0" rtlCol="0" anchor="ctr">
            <a:spAutoFit/>
          </a:bodyPr>
          <a:lstStyle/>
          <a:p>
            <a:pPr algn="ctr"/>
            <a:r>
              <a:rPr kumimoji="1" lang="ja-JP" altLang="en-US" b="1" dirty="0"/>
              <a:t>作製した試料の仕込み組成実組成</a:t>
            </a:r>
          </a:p>
        </p:txBody>
      </p:sp>
      <p:sp>
        <p:nvSpPr>
          <p:cNvPr id="11" name="テキスト ボックス 10">
            <a:extLst>
              <a:ext uri="{FF2B5EF4-FFF2-40B4-BE49-F238E27FC236}">
                <a16:creationId xmlns:a16="http://schemas.microsoft.com/office/drawing/2014/main" id="{7A539DED-9D17-0AD1-954E-EDFDE1630673}"/>
              </a:ext>
            </a:extLst>
          </p:cNvPr>
          <p:cNvSpPr txBox="1"/>
          <p:nvPr/>
        </p:nvSpPr>
        <p:spPr>
          <a:xfrm>
            <a:off x="7242868" y="6292488"/>
            <a:ext cx="3435888" cy="276999"/>
          </a:xfrm>
          <a:prstGeom prst="rect">
            <a:avLst/>
          </a:prstGeom>
          <a:noFill/>
        </p:spPr>
        <p:txBody>
          <a:bodyPr wrap="square" lIns="0" tIns="0" rIns="0" bIns="0" rtlCol="0" anchor="ctr">
            <a:spAutoFit/>
          </a:bodyPr>
          <a:lstStyle/>
          <a:p>
            <a:pPr marL="342900" indent="-342900" algn="l">
              <a:buFont typeface="Arial" panose="020B0604020202020204" pitchFamily="34" charset="0"/>
              <a:buChar char="•"/>
            </a:pPr>
            <a:r>
              <a:rPr kumimoji="1" lang="ja-JP" altLang="en-US" dirty="0"/>
              <a:t>組成は仕込み組成と概ね一致</a:t>
            </a:r>
          </a:p>
        </p:txBody>
      </p:sp>
      <p:sp>
        <p:nvSpPr>
          <p:cNvPr id="13" name="スライド番号プレースホルダー 12">
            <a:extLst>
              <a:ext uri="{FF2B5EF4-FFF2-40B4-BE49-F238E27FC236}">
                <a16:creationId xmlns:a16="http://schemas.microsoft.com/office/drawing/2014/main" id="{F3F6FD52-5316-C90C-6591-D6A1B6E7A094}"/>
              </a:ext>
            </a:extLst>
          </p:cNvPr>
          <p:cNvSpPr>
            <a:spLocks noGrp="1"/>
          </p:cNvSpPr>
          <p:nvPr>
            <p:ph type="sldNum" sz="quarter" idx="12"/>
          </p:nvPr>
        </p:nvSpPr>
        <p:spPr/>
        <p:txBody>
          <a:bodyPr/>
          <a:lstStyle/>
          <a:p>
            <a:fld id="{90BA7EBE-6FD4-4B50-83C6-C925E775C4BE}" type="slidenum">
              <a:rPr kumimoji="1" lang="ja-JP" altLang="en-US" smtClean="0"/>
              <a:pPr/>
              <a:t>8</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42487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FB1CFCD-A8AC-1B63-0FC7-E41B7BCEDD07}"/>
              </a:ext>
            </a:extLst>
          </p:cNvPr>
          <p:cNvSpPr>
            <a:spLocks noGrp="1"/>
          </p:cNvSpPr>
          <p:nvPr>
            <p:ph type="body" sz="quarter" idx="13"/>
          </p:nvPr>
        </p:nvSpPr>
        <p:spPr/>
        <p:txBody>
          <a:bodyPr/>
          <a:lstStyle/>
          <a:p>
            <a:r>
              <a:rPr kumimoji="1" lang="en-US" altLang="ja-JP" dirty="0"/>
              <a:t>TiNi</a:t>
            </a:r>
            <a:r>
              <a:rPr kumimoji="1" lang="en-US" altLang="ja-JP" baseline="-25000" dirty="0"/>
              <a:t>1-x-y</a:t>
            </a:r>
            <a:r>
              <a:rPr kumimoji="1" lang="en-US" altLang="ja-JP" dirty="0"/>
              <a:t>Co</a:t>
            </a:r>
            <a:r>
              <a:rPr kumimoji="1" lang="en-US" altLang="ja-JP" baseline="-25000" dirty="0"/>
              <a:t>y</a:t>
            </a:r>
            <a:r>
              <a:rPr kumimoji="1" lang="en-US" altLang="ja-JP" dirty="0"/>
              <a:t>Sn (0</a:t>
            </a:r>
            <a:r>
              <a:rPr kumimoji="1" lang="ja-JP" altLang="en-US" dirty="0"/>
              <a:t>≤</a:t>
            </a:r>
            <a:r>
              <a:rPr kumimoji="1" lang="en-US" altLang="ja-JP" dirty="0"/>
              <a:t>x</a:t>
            </a:r>
            <a:r>
              <a:rPr kumimoji="1" lang="ja-JP" altLang="en-US" dirty="0"/>
              <a:t>≤</a:t>
            </a:r>
            <a:r>
              <a:rPr lang="en-US" altLang="ja-JP" dirty="0"/>
              <a:t>0.1</a:t>
            </a:r>
            <a:r>
              <a:rPr kumimoji="1" lang="en-US" altLang="ja-JP" dirty="0"/>
              <a:t>, y=0.05)</a:t>
            </a:r>
            <a:endParaRPr lang="en-US" altLang="ja-JP" dirty="0"/>
          </a:p>
          <a:p>
            <a:r>
              <a:rPr lang="ja-JP" altLang="en-US" dirty="0"/>
              <a:t>リートベルト解析後の</a:t>
            </a:r>
            <a:r>
              <a:rPr lang="en-US" altLang="ja-JP" dirty="0"/>
              <a:t>XRD</a:t>
            </a:r>
            <a:r>
              <a:rPr lang="ja-JP" altLang="en-US" dirty="0"/>
              <a:t>パターン</a:t>
            </a:r>
            <a:endParaRPr kumimoji="1" lang="ja-JP" altLang="en-US" dirty="0"/>
          </a:p>
        </p:txBody>
      </p:sp>
      <p:pic>
        <p:nvPicPr>
          <p:cNvPr id="12" name="図 11">
            <a:extLst>
              <a:ext uri="{FF2B5EF4-FFF2-40B4-BE49-F238E27FC236}">
                <a16:creationId xmlns:a16="http://schemas.microsoft.com/office/drawing/2014/main" id="{AD9B25BA-743E-9CAA-DFB7-8F21119431CD}"/>
              </a:ext>
            </a:extLst>
          </p:cNvPr>
          <p:cNvPicPr>
            <a:picLocks noChangeAspect="1"/>
          </p:cNvPicPr>
          <p:nvPr/>
        </p:nvPicPr>
        <p:blipFill>
          <a:blip r:embed="rId2"/>
          <a:stretch>
            <a:fillRect/>
          </a:stretch>
        </p:blipFill>
        <p:spPr>
          <a:xfrm>
            <a:off x="-312712" y="2349160"/>
            <a:ext cx="6148003" cy="2520000"/>
          </a:xfrm>
          <a:prstGeom prst="rect">
            <a:avLst/>
          </a:prstGeom>
        </p:spPr>
      </p:pic>
      <p:sp>
        <p:nvSpPr>
          <p:cNvPr id="14" name="テキスト ボックス 13">
            <a:extLst>
              <a:ext uri="{FF2B5EF4-FFF2-40B4-BE49-F238E27FC236}">
                <a16:creationId xmlns:a16="http://schemas.microsoft.com/office/drawing/2014/main" id="{D4740ED9-AB55-9E2C-8FE6-5AB8B8832EF7}"/>
              </a:ext>
            </a:extLst>
          </p:cNvPr>
          <p:cNvSpPr txBox="1"/>
          <p:nvPr/>
        </p:nvSpPr>
        <p:spPr>
          <a:xfrm>
            <a:off x="911424" y="1619508"/>
            <a:ext cx="5849627" cy="369332"/>
          </a:xfrm>
          <a:prstGeom prst="rect">
            <a:avLst/>
          </a:prstGeom>
          <a:noFill/>
        </p:spPr>
        <p:txBody>
          <a:bodyPr wrap="square" rtlCol="0">
            <a:spAutoFit/>
          </a:bodyPr>
          <a:lstStyle/>
          <a:p>
            <a:pPr algn="ctr"/>
            <a:r>
              <a:rPr kumimoji="1" lang="en-US" altLang="ja-JP" b="1" dirty="0"/>
              <a:t>TiNi</a:t>
            </a:r>
            <a:r>
              <a:rPr kumimoji="1" lang="en-US" altLang="ja-JP" b="1" baseline="-25000" dirty="0"/>
              <a:t>0.92</a:t>
            </a:r>
            <a:r>
              <a:rPr kumimoji="1" lang="en-US" altLang="ja-JP" b="1" dirty="0"/>
              <a:t>Co</a:t>
            </a:r>
            <a:r>
              <a:rPr kumimoji="1" lang="en-US" altLang="ja-JP" b="1" baseline="-25000" dirty="0"/>
              <a:t>0.05</a:t>
            </a:r>
            <a:r>
              <a:rPr kumimoji="1" lang="en-US" altLang="ja-JP" b="1" dirty="0"/>
              <a:t>Sn</a:t>
            </a:r>
            <a:r>
              <a:rPr kumimoji="1" lang="ja-JP" altLang="en-US" b="1" dirty="0"/>
              <a:t>のリートベルト解析後の</a:t>
            </a:r>
            <a:r>
              <a:rPr kumimoji="1" lang="en-US" altLang="ja-JP" b="1" dirty="0"/>
              <a:t>XRD</a:t>
            </a:r>
            <a:r>
              <a:rPr kumimoji="1" lang="ja-JP" altLang="en-US" b="1" dirty="0"/>
              <a:t>パターン</a:t>
            </a:r>
          </a:p>
        </p:txBody>
      </p:sp>
      <p:graphicFrame>
        <p:nvGraphicFramePr>
          <p:cNvPr id="16" name="表 15">
            <a:extLst>
              <a:ext uri="{FF2B5EF4-FFF2-40B4-BE49-F238E27FC236}">
                <a16:creationId xmlns:a16="http://schemas.microsoft.com/office/drawing/2014/main" id="{9064703A-FCED-0666-8687-F20C59870F37}"/>
              </a:ext>
            </a:extLst>
          </p:cNvPr>
          <p:cNvGraphicFramePr>
            <a:graphicFrameLocks noGrp="1"/>
          </p:cNvGraphicFramePr>
          <p:nvPr>
            <p:extLst>
              <p:ext uri="{D42A27DB-BD31-4B8C-83A1-F6EECF244321}">
                <p14:modId xmlns:p14="http://schemas.microsoft.com/office/powerpoint/2010/main" val="143920298"/>
              </p:ext>
            </p:extLst>
          </p:nvPr>
        </p:nvGraphicFramePr>
        <p:xfrm>
          <a:off x="5879976" y="2465779"/>
          <a:ext cx="1368000" cy="2016225"/>
        </p:xfrm>
        <a:graphic>
          <a:graphicData uri="http://schemas.openxmlformats.org/drawingml/2006/table">
            <a:tbl>
              <a:tblPr>
                <a:tableStyleId>{5C22544A-7EE6-4342-B048-85BDC9FD1C3A}</a:tableStyleId>
              </a:tblPr>
              <a:tblGrid>
                <a:gridCol w="576000">
                  <a:extLst>
                    <a:ext uri="{9D8B030D-6E8A-4147-A177-3AD203B41FA5}">
                      <a16:colId xmlns:a16="http://schemas.microsoft.com/office/drawing/2014/main" val="918285210"/>
                    </a:ext>
                  </a:extLst>
                </a:gridCol>
                <a:gridCol w="792000">
                  <a:extLst>
                    <a:ext uri="{9D8B030D-6E8A-4147-A177-3AD203B41FA5}">
                      <a16:colId xmlns:a16="http://schemas.microsoft.com/office/drawing/2014/main" val="3090816437"/>
                    </a:ext>
                  </a:extLst>
                </a:gridCol>
              </a:tblGrid>
              <a:tr h="403245">
                <a:tc>
                  <a:txBody>
                    <a:bodyPr/>
                    <a:lstStyle/>
                    <a:p>
                      <a:pPr algn="ctr" fontAlgn="ctr"/>
                      <a:r>
                        <a:rPr lang="en-US" sz="1800" b="0" i="1" u="none" strike="noStrike" dirty="0" err="1">
                          <a:solidFill>
                            <a:srgbClr val="000000"/>
                          </a:solidFill>
                          <a:effectLst/>
                          <a:latin typeface="Times New Roman" panose="02020603050405020304" pitchFamily="18" charset="0"/>
                          <a:ea typeface="游ゴシック" panose="020B0400000000000000" pitchFamily="50" charset="-128"/>
                        </a:rPr>
                        <a:t>R</a:t>
                      </a:r>
                      <a:r>
                        <a:rPr lang="en-US" sz="1800" b="0" i="0" u="none" strike="noStrike" baseline="-25000" dirty="0" err="1">
                          <a:solidFill>
                            <a:srgbClr val="000000"/>
                          </a:solidFill>
                          <a:effectLst/>
                          <a:latin typeface="Times New Roman" panose="02020603050405020304" pitchFamily="18" charset="0"/>
                          <a:ea typeface="游ゴシック" panose="020B0400000000000000" pitchFamily="50" charset="-128"/>
                        </a:rPr>
                        <a:t>wp</a:t>
                      </a:r>
                      <a:endParaRPr lang="en-US" sz="1800" b="0" i="0" u="none" strike="noStrike" baseline="0" dirty="0">
                        <a:solidFill>
                          <a:srgbClr val="000000"/>
                        </a:solidFill>
                        <a:effectLst/>
                        <a:latin typeface="Times New Roman" panose="02020603050405020304" pitchFamily="18" charset="0"/>
                        <a:ea typeface="游ゴシック" panose="020B0400000000000000" pitchFamily="50" charset="-128"/>
                      </a:endParaRPr>
                    </a:p>
                  </a:txBody>
                  <a:tcPr marL="36000" marR="36000" marT="36000" marB="36000" anchor="ctr">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fontAlgn="ct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2.570%</a:t>
                      </a:r>
                    </a:p>
                  </a:txBody>
                  <a:tcPr marL="36000" marR="36000" marT="36000" marB="36000" anchor="ct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950757795"/>
                  </a:ext>
                </a:extLst>
              </a:tr>
              <a:tr h="403245">
                <a:tc>
                  <a:txBody>
                    <a:body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R</a:t>
                      </a:r>
                      <a:r>
                        <a:rPr lang="en-US" sz="1800" b="0" i="0" u="none" strike="noStrike" baseline="-25000" dirty="0">
                          <a:solidFill>
                            <a:srgbClr val="000000"/>
                          </a:solidFill>
                          <a:effectLst/>
                          <a:latin typeface="Times New Roman" panose="02020603050405020304" pitchFamily="18" charset="0"/>
                          <a:ea typeface="游ゴシック" panose="020B0400000000000000" pitchFamily="50" charset="-128"/>
                        </a:rPr>
                        <a:t>e</a:t>
                      </a:r>
                    </a:p>
                  </a:txBody>
                  <a:tcPr marL="36000" marR="36000" marT="36000" marB="3600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fontAlgn="ct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1.371</a:t>
                      </a: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a:t>
                      </a:r>
                      <a:endParaRPr lang="en-US"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36000" marR="36000" marT="36000" marB="3600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2508685159"/>
                  </a:ext>
                </a:extLst>
              </a:tr>
              <a:tr h="403245">
                <a:tc>
                  <a:txBody>
                    <a:body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S</a:t>
                      </a:r>
                    </a:p>
                  </a:txBody>
                  <a:tcPr marL="36000" marR="36000" marT="36000" marB="3600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fontAlgn="ct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1.874</a:t>
                      </a: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a:t>
                      </a:r>
                      <a:endParaRPr lang="en-US"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36000" marR="36000" marT="36000" marB="3600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82044994"/>
                  </a:ext>
                </a:extLst>
              </a:tr>
              <a:tr h="403245">
                <a:tc>
                  <a:txBody>
                    <a:body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R</a:t>
                      </a:r>
                      <a:r>
                        <a:rPr lang="en-US" sz="1800" b="0" i="0" u="none" strike="noStrike" baseline="-25000" dirty="0">
                          <a:solidFill>
                            <a:srgbClr val="000000"/>
                          </a:solidFill>
                          <a:effectLst/>
                          <a:latin typeface="Times New Roman" panose="02020603050405020304" pitchFamily="18" charset="0"/>
                          <a:ea typeface="游ゴシック" panose="020B0400000000000000" pitchFamily="50" charset="-128"/>
                        </a:rPr>
                        <a:t>B</a:t>
                      </a:r>
                    </a:p>
                  </a:txBody>
                  <a:tcPr marL="36000" marR="36000" marT="36000" marB="3600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fontAlgn="ct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3.773</a:t>
                      </a: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a:t>
                      </a:r>
                      <a:endParaRPr lang="en-US"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36000" marR="36000" marT="36000" marB="3600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2566406141"/>
                  </a:ext>
                </a:extLst>
              </a:tr>
              <a:tr h="403245">
                <a:tc>
                  <a:txBody>
                    <a:body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R</a:t>
                      </a:r>
                      <a:r>
                        <a:rPr lang="en-US" sz="1800" b="0" i="0" u="none" strike="noStrike" baseline="-25000" dirty="0">
                          <a:solidFill>
                            <a:srgbClr val="000000"/>
                          </a:solidFill>
                          <a:effectLst/>
                          <a:latin typeface="Times New Roman" panose="02020603050405020304" pitchFamily="18" charset="0"/>
                          <a:ea typeface="游ゴシック" panose="020B0400000000000000" pitchFamily="50" charset="-128"/>
                        </a:rPr>
                        <a:t>F</a:t>
                      </a:r>
                    </a:p>
                  </a:txBody>
                  <a:tcPr marL="36000" marR="36000" marT="36000" marB="3600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fontAlgn="ct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1.943</a:t>
                      </a: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a:t>
                      </a:r>
                      <a:endParaRPr lang="en-US"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36000" marR="36000" marT="36000" marB="3600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409290907"/>
                  </a:ext>
                </a:extLst>
              </a:tr>
            </a:tbl>
          </a:graphicData>
        </a:graphic>
      </p:graphicFrame>
      <p:pic>
        <p:nvPicPr>
          <p:cNvPr id="36" name="図 35">
            <a:extLst>
              <a:ext uri="{FF2B5EF4-FFF2-40B4-BE49-F238E27FC236}">
                <a16:creationId xmlns:a16="http://schemas.microsoft.com/office/drawing/2014/main" id="{A617EB66-A034-6928-AB3D-3680BA13FD05}"/>
              </a:ext>
            </a:extLst>
          </p:cNvPr>
          <p:cNvPicPr>
            <a:picLocks noChangeAspect="1"/>
          </p:cNvPicPr>
          <p:nvPr/>
        </p:nvPicPr>
        <p:blipFill>
          <a:blip r:embed="rId3"/>
          <a:stretch>
            <a:fillRect/>
          </a:stretch>
        </p:blipFill>
        <p:spPr>
          <a:xfrm>
            <a:off x="7536160" y="2009767"/>
            <a:ext cx="4305948" cy="3240000"/>
          </a:xfrm>
          <a:prstGeom prst="rect">
            <a:avLst/>
          </a:prstGeom>
        </p:spPr>
      </p:pic>
      <p:sp>
        <p:nvSpPr>
          <p:cNvPr id="38" name="テキスト ボックス 37">
            <a:extLst>
              <a:ext uri="{FF2B5EF4-FFF2-40B4-BE49-F238E27FC236}">
                <a16:creationId xmlns:a16="http://schemas.microsoft.com/office/drawing/2014/main" id="{89CCEA06-8C5E-FD80-1B88-73D88AE55F0A}"/>
              </a:ext>
            </a:extLst>
          </p:cNvPr>
          <p:cNvSpPr txBox="1"/>
          <p:nvPr/>
        </p:nvSpPr>
        <p:spPr>
          <a:xfrm>
            <a:off x="8400256" y="1619508"/>
            <a:ext cx="3024336" cy="369332"/>
          </a:xfrm>
          <a:prstGeom prst="rect">
            <a:avLst/>
          </a:prstGeom>
          <a:noFill/>
        </p:spPr>
        <p:txBody>
          <a:bodyPr wrap="square" rtlCol="0">
            <a:spAutoFit/>
          </a:bodyPr>
          <a:lstStyle/>
          <a:p>
            <a:pPr algn="ctr"/>
            <a:r>
              <a:rPr kumimoji="1" lang="ja-JP" altLang="en-US" b="1" dirty="0"/>
              <a:t>相分率の</a:t>
            </a:r>
            <a:r>
              <a:rPr kumimoji="1" lang="en-US" altLang="ja-JP" b="1" dirty="0"/>
              <a:t>x</a:t>
            </a:r>
            <a:r>
              <a:rPr kumimoji="1" lang="ja-JP" altLang="en-US" b="1" dirty="0"/>
              <a:t>依存性</a:t>
            </a:r>
            <a:endParaRPr kumimoji="1" lang="en-US" altLang="ja-JP" b="1" dirty="0"/>
          </a:p>
        </p:txBody>
      </p:sp>
      <p:sp>
        <p:nvSpPr>
          <p:cNvPr id="6" name="テキスト ボックス 5">
            <a:extLst>
              <a:ext uri="{FF2B5EF4-FFF2-40B4-BE49-F238E27FC236}">
                <a16:creationId xmlns:a16="http://schemas.microsoft.com/office/drawing/2014/main" id="{B5689355-0E37-E822-A937-54A562F0C7E4}"/>
              </a:ext>
            </a:extLst>
          </p:cNvPr>
          <p:cNvSpPr txBox="1"/>
          <p:nvPr/>
        </p:nvSpPr>
        <p:spPr>
          <a:xfrm>
            <a:off x="1895910" y="5566290"/>
            <a:ext cx="8400180" cy="380873"/>
          </a:xfrm>
          <a:prstGeom prst="rect">
            <a:avLst/>
          </a:prstGeom>
          <a:noFill/>
        </p:spPr>
        <p:txBody>
          <a:bodyPr wrap="square" lIns="0" tIns="0" rIns="0" bIns="0" rtlCol="0" anchor="ctr">
            <a:spAutoFit/>
          </a:bodyPr>
          <a:lstStyle/>
          <a:p>
            <a:pPr marL="342900" indent="-342900" algn="ctr">
              <a:lnSpc>
                <a:spcPct val="150000"/>
              </a:lnSpc>
              <a:buFont typeface="Arial" panose="020B0604020202020204" pitchFamily="34" charset="0"/>
              <a:buChar char="•"/>
            </a:pPr>
            <a:r>
              <a:rPr kumimoji="1" lang="en-US" altLang="ja-JP" dirty="0"/>
              <a:t>x=0.05</a:t>
            </a:r>
            <a:r>
              <a:rPr kumimoji="1" lang="ja-JP" altLang="en-US" dirty="0"/>
              <a:t>までは主相は</a:t>
            </a:r>
            <a:r>
              <a:rPr kumimoji="1" lang="en-US" altLang="ja-JP" dirty="0"/>
              <a:t>95%</a:t>
            </a:r>
            <a:r>
              <a:rPr kumimoji="1" lang="ja-JP" altLang="en-US" dirty="0"/>
              <a:t>以上</a:t>
            </a:r>
            <a:r>
              <a:rPr kumimoji="1" lang="en-US" altLang="ja-JP" dirty="0"/>
              <a:t>, x</a:t>
            </a:r>
            <a:r>
              <a:rPr kumimoji="1" lang="ja-JP" altLang="en-US" dirty="0"/>
              <a:t>≥</a:t>
            </a:r>
            <a:r>
              <a:rPr kumimoji="1" lang="en-US" altLang="ja-JP" dirty="0"/>
              <a:t>0.08</a:t>
            </a:r>
            <a:r>
              <a:rPr kumimoji="1" lang="ja-JP" altLang="en-US" dirty="0"/>
              <a:t>で</a:t>
            </a:r>
            <a:r>
              <a:rPr kumimoji="1" lang="en-US" altLang="ja-JP" dirty="0"/>
              <a:t>Ti</a:t>
            </a:r>
            <a:r>
              <a:rPr kumimoji="1" lang="en-US" altLang="ja-JP" baseline="-25000" dirty="0"/>
              <a:t>6</a:t>
            </a:r>
            <a:r>
              <a:rPr kumimoji="1" lang="en-US" altLang="ja-JP" dirty="0"/>
              <a:t>Sn</a:t>
            </a:r>
            <a:r>
              <a:rPr kumimoji="1" lang="en-US" altLang="ja-JP" baseline="-25000" dirty="0"/>
              <a:t>5</a:t>
            </a:r>
            <a:r>
              <a:rPr kumimoji="1" lang="ja-JP" altLang="en-US" dirty="0"/>
              <a:t>相が増大し主相の割合が低下</a:t>
            </a:r>
          </a:p>
        </p:txBody>
      </p:sp>
      <p:sp>
        <p:nvSpPr>
          <p:cNvPr id="4" name="スライド番号プレースホルダー 3">
            <a:extLst>
              <a:ext uri="{FF2B5EF4-FFF2-40B4-BE49-F238E27FC236}">
                <a16:creationId xmlns:a16="http://schemas.microsoft.com/office/drawing/2014/main" id="{2CF412D0-CD89-9EA1-F1CF-D9FD2D33DA94}"/>
              </a:ext>
            </a:extLst>
          </p:cNvPr>
          <p:cNvSpPr>
            <a:spLocks noGrp="1"/>
          </p:cNvSpPr>
          <p:nvPr>
            <p:ph type="sldNum" sz="quarter" idx="12"/>
          </p:nvPr>
        </p:nvSpPr>
        <p:spPr/>
        <p:txBody>
          <a:bodyPr/>
          <a:lstStyle/>
          <a:p>
            <a:fld id="{90BA7EBE-6FD4-4B50-83C6-C925E775C4BE}" type="slidenum">
              <a:rPr kumimoji="1" lang="ja-JP" altLang="en-US" smtClean="0"/>
              <a:pPr/>
              <a:t>9</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4001079304"/>
      </p:ext>
    </p:extLst>
  </p:cSld>
  <p:clrMapOvr>
    <a:masterClrMapping/>
  </p:clrMapOvr>
</p:sld>
</file>

<file path=ppt/theme/theme1.xml><?xml version="1.0" encoding="utf-8"?>
<a:theme xmlns:a="http://schemas.openxmlformats.org/drawingml/2006/main" name="発表スライドテーマ">
  <a:themeElements>
    <a:clrScheme name="CUD">
      <a:dk1>
        <a:sysClr val="windowText" lastClr="000000"/>
      </a:dk1>
      <a:lt1>
        <a:sysClr val="window" lastClr="FFFFFF"/>
      </a:lt1>
      <a:dk2>
        <a:srgbClr val="44546A"/>
      </a:dk2>
      <a:lt2>
        <a:srgbClr val="E7E6E6"/>
      </a:lt2>
      <a:accent1>
        <a:srgbClr val="C6E4E1"/>
      </a:accent1>
      <a:accent2>
        <a:srgbClr val="FFFF80"/>
      </a:accent2>
      <a:accent3>
        <a:srgbClr val="FFCABF"/>
      </a:accent3>
      <a:accent4>
        <a:srgbClr val="FFFFFF"/>
      </a:accent4>
      <a:accent5>
        <a:srgbClr val="FFFFFF"/>
      </a:accent5>
      <a:accent6>
        <a:srgbClr val="FFFFFF"/>
      </a:accent6>
      <a:hlink>
        <a:srgbClr val="0563C1"/>
      </a:hlink>
      <a:folHlink>
        <a:srgbClr val="954F72"/>
      </a:folHlink>
    </a:clrScheme>
    <a:fontScheme name="発表用">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発表スライドテーマ" id="{976EE203-338E-46A8-B09C-78E94402249F}" vid="{7578EEEF-5D89-4255-AB94-2F89B4BB089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発表スライドテーマ</Template>
  <TotalTime>73993</TotalTime>
  <Words>2652</Words>
  <Application>Microsoft Office PowerPoint</Application>
  <PresentationFormat>ワイド画面</PresentationFormat>
  <Paragraphs>451</Paragraphs>
  <Slides>23</Slides>
  <Notes>13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2" baseType="lpstr">
      <vt:lpstr>游ゴシック</vt:lpstr>
      <vt:lpstr>Arial</vt:lpstr>
      <vt:lpstr>Calibri</vt:lpstr>
      <vt:lpstr>Cambria Math</vt:lpstr>
      <vt:lpstr>Segoe UI</vt:lpstr>
      <vt:lpstr>Times New Roman</vt:lpstr>
      <vt:lpstr>Wingdings</vt:lpstr>
      <vt:lpstr>発表スライドテーマ</vt:lpstr>
      <vt:lpstr>Equation</vt:lpstr>
      <vt:lpstr>ハーフ・ホイスラー合金TiNi1-x-yCoySn  (0≤x≤0.1, 0≤y≤0.05)のP型熱電特性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Yokohama National Uiversity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阿部航佑</dc:creator>
  <cp:lastModifiedBy>Abe Kosuke</cp:lastModifiedBy>
  <cp:revision>4444</cp:revision>
  <cp:lastPrinted>2015-09-11T12:44:51Z</cp:lastPrinted>
  <dcterms:created xsi:type="dcterms:W3CDTF">2012-09-17T16:51:57Z</dcterms:created>
  <dcterms:modified xsi:type="dcterms:W3CDTF">2025-03-14T06:31:58Z</dcterms:modified>
</cp:coreProperties>
</file>