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6CCFF"/>
    <a:srgbClr val="FFCCFF"/>
    <a:srgbClr val="00CC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81" autoAdjust="0"/>
    <p:restoredTop sz="94245" autoAdjust="0"/>
  </p:normalViewPr>
  <p:slideViewPr>
    <p:cSldViewPr snapToGrid="0">
      <p:cViewPr varScale="1">
        <p:scale>
          <a:sx n="98" d="100"/>
          <a:sy n="98" d="100"/>
        </p:scale>
        <p:origin x="1818" y="9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21296-E92F-4193-AC18-F0C52F86C847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DDB11-5AE4-4EC4-B333-7CB9ABB7C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030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FE60-FB53-4641-AFDC-8A64EE0E930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0E0-576C-4127-A103-7454C38134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39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FE60-FB53-4641-AFDC-8A64EE0E930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0E0-576C-4127-A103-7454C38134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6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FE60-FB53-4641-AFDC-8A64EE0E930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0E0-576C-4127-A103-7454C38134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6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FE60-FB53-4641-AFDC-8A64EE0E930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0E0-576C-4127-A103-7454C38134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18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FE60-FB53-4641-AFDC-8A64EE0E930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0E0-576C-4127-A103-7454C38134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615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FE60-FB53-4641-AFDC-8A64EE0E930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0E0-576C-4127-A103-7454C38134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28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FE60-FB53-4641-AFDC-8A64EE0E930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0E0-576C-4127-A103-7454C38134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03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FE60-FB53-4641-AFDC-8A64EE0E930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0E0-576C-4127-A103-7454C38134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58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FE60-FB53-4641-AFDC-8A64EE0E930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0E0-576C-4127-A103-7454C38134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78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FE60-FB53-4641-AFDC-8A64EE0E930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0E0-576C-4127-A103-7454C38134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64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FE60-FB53-4641-AFDC-8A64EE0E930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0E0-576C-4127-A103-7454C38134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904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1FE60-FB53-4641-AFDC-8A64EE0E930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BF0E0-576C-4127-A103-7454C38134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6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eSi2.ins - VESTA">
            <a:extLst>
              <a:ext uri="{FF2B5EF4-FFF2-40B4-BE49-F238E27FC236}">
                <a16:creationId xmlns:a16="http://schemas.microsoft.com/office/drawing/2014/main" id="{2C0FF263-8ED4-1649-8B97-48494F0F8B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57" t="19078" r="8153" b="30244"/>
          <a:stretch/>
        </p:blipFill>
        <p:spPr>
          <a:xfrm>
            <a:off x="4788939" y="3805534"/>
            <a:ext cx="1975883" cy="1605185"/>
          </a:xfrm>
          <a:prstGeom prst="rect">
            <a:avLst/>
          </a:prstGeom>
        </p:spPr>
      </p:pic>
      <p:sp>
        <p:nvSpPr>
          <p:cNvPr id="2" name="正方形/長方形 3">
            <a:extLst>
              <a:ext uri="{FF2B5EF4-FFF2-40B4-BE49-F238E27FC236}">
                <a16:creationId xmlns:a16="http://schemas.microsoft.com/office/drawing/2014/main" id="{3E41FD9E-D0F5-B451-0F68-575C4FBE98D5}"/>
              </a:ext>
            </a:extLst>
          </p:cNvPr>
          <p:cNvSpPr/>
          <p:nvPr/>
        </p:nvSpPr>
        <p:spPr>
          <a:xfrm>
            <a:off x="0" y="559884"/>
            <a:ext cx="8660408" cy="21443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rgbClr val="4DC4FF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10F7BE-24D9-BC58-EF88-22DC00F9A701}"/>
              </a:ext>
            </a:extLst>
          </p:cNvPr>
          <p:cNvSpPr txBox="1"/>
          <p:nvPr/>
        </p:nvSpPr>
        <p:spPr>
          <a:xfrm>
            <a:off x="1462925" y="274469"/>
            <a:ext cx="7197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Study of optimisation of Al addition amount to enhance thermoelectric properties of β-FeSi</a:t>
            </a:r>
            <a:r>
              <a:rPr lang="en-US" sz="1400" b="1" baseline="-250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2</a:t>
            </a:r>
            <a:endParaRPr lang="en-US" sz="1400" dirty="0">
              <a:effectLst/>
              <a:latin typeface="Aptos" panose="020B000402020202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4" name="Picture 2" descr="Yokohama National University Mission Statement, Employees and Hiring |  LinkedIn">
            <a:extLst>
              <a:ext uri="{FF2B5EF4-FFF2-40B4-BE49-F238E27FC236}">
                <a16:creationId xmlns:a16="http://schemas.microsoft.com/office/drawing/2014/main" id="{936FC53F-3DE7-B7AF-0817-CB47C63A0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3891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38">
            <a:extLst>
              <a:ext uri="{FF2B5EF4-FFF2-40B4-BE49-F238E27FC236}">
                <a16:creationId xmlns:a16="http://schemas.microsoft.com/office/drawing/2014/main" id="{0CD2D0F2-C7FC-D085-1E7E-25F321BC9B00}"/>
              </a:ext>
            </a:extLst>
          </p:cNvPr>
          <p:cNvSpPr/>
          <p:nvPr/>
        </p:nvSpPr>
        <p:spPr>
          <a:xfrm>
            <a:off x="154795" y="3782002"/>
            <a:ext cx="5663117" cy="46161"/>
          </a:xfrm>
          <a:prstGeom prst="rect">
            <a:avLst/>
          </a:prstGeom>
          <a:solidFill>
            <a:srgbClr val="66CC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C493CF-7CF6-595A-CCC3-A3DFAFBD3A52}"/>
              </a:ext>
            </a:extLst>
          </p:cNvPr>
          <p:cNvSpPr txBox="1"/>
          <p:nvPr/>
        </p:nvSpPr>
        <p:spPr>
          <a:xfrm>
            <a:off x="60553" y="967444"/>
            <a:ext cx="6194615" cy="5341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background: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altLang="en-US" sz="16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Thermoelectric power generation…. Thermal energy can be recycled using waste heat.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US" altLang="en-US" sz="16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  thermoelectric materials that can achieve high conversion efficiency (ZT) is an important goal</a:t>
            </a:r>
          </a:p>
          <a:p>
            <a:pPr marL="342900" marR="0" lvl="0" indent="-3429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US" altLang="en-US" sz="16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Developing eco-friendly thermoelectric materials </a:t>
            </a:r>
          </a:p>
          <a:p>
            <a:pPr>
              <a:lnSpc>
                <a:spcPct val="200000"/>
              </a:lnSpc>
            </a:pPr>
            <a:r>
              <a:rPr lang="en-US" sz="1600" b="1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study of P-type of thermoelectric properties of β-FeSi</a:t>
            </a:r>
            <a:r>
              <a:rPr lang="en-US" sz="1600" b="1" baseline="-250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b="1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solidFill>
                <a:srgbClr val="1F1F1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Made from eco-friendly elements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Seebeck coefficient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Excellent mechanical properties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Generates thermoelectricity through elements Doping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propose: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optimum Al-doping in </a:t>
            </a:r>
            <a:r>
              <a:rPr lang="en-US" sz="1600" dirty="0">
                <a:solidFill>
                  <a:srgbClr val="1F1F1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b</a:t>
            </a:r>
            <a:r>
              <a:rPr lang="en-US" sz="16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-FeSi</a:t>
            </a:r>
            <a:r>
              <a:rPr lang="en-US" sz="1600" baseline="-250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enhance its thermoelectric (TE) performance by improving electronic and thermal transport properties.  </a:t>
            </a:r>
          </a:p>
        </p:txBody>
      </p:sp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195399B0-32AA-841F-01E4-671708939B87}"/>
              </a:ext>
            </a:extLst>
          </p:cNvPr>
          <p:cNvSpPr txBox="1"/>
          <p:nvPr/>
        </p:nvSpPr>
        <p:spPr>
          <a:xfrm>
            <a:off x="1234440" y="772659"/>
            <a:ext cx="8732519" cy="800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Aft>
                <a:spcPts val="5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Muhammad Ibrar</a:t>
            </a:r>
            <a:r>
              <a:rPr lang="en-US" sz="1200" b="1" baseline="300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1*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, Sopheap Sam</a:t>
            </a:r>
            <a:r>
              <a:rPr lang="en-US" sz="1200" b="1" baseline="300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2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, Kosuke Yamazaki</a:t>
            </a:r>
            <a:r>
              <a:rPr lang="en-US" sz="1200" b="1" baseline="300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, Rio Oshita</a:t>
            </a:r>
            <a:r>
              <a:rPr lang="en-US" sz="1200" b="1" baseline="300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, Hiroshi Nakatsugawa</a:t>
            </a:r>
            <a:r>
              <a:rPr lang="en-US" sz="1200" b="1" baseline="300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1</a:t>
            </a:r>
            <a:endParaRPr lang="en-US" sz="1200" dirty="0">
              <a:effectLst/>
              <a:latin typeface="Aptos" panose="020B000402020202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Aft>
                <a:spcPts val="5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Yokohama National University</a:t>
            </a:r>
            <a:r>
              <a:rPr lang="en-US" sz="1200" b="1" baseline="300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1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and National Institute for Material Science</a:t>
            </a:r>
            <a:r>
              <a:rPr lang="en-US" sz="1200" b="1" baseline="300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2</a:t>
            </a:r>
          </a:p>
          <a:p>
            <a:pPr algn="r"/>
            <a:r>
              <a:rPr lang="ja-JP" altLang="en-US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1" lang="ja-JP" altLang="en-US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ADDB67-19E8-36A5-BED9-27DF711EB499}"/>
              </a:ext>
            </a:extLst>
          </p:cNvPr>
          <p:cNvSpPr txBox="1"/>
          <p:nvPr/>
        </p:nvSpPr>
        <p:spPr>
          <a:xfrm>
            <a:off x="6975713" y="6298116"/>
            <a:ext cx="22606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800" kern="1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P.Rajasekar </a:t>
            </a:r>
            <a:r>
              <a:rPr lang="en-US" sz="800" i="1" kern="1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et al</a:t>
            </a:r>
            <a:r>
              <a:rPr lang="en-US" sz="800" kern="1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., Intermetallics </a:t>
            </a:r>
            <a:r>
              <a:rPr lang="en-US" sz="800" b="1" kern="1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89</a:t>
            </a:r>
            <a:r>
              <a:rPr lang="en-US" sz="800" kern="1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, 57-64 (2017).</a:t>
            </a:r>
          </a:p>
        </p:txBody>
      </p:sp>
      <p:pic>
        <p:nvPicPr>
          <p:cNvPr id="13" name="Picture 12" descr="A screenshot of a computer&#10;&#10;AI-generated content may be incorrect.">
            <a:extLst>
              <a:ext uri="{FF2B5EF4-FFF2-40B4-BE49-F238E27FC236}">
                <a16:creationId xmlns:a16="http://schemas.microsoft.com/office/drawing/2014/main" id="{68E12C0B-109D-5738-890B-E811E07F98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70" t="39382" r="41060" b="22738"/>
          <a:stretch/>
        </p:blipFill>
        <p:spPr>
          <a:xfrm>
            <a:off x="6187189" y="1662772"/>
            <a:ext cx="2800687" cy="176135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EEBE89DE-6F80-E41A-A612-F5D382676B08}"/>
              </a:ext>
            </a:extLst>
          </p:cNvPr>
          <p:cNvSpPr txBox="1"/>
          <p:nvPr/>
        </p:nvSpPr>
        <p:spPr>
          <a:xfrm>
            <a:off x="6371426" y="3697360"/>
            <a:ext cx="28648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N. P. Bayendang</a:t>
            </a:r>
            <a:r>
              <a:rPr lang="en-US" sz="800" i="1" dirty="0"/>
              <a:t>, et al.,</a:t>
            </a:r>
            <a:r>
              <a:rPr lang="en-US" sz="800" dirty="0"/>
              <a:t> Journal of Energy, </a:t>
            </a:r>
            <a:r>
              <a:rPr lang="en-US" sz="800" b="1" dirty="0"/>
              <a:t>2020</a:t>
            </a:r>
            <a:r>
              <a:rPr lang="en-US" sz="800" dirty="0"/>
              <a:t>, 2760140 (2020).</a:t>
            </a:r>
            <a:endParaRPr kumimoji="0"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CF94FA-5CDF-DD32-1273-A1F043160547}"/>
              </a:ext>
            </a:extLst>
          </p:cNvPr>
          <p:cNvSpPr txBox="1"/>
          <p:nvPr/>
        </p:nvSpPr>
        <p:spPr>
          <a:xfrm>
            <a:off x="6855646" y="3381892"/>
            <a:ext cx="2025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image shows a CAD model of a thermoelectric generator (TEG)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7087D2-8C50-0920-C5FB-8B56EBD289A5}"/>
              </a:ext>
            </a:extLst>
          </p:cNvPr>
          <p:cNvSpPr txBox="1"/>
          <p:nvPr/>
        </p:nvSpPr>
        <p:spPr>
          <a:xfrm>
            <a:off x="7587532" y="6044200"/>
            <a:ext cx="12933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ZT of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1050" b="0" i="0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05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1050" b="0" i="0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5−</a:t>
            </a:r>
            <a:r>
              <a:rPr lang="en-US" sz="1050" b="0" i="1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05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Al</a:t>
            </a:r>
            <a:r>
              <a:rPr lang="en-US" sz="1050" b="0" i="1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05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364280-8EA3-6F55-773D-A1366475B6DE}"/>
              </a:ext>
            </a:extLst>
          </p:cNvPr>
          <p:cNvSpPr txBox="1"/>
          <p:nvPr/>
        </p:nvSpPr>
        <p:spPr>
          <a:xfrm>
            <a:off x="4340451" y="5348868"/>
            <a:ext cx="278001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Crystal structure of </a:t>
            </a:r>
            <a:r>
              <a:rPr lang="en-US" altLang="ja-JP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-FeSi</a:t>
            </a:r>
            <a:r>
              <a:rPr lang="en-US" sz="1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(Space group: </a:t>
            </a:r>
            <a:r>
              <a:rPr lang="en-US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Cmce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000" i="1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E86289C-2CE3-F5A6-3BC5-468F7FE20F9E}"/>
              </a:ext>
            </a:extLst>
          </p:cNvPr>
          <p:cNvGrpSpPr/>
          <p:nvPr/>
        </p:nvGrpSpPr>
        <p:grpSpPr>
          <a:xfrm>
            <a:off x="6950313" y="4133727"/>
            <a:ext cx="2193687" cy="1885473"/>
            <a:chOff x="7090399" y="4221142"/>
            <a:chExt cx="2193687" cy="1885473"/>
          </a:xfrm>
        </p:grpSpPr>
        <p:pic>
          <p:nvPicPr>
            <p:cNvPr id="10" name="Picture 9" descr="ALUMINUM.pdf - Adobe Reader">
              <a:extLst>
                <a:ext uri="{FF2B5EF4-FFF2-40B4-BE49-F238E27FC236}">
                  <a16:creationId xmlns:a16="http://schemas.microsoft.com/office/drawing/2014/main" id="{F76F3F50-5494-6FCC-FB3E-F192075A1A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257" t="33781" r="29316" b="27445"/>
            <a:stretch/>
          </p:blipFill>
          <p:spPr>
            <a:xfrm>
              <a:off x="7090399" y="4221142"/>
              <a:ext cx="2193687" cy="1885473"/>
            </a:xfrm>
            <a:prstGeom prst="rect">
              <a:avLst/>
            </a:prstGeom>
            <a:ln>
              <a:noFill/>
            </a:ln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9A1687E-B9E1-4080-5CCD-D73AD8C0941B}"/>
                </a:ext>
              </a:extLst>
            </p:cNvPr>
            <p:cNvSpPr/>
            <p:nvPr/>
          </p:nvSpPr>
          <p:spPr>
            <a:xfrm>
              <a:off x="7090399" y="4221142"/>
              <a:ext cx="125350" cy="822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69909383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2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テーマ2" id="{9530E63F-8C63-470F-8EF5-64FFDFD62712}" vid="{E24D002E-2233-4C9F-9709-B0814221026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758</TotalTime>
  <Words>185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游ゴシック</vt:lpstr>
      <vt:lpstr>Aptos</vt:lpstr>
      <vt:lpstr>Arial</vt:lpstr>
      <vt:lpstr>Calibri</vt:lpstr>
      <vt:lpstr>Calibri Light</vt:lpstr>
      <vt:lpstr>Symbol</vt:lpstr>
      <vt:lpstr>Times New Roman</vt:lpstr>
      <vt:lpstr>Wingdings</vt:lpstr>
      <vt:lpstr>テーマ2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S307</dc:creator>
  <cp:lastModifiedBy>博 中津川</cp:lastModifiedBy>
  <cp:revision>86</cp:revision>
  <dcterms:created xsi:type="dcterms:W3CDTF">2019-01-16T03:16:49Z</dcterms:created>
  <dcterms:modified xsi:type="dcterms:W3CDTF">2025-02-27T16:37:11Z</dcterms:modified>
</cp:coreProperties>
</file>