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9975" cy="42808525"/>
  <p:notesSz cx="679132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06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中津川 博" initials="中津川" lastIdx="2" clrIdx="0">
    <p:extLst>
      <p:ext uri="{19B8F6BF-5375-455C-9EA6-DF929625EA0E}">
        <p15:presenceInfo xmlns:p15="http://schemas.microsoft.com/office/powerpoint/2012/main" userId="f9555f600159e32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D0CECE"/>
    <a:srgbClr val="DEEBF7"/>
    <a:srgbClr val="4DC4FF"/>
    <a:srgbClr val="FF99FF"/>
    <a:srgbClr val="FF0000"/>
    <a:srgbClr val="FFFFFF"/>
    <a:srgbClr val="00CCFF"/>
    <a:srgbClr val="FFCABF"/>
    <a:srgbClr val="B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3162" autoAdjust="0"/>
  </p:normalViewPr>
  <p:slideViewPr>
    <p:cSldViewPr snapToGrid="0">
      <p:cViewPr>
        <p:scale>
          <a:sx n="33" d="100"/>
          <a:sy n="33" d="100"/>
        </p:scale>
        <p:origin x="168" y="-3160"/>
      </p:cViewPr>
      <p:guideLst>
        <p:guide orient="horz" pos="1350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notesViewPr>
    <p:cSldViewPr snapToGrid="0">
      <p:cViewPr varScale="1">
        <p:scale>
          <a:sx n="42" d="100"/>
          <a:sy n="42" d="100"/>
        </p:scale>
        <p:origin x="282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8F1CA36B-55F6-4CF1-87B2-80919A079B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2873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3" tIns="47424" rIns="94843" bIns="47424" numCol="1" anchor="t" anchorCtr="0" compatLnSpc="1">
            <a:prstTxWarp prst="textNoShape">
              <a:avLst/>
            </a:prstTxWarp>
          </a:bodyPr>
          <a:lstStyle>
            <a:lvl1pPr defTabSz="948105" eaLnBrk="1" hangingPunct="1">
              <a:defRPr sz="13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963062DF-3DE2-40F7-8F50-D582783772F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53" y="0"/>
            <a:ext cx="2942872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3" tIns="47424" rIns="94843" bIns="47424" numCol="1" anchor="t" anchorCtr="0" compatLnSpc="1">
            <a:prstTxWarp prst="textNoShape">
              <a:avLst/>
            </a:prstTxWarp>
          </a:bodyPr>
          <a:lstStyle>
            <a:lvl1pPr algn="r" defTabSz="948105" eaLnBrk="1" hangingPunct="1">
              <a:defRPr sz="13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B059204F-06F9-4420-A5B7-EAA200E3426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7849"/>
            <a:ext cx="2942873" cy="49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3" tIns="47424" rIns="94843" bIns="47424" numCol="1" anchor="b" anchorCtr="0" compatLnSpc="1">
            <a:prstTxWarp prst="textNoShape">
              <a:avLst/>
            </a:prstTxWarp>
          </a:bodyPr>
          <a:lstStyle>
            <a:lvl1pPr defTabSz="948105" eaLnBrk="1" hangingPunct="1">
              <a:defRPr sz="13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48F2CDAF-F9FF-481A-AF39-6D0789E2D1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53" y="9427849"/>
            <a:ext cx="2942872" cy="49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3" tIns="47424" rIns="94843" bIns="47424" numCol="1" anchor="b" anchorCtr="0" compatLnSpc="1">
            <a:prstTxWarp prst="textNoShape">
              <a:avLst/>
            </a:prstTxWarp>
          </a:bodyPr>
          <a:lstStyle>
            <a:lvl1pPr algn="r" defTabSz="946211" eaLnBrk="1" hangingPunct="1">
              <a:defRPr sz="1300"/>
            </a:lvl1pPr>
          </a:lstStyle>
          <a:p>
            <a:fld id="{A033F566-646E-46B9-82D7-AB4E29ECF0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1051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9E9BE45-B28E-478E-8BE7-6121E7B1AE7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2942873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22" tIns="45963" rIns="91922" bIns="4596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96208D9-960A-4AC5-A513-2CF7BF47BA4B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48454" y="0"/>
            <a:ext cx="2941328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22" tIns="45963" rIns="91922" bIns="459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725FEAA-BE8F-4B6C-BB2A-0E0CF25D79AE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591FCB3-2CC8-494D-974C-EBCC9C7F49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2950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7" tIns="45971" rIns="91937" bIns="4597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846AFB-C96A-4DE7-A3E3-0A8F4E0D7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8927" y="4713661"/>
            <a:ext cx="5433473" cy="446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22" tIns="45963" rIns="91922" bIns="45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90C7500-91D3-4C9D-A1D7-621F56EB14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2" y="9426261"/>
            <a:ext cx="2942873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22" tIns="45963" rIns="91922" bIns="4596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B2F2408-589E-4DB1-B56D-DB2511F791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48454" y="9426261"/>
            <a:ext cx="2941328" cy="49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22" tIns="45963" rIns="91922" bIns="459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E01A0ADA-98C7-431D-A991-FEA19A29CF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909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30213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62013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93813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27200" algn="l" rtl="0" eaLnBrk="0" fontAlgn="base" hangingPunct="0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60871" algn="l" defTabSz="864349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93045" algn="l" defTabSz="864349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3025219" algn="l" defTabSz="864349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57394" algn="l" defTabSz="864349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1010DF79-1B0B-4F64-82C9-F0095916BF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948F1310-CA7D-4269-B56B-B98E3E266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830077E5-3129-4358-BF2E-5A462D9200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14102" indent="-272886"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99381" indent="-217995"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540076" indent="-217995"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81291" indent="-217995"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131849" indent="-217995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282406" indent="-217995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2432963" indent="-217995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583521" indent="-217995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AA2D797-C02F-419F-86B4-26BF1F85C588}" type="slidenum">
              <a:rPr lang="ja-JP" altLang="en-US" sz="1300"/>
              <a:pPr/>
              <a:t>1</a:t>
            </a:fld>
            <a:endParaRPr lang="ja-JP" altLang="en-US" sz="1300"/>
          </a:p>
        </p:txBody>
      </p:sp>
    </p:spTree>
    <p:extLst>
      <p:ext uri="{BB962C8B-B14F-4D97-AF65-F5344CB8AC3E}">
        <p14:creationId xmlns:p14="http://schemas.microsoft.com/office/powerpoint/2010/main" val="25134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FC9AE1A-E034-AA50-18A5-7D778543821D}"/>
              </a:ext>
            </a:extLst>
          </p:cNvPr>
          <p:cNvSpPr>
            <a:spLocks/>
          </p:cNvSpPr>
          <p:nvPr userDrawn="1"/>
        </p:nvSpPr>
        <p:spPr>
          <a:xfrm>
            <a:off x="1099984" y="17085539"/>
            <a:ext cx="21023416" cy="91526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1CB686-BBE0-9E51-4A58-0E42E9E5B967}"/>
              </a:ext>
            </a:extLst>
          </p:cNvPr>
          <p:cNvSpPr>
            <a:spLocks/>
          </p:cNvSpPr>
          <p:nvPr userDrawn="1"/>
        </p:nvSpPr>
        <p:spPr>
          <a:xfrm>
            <a:off x="1099986" y="5675276"/>
            <a:ext cx="15840000" cy="860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F5DC64-638F-2CED-51E9-9BFAF705DC8F}"/>
              </a:ext>
            </a:extLst>
          </p:cNvPr>
          <p:cNvSpPr>
            <a:spLocks/>
          </p:cNvSpPr>
          <p:nvPr userDrawn="1"/>
        </p:nvSpPr>
        <p:spPr>
          <a:xfrm>
            <a:off x="17170400" y="5675278"/>
            <a:ext cx="12009588" cy="111968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22ACC14-1FA4-B9D0-3D95-655FED429892}"/>
              </a:ext>
            </a:extLst>
          </p:cNvPr>
          <p:cNvSpPr>
            <a:spLocks/>
          </p:cNvSpPr>
          <p:nvPr userDrawn="1"/>
        </p:nvSpPr>
        <p:spPr>
          <a:xfrm>
            <a:off x="1099984" y="26476616"/>
            <a:ext cx="28080004" cy="11664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75F532-43BA-5088-2512-587D87890AC1}"/>
              </a:ext>
            </a:extLst>
          </p:cNvPr>
          <p:cNvSpPr>
            <a:spLocks/>
          </p:cNvSpPr>
          <p:nvPr userDrawn="1"/>
        </p:nvSpPr>
        <p:spPr>
          <a:xfrm>
            <a:off x="22334706" y="17110571"/>
            <a:ext cx="6845282" cy="91276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85A2DB6-48C1-4152-B7FD-0DD57C27FC22}"/>
              </a:ext>
            </a:extLst>
          </p:cNvPr>
          <p:cNvSpPr>
            <a:spLocks/>
          </p:cNvSpPr>
          <p:nvPr userDrawn="1"/>
        </p:nvSpPr>
        <p:spPr>
          <a:xfrm>
            <a:off x="1099985" y="38354000"/>
            <a:ext cx="28080003" cy="35609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B2825-86F3-026C-1CBA-0E19B8878A57}"/>
              </a:ext>
            </a:extLst>
          </p:cNvPr>
          <p:cNvSpPr>
            <a:spLocks/>
          </p:cNvSpPr>
          <p:nvPr userDrawn="1"/>
        </p:nvSpPr>
        <p:spPr>
          <a:xfrm>
            <a:off x="1099984" y="14492660"/>
            <a:ext cx="15840000" cy="23794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81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167"/>
            <a:ext cx="26116478" cy="827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788"/>
            <a:ext cx="26116478" cy="2716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7170"/>
            <a:ext cx="10219492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2FC3-D091-4D3B-99C2-CF5637989B3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39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kumimoji="1"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kumimoji="1" sz="9272" kern="1200">
          <a:solidFill>
            <a:schemeClr val="tx1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7948" kern="1200">
          <a:solidFill>
            <a:schemeClr val="tx1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6623" kern="1200">
          <a:solidFill>
            <a:schemeClr val="tx1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kumimoji="1"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image" Target="../media/image15.emf"/><Relationship Id="rId26" Type="http://schemas.openxmlformats.org/officeDocument/2006/relationships/image" Target="../media/image20.wmf"/><Relationship Id="rId39" Type="http://schemas.openxmlformats.org/officeDocument/2006/relationships/image" Target="../media/image27.emf"/><Relationship Id="rId21" Type="http://schemas.openxmlformats.org/officeDocument/2006/relationships/oleObject" Target="../embeddings/oleObject2.bin"/><Relationship Id="rId34" Type="http://schemas.openxmlformats.org/officeDocument/2006/relationships/image" Target="../media/image24.wmf"/><Relationship Id="rId50" Type="http://schemas.openxmlformats.org/officeDocument/2006/relationships/image" Target="../media/image38.png"/><Relationship Id="rId55" Type="http://schemas.openxmlformats.org/officeDocument/2006/relationships/image" Target="../media/image32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emf"/><Relationship Id="rId29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8.wmf"/><Relationship Id="rId24" Type="http://schemas.openxmlformats.org/officeDocument/2006/relationships/image" Target="../media/image19.wmf"/><Relationship Id="rId32" Type="http://schemas.openxmlformats.org/officeDocument/2006/relationships/image" Target="../media/image23.wmf"/><Relationship Id="rId37" Type="http://schemas.openxmlformats.org/officeDocument/2006/relationships/oleObject" Target="../embeddings/oleObject10.bin"/><Relationship Id="rId53" Type="http://schemas.openxmlformats.org/officeDocument/2006/relationships/image" Target="../media/image30.emf"/><Relationship Id="rId5" Type="http://schemas.openxmlformats.org/officeDocument/2006/relationships/image" Target="../media/image3.png"/><Relationship Id="rId15" Type="http://schemas.openxmlformats.org/officeDocument/2006/relationships/image" Target="../media/image12.emf"/><Relationship Id="rId23" Type="http://schemas.openxmlformats.org/officeDocument/2006/relationships/oleObject" Target="../embeddings/oleObject3.bin"/><Relationship Id="rId28" Type="http://schemas.openxmlformats.org/officeDocument/2006/relationships/image" Target="../media/image21.wmf"/><Relationship Id="rId36" Type="http://schemas.openxmlformats.org/officeDocument/2006/relationships/image" Target="../media/image25.emf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16.emf"/><Relationship Id="rId31" Type="http://schemas.openxmlformats.org/officeDocument/2006/relationships/oleObject" Target="../embeddings/oleObject7.bin"/><Relationship Id="rId52" Type="http://schemas.openxmlformats.org/officeDocument/2006/relationships/image" Target="../media/image29.png"/><Relationship Id="rId4" Type="http://schemas.openxmlformats.org/officeDocument/2006/relationships/image" Target="../media/image2.svg"/><Relationship Id="rId9" Type="http://schemas.openxmlformats.org/officeDocument/2006/relationships/image" Target="../media/image7.jpeg"/><Relationship Id="rId14" Type="http://schemas.openxmlformats.org/officeDocument/2006/relationships/image" Target="../media/image11.e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5.bin"/><Relationship Id="rId30" Type="http://schemas.openxmlformats.org/officeDocument/2006/relationships/image" Target="../media/image22.wmf"/><Relationship Id="rId35" Type="http://schemas.openxmlformats.org/officeDocument/2006/relationships/oleObject" Target="../embeddings/oleObject9.bin"/><Relationship Id="rId56" Type="http://schemas.openxmlformats.org/officeDocument/2006/relationships/image" Target="../media/image33.png"/><Relationship Id="rId8" Type="http://schemas.openxmlformats.org/officeDocument/2006/relationships/image" Target="../media/image6.svg"/><Relationship Id="rId51" Type="http://schemas.openxmlformats.org/officeDocument/2006/relationships/image" Target="../media/image28.emf"/><Relationship Id="rId3" Type="http://schemas.openxmlformats.org/officeDocument/2006/relationships/image" Target="../media/image1.png"/><Relationship Id="rId12" Type="http://schemas.openxmlformats.org/officeDocument/2006/relationships/image" Target="../media/image9.emf"/><Relationship Id="rId17" Type="http://schemas.openxmlformats.org/officeDocument/2006/relationships/image" Target="../media/image14.emf"/><Relationship Id="rId25" Type="http://schemas.openxmlformats.org/officeDocument/2006/relationships/oleObject" Target="../embeddings/oleObject4.bin"/><Relationship Id="rId33" Type="http://schemas.openxmlformats.org/officeDocument/2006/relationships/oleObject" Target="../embeddings/oleObject8.bin"/><Relationship Id="rId38" Type="http://schemas.openxmlformats.org/officeDocument/2006/relationships/image" Target="../media/image26.emf"/><Relationship Id="rId20" Type="http://schemas.openxmlformats.org/officeDocument/2006/relationships/image" Target="../media/image17.emf"/><Relationship Id="rId5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1" name="直方体 2300">
            <a:extLst>
              <a:ext uri="{FF2B5EF4-FFF2-40B4-BE49-F238E27FC236}">
                <a16:creationId xmlns:a16="http://schemas.microsoft.com/office/drawing/2014/main" id="{D56917F3-36B9-DF42-AAEA-51FEA0531A5B}"/>
              </a:ext>
            </a:extLst>
          </p:cNvPr>
          <p:cNvSpPr/>
          <p:nvPr/>
        </p:nvSpPr>
        <p:spPr>
          <a:xfrm>
            <a:off x="10751461" y="7317206"/>
            <a:ext cx="2671200" cy="892800"/>
          </a:xfrm>
          <a:prstGeom prst="cube">
            <a:avLst>
              <a:gd name="adj" fmla="val 91620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8" name="正方形/長方形 2257">
            <a:extLst>
              <a:ext uri="{FF2B5EF4-FFF2-40B4-BE49-F238E27FC236}">
                <a16:creationId xmlns:a16="http://schemas.microsoft.com/office/drawing/2014/main" id="{BD1064A3-A680-6890-F096-399FBAA24EE5}"/>
              </a:ext>
            </a:extLst>
          </p:cNvPr>
          <p:cNvSpPr/>
          <p:nvPr/>
        </p:nvSpPr>
        <p:spPr>
          <a:xfrm>
            <a:off x="22449561" y="27438520"/>
            <a:ext cx="6529477" cy="10500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55" name="正方形/長方形 2254">
            <a:extLst>
              <a:ext uri="{FF2B5EF4-FFF2-40B4-BE49-F238E27FC236}">
                <a16:creationId xmlns:a16="http://schemas.microsoft.com/office/drawing/2014/main" id="{05938B84-21C0-44C6-5DDC-8B5B7F97BCF9}"/>
              </a:ext>
            </a:extLst>
          </p:cNvPr>
          <p:cNvSpPr/>
          <p:nvPr/>
        </p:nvSpPr>
        <p:spPr>
          <a:xfrm>
            <a:off x="1377879" y="27438520"/>
            <a:ext cx="20799395" cy="1050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DEE3FB6-4C52-78D3-798C-2BAAC2F22386}"/>
              </a:ext>
            </a:extLst>
          </p:cNvPr>
          <p:cNvSpPr/>
          <p:nvPr/>
        </p:nvSpPr>
        <p:spPr>
          <a:xfrm>
            <a:off x="9602251" y="18011552"/>
            <a:ext cx="12417335" cy="7224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8A33329-5873-BD5B-EAE6-FD1BE2BB9482}"/>
              </a:ext>
            </a:extLst>
          </p:cNvPr>
          <p:cNvSpPr/>
          <p:nvPr/>
        </p:nvSpPr>
        <p:spPr>
          <a:xfrm>
            <a:off x="1227349" y="17999638"/>
            <a:ext cx="7938935" cy="72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17">
            <a:extLst>
              <a:ext uri="{FF2B5EF4-FFF2-40B4-BE49-F238E27FC236}">
                <a16:creationId xmlns:a16="http://schemas.microsoft.com/office/drawing/2014/main" id="{90A0AB0D-625E-EC88-735D-4B3DE415E738}"/>
              </a:ext>
            </a:extLst>
          </p:cNvPr>
          <p:cNvSpPr txBox="1"/>
          <p:nvPr/>
        </p:nvSpPr>
        <p:spPr>
          <a:xfrm>
            <a:off x="1259892" y="6586724"/>
            <a:ext cx="15590253" cy="7536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熱電材料の設計指針</a:t>
            </a:r>
            <a:endParaRPr kumimoji="1" lang="en-US" altLang="ja-JP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型</a:t>
            </a: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型それぞれで高</a:t>
            </a:r>
            <a:r>
              <a:rPr kumimoji="1" lang="en-US" altLang="ja-JP" sz="2800" i="1" dirty="0">
                <a:latin typeface="Segoe UI" panose="020B0502040204020203" pitchFamily="34" charset="0"/>
                <a:cs typeface="Segoe UI" panose="020B0502040204020203" pitchFamily="34" charset="0"/>
              </a:rPr>
              <a:t>ZT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であること</a:t>
            </a:r>
            <a:endParaRPr kumimoji="1" lang="en-US" altLang="ja-JP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実用的 </a:t>
            </a: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環境適応性</a:t>
            </a: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経済性</a:t>
            </a: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 高耐久</a:t>
            </a:r>
            <a:r>
              <a:rPr kumimoji="1" lang="en-US" altLang="ja-JP" sz="28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kumimoji="1" lang="ja-JP" alt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であること</a:t>
            </a:r>
            <a:endParaRPr kumimoji="1" lang="en-US" altLang="ja-JP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ハーフ・ホイスラー合金</a:t>
            </a:r>
            <a:r>
              <a:rPr kumimoji="1" lang="en-US" altLang="ja-JP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TiNiSn</a:t>
            </a:r>
            <a:r>
              <a:rPr kumimoji="1" lang="ja-JP" alt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の特徴</a:t>
            </a:r>
            <a:endParaRPr kumimoji="1" lang="en-US" altLang="ja-JP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環境フレンドリー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で低コストな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型熱電材料</a:t>
            </a:r>
            <a:endParaRPr kumimoji="1" lang="en-US" altLang="ja-JP" sz="2800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大きなゼーベック係数と低い電気抵抗率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uLnTx/>
              <a:uFillTx/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高温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≤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1273 K)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でも化学的に安定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uLnTx/>
              <a:uFillTx/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kumimoji="1" lang="ja-JP" altLang="en-US" sz="2800" b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これまでの研究で分かったこと</a:t>
            </a:r>
            <a:endParaRPr kumimoji="1" lang="en-US" altLang="ja-JP" sz="2800" b="1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914400" lvl="1" indent="-457200">
              <a:lnSpc>
                <a:spcPts val="3800"/>
              </a:lnSpc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  <a:defRPr/>
            </a:pP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Ni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サイトの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Co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置換 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(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≥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3%)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で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P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型化</a:t>
            </a:r>
            <a:r>
              <a:rPr kumimoji="1" lang="en-US" altLang="ja-JP" sz="2800" baseline="300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*</a:t>
            </a:r>
          </a:p>
          <a:p>
            <a:pPr marL="914400" lvl="1" indent="-457200">
              <a:lnSpc>
                <a:spcPts val="3800"/>
              </a:lnSpc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  <a:defRPr/>
            </a:pP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型と比較して</a:t>
            </a:r>
            <a:r>
              <a:rPr kumimoji="1" lang="en-US" altLang="ja-JP" sz="2800" i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ZT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が低い</a:t>
            </a:r>
            <a:endParaRPr kumimoji="1" lang="en-US" altLang="ja-JP" sz="2800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lvl="1">
              <a:lnSpc>
                <a:spcPts val="3800"/>
              </a:lnSpc>
              <a:defRPr/>
            </a:pP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【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課題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】</a:t>
            </a:r>
            <a:r>
              <a:rPr kumimoji="1" lang="en-US" altLang="ja-JP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P</a:t>
            </a:r>
            <a:r>
              <a:rPr kumimoji="1" lang="ja-JP" altLang="en-US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型</a:t>
            </a:r>
            <a:r>
              <a:rPr kumimoji="1" lang="en-US" altLang="ja-JP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TiNi</a:t>
            </a:r>
            <a:r>
              <a:rPr kumimoji="1" lang="en-US" altLang="ja-JP" sz="2800" b="0" baseline="-250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1-</a:t>
            </a:r>
            <a:r>
              <a:rPr kumimoji="1" lang="en-US" altLang="ja-JP" sz="2800" b="0" i="1" baseline="-250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x</a:t>
            </a:r>
            <a:r>
              <a:rPr kumimoji="1" lang="en-US" altLang="ja-JP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Co</a:t>
            </a:r>
            <a:r>
              <a:rPr kumimoji="1" lang="en-US" altLang="ja-JP" sz="2800" b="0" i="1" baseline="-250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x</a:t>
            </a:r>
            <a:r>
              <a:rPr kumimoji="1" lang="en-US" altLang="ja-JP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Sn (0</a:t>
            </a:r>
            <a:r>
              <a:rPr kumimoji="1" lang="ja-JP" altLang="en-US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≤</a:t>
            </a:r>
            <a:r>
              <a:rPr kumimoji="1" lang="en-US" altLang="ja-JP" sz="2800" b="0" i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x</a:t>
            </a:r>
            <a:r>
              <a:rPr kumimoji="1" lang="ja-JP" altLang="en-US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≤</a:t>
            </a:r>
            <a:r>
              <a:rPr kumimoji="1" lang="en-US" altLang="ja-JP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0.05)</a:t>
            </a:r>
            <a:r>
              <a:rPr kumimoji="1" lang="ja-JP" altLang="en-US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の</a:t>
            </a:r>
            <a:r>
              <a:rPr kumimoji="1" lang="en-US" altLang="ja-JP" sz="2800" b="0" i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ρ</a:t>
            </a:r>
            <a:r>
              <a:rPr kumimoji="1" lang="ja-JP" altLang="en-US" sz="2800" b="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減少</a:t>
            </a:r>
            <a:endParaRPr kumimoji="1" lang="en-US" altLang="ja-JP" sz="2800" b="0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lvl="1">
              <a:lnSpc>
                <a:spcPts val="3800"/>
              </a:lnSpc>
              <a:defRPr/>
            </a:pP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⇒ 固有欠陥 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(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格子間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Ni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原子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)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に注目</a:t>
            </a:r>
            <a:endParaRPr kumimoji="1" lang="en-US" altLang="ja-JP" sz="2800" b="0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kumimoji="1" lang="en-US" altLang="ja-JP" sz="2800" b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Ni</a:t>
            </a:r>
            <a:r>
              <a:rPr kumimoji="1" lang="ja-JP" altLang="en-US" sz="2800" b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組成比減少効果が熱電特性に及ぼす影響</a:t>
            </a:r>
            <a:endParaRPr kumimoji="1" lang="en-US" altLang="ja-JP" sz="2800" b="1" dirty="0">
              <a:latin typeface="Segoe UI" panose="020B0502040204020203" pitchFamily="34" charset="0"/>
              <a:ea typeface="メイリオ"/>
              <a:cs typeface="Segoe UI" panose="020B0502040204020203" pitchFamily="34" charset="0"/>
            </a:endParaRP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  <a:defRPr/>
            </a:pP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ドナー不純物である格子間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Ni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原子の減少により相対的に正孔キャリア密度が増加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 (=</a:t>
            </a:r>
            <a:r>
              <a:rPr kumimoji="1" lang="en-US" altLang="ja-JP" sz="2800" i="1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ρ</a:t>
            </a:r>
            <a:r>
              <a:rPr kumimoji="1" lang="ja-JP" altLang="en-US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減少</a:t>
            </a:r>
            <a:r>
              <a:rPr kumimoji="1" lang="en-US" altLang="ja-JP" sz="2800" dirty="0">
                <a:latin typeface="Segoe UI" panose="020B0502040204020203" pitchFamily="34" charset="0"/>
                <a:ea typeface="メイリオ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498" name="テキスト ボックス 497">
            <a:extLst>
              <a:ext uri="{FF2B5EF4-FFF2-40B4-BE49-F238E27FC236}">
                <a16:creationId xmlns:a16="http://schemas.microsoft.com/office/drawing/2014/main" id="{435E85CD-B7DF-75E3-0881-2EAD51F30BCF}"/>
              </a:ext>
            </a:extLst>
          </p:cNvPr>
          <p:cNvSpPr txBox="1"/>
          <p:nvPr/>
        </p:nvSpPr>
        <p:spPr>
          <a:xfrm>
            <a:off x="6661611" y="514766"/>
            <a:ext cx="169567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第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20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回ナノテク交流シンポジウム 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2025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年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3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月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7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日 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金</a:t>
            </a:r>
            <a:r>
              <a:rPr kumimoji="1" lang="en-US" altLang="ja-JP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  <a:r>
              <a:rPr kumimoji="1" lang="ja-JP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横浜国立大学</a:t>
            </a:r>
          </a:p>
        </p:txBody>
      </p:sp>
      <p:sp>
        <p:nvSpPr>
          <p:cNvPr id="503" name="Text Box 501">
            <a:extLst>
              <a:ext uri="{FF2B5EF4-FFF2-40B4-BE49-F238E27FC236}">
                <a16:creationId xmlns:a16="http://schemas.microsoft.com/office/drawing/2014/main" id="{CBFA9653-DB53-8210-4BEC-525CA708D309}"/>
              </a:ext>
            </a:extLst>
          </p:cNvPr>
          <p:cNvSpPr txBox="1"/>
          <p:nvPr/>
        </p:nvSpPr>
        <p:spPr bwMode="auto">
          <a:xfrm>
            <a:off x="3793786" y="1331182"/>
            <a:ext cx="21426895" cy="3960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 lIns="360000" tIns="360000" rIns="720000" bIns="360000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P</a:t>
            </a:r>
            <a:r>
              <a:rPr lang="ja-JP" altLang="en-US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型熱電材料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TiNi</a:t>
            </a:r>
            <a:r>
              <a:rPr lang="en-US" altLang="ja-JP" sz="6000" b="1" baseline="-25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1-</a:t>
            </a:r>
            <a:r>
              <a:rPr lang="en-US" altLang="ja-JP" sz="6000" b="1" i="1" baseline="-25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x</a:t>
            </a:r>
            <a:r>
              <a:rPr lang="en-US" altLang="ja-JP" sz="6000" b="1" baseline="-25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-</a:t>
            </a:r>
            <a:r>
              <a:rPr lang="en-US" altLang="ja-JP" sz="6000" b="1" i="1" baseline="-25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y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Co</a:t>
            </a:r>
            <a:r>
              <a:rPr lang="en-US" altLang="ja-JP" sz="6000" b="1" i="1" baseline="-25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y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Sn (0≤</a:t>
            </a:r>
            <a:r>
              <a:rPr lang="en-US" altLang="ja-JP" sz="6000" b="1" i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x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≤0.1, 0.01≤</a:t>
            </a:r>
            <a:r>
              <a:rPr lang="en-US" altLang="ja-JP" sz="6000" b="1" i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y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≤0.05)</a:t>
            </a:r>
            <a:r>
              <a:rPr lang="ja-JP" altLang="en-US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の</a:t>
            </a: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Ni</a:t>
            </a:r>
            <a:r>
              <a:rPr lang="ja-JP" altLang="en-US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組成比減少効果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〇山﨑 航佑</a:t>
            </a:r>
            <a:r>
              <a:rPr lang="en-US" altLang="ja-JP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, 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金 泰均</a:t>
            </a:r>
            <a:r>
              <a:rPr lang="en-US" altLang="ja-JP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, 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中津川 博</a:t>
            </a:r>
            <a:r>
              <a:rPr lang="en-US" altLang="ja-JP" sz="3600" b="1" baseline="30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*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　</a:t>
            </a:r>
            <a:r>
              <a:rPr lang="ja-JP" altLang="en-US" sz="3600" b="1" baseline="30000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*</a:t>
            </a:r>
            <a:r>
              <a:rPr lang="fr-FR" altLang="ja-JP" sz="3600" b="1" i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E-mail : nakatsugawa-hiroshi-dx@ynu.ac.jp</a:t>
            </a:r>
            <a:endParaRPr lang="en-US" altLang="ja-JP" sz="3600" b="1" i="1" dirty="0">
              <a:solidFill>
                <a:schemeClr val="bg1"/>
              </a:solidFill>
              <a:latin typeface="+mn-ea"/>
              <a:ea typeface="+mn-ea"/>
              <a:cs typeface="Segoe UI" panose="020B0502040204020203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横浜国立大学院 理工学府 機械・材料・海洋系工学専攻 材料工学教育プログラム</a:t>
            </a:r>
            <a:endParaRPr lang="en-US" altLang="ja-JP" sz="3600" b="1" dirty="0">
              <a:solidFill>
                <a:schemeClr val="bg1"/>
              </a:solidFill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A2AB5EE-A919-20E5-EDD7-4CD9871ED492}"/>
              </a:ext>
            </a:extLst>
          </p:cNvPr>
          <p:cNvSpPr txBox="1"/>
          <p:nvPr/>
        </p:nvSpPr>
        <p:spPr>
          <a:xfrm>
            <a:off x="22956861" y="7397024"/>
            <a:ext cx="6120000" cy="910941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914400" lvl="1" indent="-457200">
              <a:lnSpc>
                <a:spcPts val="4000"/>
              </a:lnSpc>
              <a:buSzPct val="70000"/>
              <a:buFont typeface="Wingdings" panose="05000000000000000000" pitchFamily="2" charset="2"/>
              <a:buChar char="n"/>
            </a:pPr>
            <a:r>
              <a:rPr kumimoji="1" lang="ja-JP" altLang="en-US" sz="2800" dirty="0"/>
              <a:t>結晶構造解析</a:t>
            </a:r>
            <a:endParaRPr kumimoji="1" lang="en-US" altLang="ja-JP" sz="2800" dirty="0"/>
          </a:p>
          <a:p>
            <a:pPr marL="1257300" lvl="2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粉末</a:t>
            </a:r>
            <a:r>
              <a:rPr kumimoji="1" lang="en-US" altLang="ja-JP" sz="2800" dirty="0"/>
              <a:t>X</a:t>
            </a:r>
            <a:r>
              <a:rPr kumimoji="1" lang="ja-JP" altLang="en-US" sz="2800" dirty="0"/>
              <a:t>線回折測定 </a:t>
            </a:r>
            <a:r>
              <a:rPr kumimoji="1" lang="en-US" altLang="ja-JP" sz="2800" dirty="0"/>
              <a:t>(Cu Kα : λ=1.5418 </a:t>
            </a:r>
            <a:r>
              <a:rPr kumimoji="1" lang="en-US" altLang="ja-JP" sz="2800" dirty="0">
                <a:latin typeface="+mn-ea"/>
              </a:rPr>
              <a:t>Å</a:t>
            </a:r>
            <a:r>
              <a:rPr kumimoji="1" lang="en-US" altLang="ja-JP" sz="2800" dirty="0"/>
              <a:t>, </a:t>
            </a:r>
            <a:r>
              <a:rPr kumimoji="1" lang="en-US" altLang="ja-JP" sz="2800" dirty="0" err="1"/>
              <a:t>SmartLab</a:t>
            </a:r>
            <a:r>
              <a:rPr kumimoji="1" lang="en-US" altLang="ja-JP" sz="2800" dirty="0"/>
              <a:t>, Rigaku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Holdings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Co. )</a:t>
            </a:r>
          </a:p>
          <a:p>
            <a:pPr marL="1257300" lvl="2" indent="-3429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kumimoji="1" lang="ja-JP" altLang="en-US" sz="2800" dirty="0"/>
              <a:t>リートベルト解析 </a:t>
            </a:r>
            <a:r>
              <a:rPr kumimoji="1" lang="en-US" altLang="ja-JP" sz="2800" dirty="0"/>
              <a:t>(RIETAN-FP)</a:t>
            </a:r>
          </a:p>
          <a:p>
            <a:pPr marL="914400" lvl="1" indent="-457200">
              <a:lnSpc>
                <a:spcPts val="4000"/>
              </a:lnSpc>
              <a:buSzPct val="70000"/>
              <a:buFont typeface="Wingdings" panose="05000000000000000000" pitchFamily="2" charset="2"/>
              <a:buChar char="n"/>
            </a:pPr>
            <a:r>
              <a:rPr kumimoji="1" lang="ja-JP" altLang="en-US" sz="2800" dirty="0"/>
              <a:t>組成分析</a:t>
            </a:r>
            <a:endParaRPr kumimoji="1" lang="en-US" altLang="ja-JP" sz="2800" dirty="0"/>
          </a:p>
          <a:p>
            <a:pPr marL="1257300" lvl="2" indent="-342900">
              <a:lnSpc>
                <a:spcPts val="4000"/>
              </a:lnSpc>
              <a:buSzPct val="100000"/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ICP-OES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(ICPE-9000, SHIMADZU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Co.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)</a:t>
            </a:r>
          </a:p>
          <a:p>
            <a:pPr marL="914400" lvl="1" indent="-457200">
              <a:lnSpc>
                <a:spcPts val="4000"/>
              </a:lnSpc>
              <a:buSzPct val="70000"/>
              <a:buFont typeface="Wingdings" panose="05000000000000000000" pitchFamily="2" charset="2"/>
              <a:buChar char="n"/>
            </a:pPr>
            <a:r>
              <a:rPr kumimoji="1" lang="ja-JP" altLang="en-US" sz="2800" dirty="0"/>
              <a:t>ホール効果測定</a:t>
            </a:r>
            <a:endParaRPr kumimoji="1" lang="en-US" altLang="ja-JP" sz="2800" dirty="0"/>
          </a:p>
          <a:p>
            <a:pPr marL="1257300" lvl="2" indent="-3429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300 K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(ResiTest8300, TOYO Co. )</a:t>
            </a:r>
          </a:p>
          <a:p>
            <a:pPr marL="914400" lvl="1" indent="-457200">
              <a:lnSpc>
                <a:spcPts val="4000"/>
              </a:lnSpc>
              <a:buSzPct val="70000"/>
              <a:buFont typeface="Wingdings" panose="05000000000000000000" pitchFamily="2" charset="2"/>
              <a:buChar char="n"/>
            </a:pPr>
            <a:r>
              <a:rPr kumimoji="1" lang="ja-JP" altLang="en-US" sz="2800" dirty="0"/>
              <a:t>ゼーベック係数</a:t>
            </a:r>
            <a:r>
              <a:rPr kumimoji="1" lang="en-US" altLang="ja-JP" sz="2800" dirty="0"/>
              <a:t>, </a:t>
            </a:r>
            <a:r>
              <a:rPr kumimoji="1" lang="ja-JP" altLang="en-US" sz="2800" dirty="0"/>
              <a:t>電気抵抗率</a:t>
            </a:r>
            <a:endParaRPr kumimoji="1" lang="en-US" altLang="ja-JP" sz="2800" dirty="0"/>
          </a:p>
          <a:p>
            <a:pPr marL="1257300" lvl="2" indent="-3429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80-395 K	(ResiTest8300, TOYO Co. )</a:t>
            </a:r>
          </a:p>
          <a:p>
            <a:pPr marL="1257300" lvl="2" indent="-3429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395-800 K (</a:t>
            </a:r>
            <a:r>
              <a:rPr kumimoji="1" lang="ja-JP" altLang="en-US" sz="2800" dirty="0"/>
              <a:t>自作装置</a:t>
            </a:r>
            <a:r>
              <a:rPr kumimoji="1" lang="en-US" altLang="ja-JP" sz="2800" dirty="0"/>
              <a:t>)</a:t>
            </a:r>
          </a:p>
          <a:p>
            <a:pPr marL="914400" lvl="1" indent="-457200">
              <a:lnSpc>
                <a:spcPts val="4000"/>
              </a:lnSpc>
              <a:buSzPct val="70000"/>
              <a:buFont typeface="Wingdings" panose="05000000000000000000" pitchFamily="2" charset="2"/>
              <a:buChar char="n"/>
            </a:pPr>
            <a:r>
              <a:rPr kumimoji="1" lang="ja-JP" altLang="en-US" sz="2800" dirty="0"/>
              <a:t>熱伝導率</a:t>
            </a:r>
            <a:endParaRPr kumimoji="1" lang="en-US" altLang="ja-JP" sz="2800" dirty="0"/>
          </a:p>
          <a:p>
            <a:pPr marL="1257300" lvl="2" indent="-342900">
              <a:lnSpc>
                <a:spcPts val="4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300-800 K (PEM-2, ULVAC, Inc. )</a:t>
            </a:r>
          </a:p>
        </p:txBody>
      </p:sp>
      <p:sp>
        <p:nvSpPr>
          <p:cNvPr id="477" name="矢印: 五方向 476">
            <a:extLst>
              <a:ext uri="{FF2B5EF4-FFF2-40B4-BE49-F238E27FC236}">
                <a16:creationId xmlns:a16="http://schemas.microsoft.com/office/drawing/2014/main" id="{FC4EB3DF-E54E-CF1D-8384-FE1FE2847479}"/>
              </a:ext>
            </a:extLst>
          </p:cNvPr>
          <p:cNvSpPr/>
          <p:nvPr/>
        </p:nvSpPr>
        <p:spPr>
          <a:xfrm rot="5400000">
            <a:off x="17070417" y="7646522"/>
            <a:ext cx="2665095" cy="2160000"/>
          </a:xfrm>
          <a:prstGeom prst="homePlate">
            <a:avLst>
              <a:gd name="adj" fmla="val 3037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79" name="矢印: 山形 478">
            <a:extLst>
              <a:ext uri="{FF2B5EF4-FFF2-40B4-BE49-F238E27FC236}">
                <a16:creationId xmlns:a16="http://schemas.microsoft.com/office/drawing/2014/main" id="{061A2DDA-F9DC-0D0B-33C4-13C0CD39D1DF}"/>
              </a:ext>
            </a:extLst>
          </p:cNvPr>
          <p:cNvSpPr/>
          <p:nvPr/>
        </p:nvSpPr>
        <p:spPr>
          <a:xfrm rot="5400000">
            <a:off x="17070416" y="9843691"/>
            <a:ext cx="2665096" cy="2160000"/>
          </a:xfrm>
          <a:prstGeom prst="chevron">
            <a:avLst>
              <a:gd name="adj" fmla="val 3065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4400D7E-DCAE-2F05-42D1-32289299B817}"/>
              </a:ext>
            </a:extLst>
          </p:cNvPr>
          <p:cNvSpPr txBox="1"/>
          <p:nvPr/>
        </p:nvSpPr>
        <p:spPr>
          <a:xfrm>
            <a:off x="17324153" y="6709876"/>
            <a:ext cx="3657490" cy="58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lnSpc>
                <a:spcPts val="3800"/>
              </a:lnSpc>
              <a:buFont typeface="Wingdings" panose="05000000000000000000" pitchFamily="2" charset="2"/>
              <a:buChar char="p"/>
            </a:pPr>
            <a:r>
              <a:rPr kumimoji="1" lang="ja-JP" altLang="en-US" sz="3200" b="1" dirty="0"/>
              <a:t>試料作製フロー</a:t>
            </a:r>
            <a:endParaRPr kumimoji="1" lang="en-US" altLang="ja-JP" sz="3200" b="1" dirty="0"/>
          </a:p>
        </p:txBody>
      </p:sp>
      <p:sp>
        <p:nvSpPr>
          <p:cNvPr id="466" name="テキスト ボックス 465">
            <a:extLst>
              <a:ext uri="{FF2B5EF4-FFF2-40B4-BE49-F238E27FC236}">
                <a16:creationId xmlns:a16="http://schemas.microsoft.com/office/drawing/2014/main" id="{F0E1ECA4-402D-DFB3-C2F1-33F0F285296C}"/>
              </a:ext>
            </a:extLst>
          </p:cNvPr>
          <p:cNvSpPr txBox="1"/>
          <p:nvPr/>
        </p:nvSpPr>
        <p:spPr>
          <a:xfrm>
            <a:off x="23015855" y="6709876"/>
            <a:ext cx="5179604" cy="58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lnSpc>
                <a:spcPts val="3800"/>
              </a:lnSpc>
              <a:buFont typeface="Wingdings" panose="05000000000000000000" pitchFamily="2" charset="2"/>
              <a:buChar char="p"/>
            </a:pPr>
            <a:r>
              <a:rPr kumimoji="1" lang="ja-JP" altLang="en-US" sz="3200" b="1" dirty="0"/>
              <a:t>測定・評価項目</a:t>
            </a:r>
            <a:endParaRPr kumimoji="1" lang="en-US" altLang="ja-JP" sz="3200" b="1" dirty="0"/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CF64E340-02F7-33A0-F029-3614E18FD5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442519" y="1381982"/>
            <a:ext cx="3750085" cy="3851901"/>
          </a:xfrm>
          <a:prstGeom prst="rect">
            <a:avLst/>
          </a:prstGeom>
        </p:spPr>
      </p:pic>
      <p:sp>
        <p:nvSpPr>
          <p:cNvPr id="19" name="Text Box 501">
            <a:extLst>
              <a:ext uri="{FF2B5EF4-FFF2-40B4-BE49-F238E27FC236}">
                <a16:creationId xmlns:a16="http://schemas.microsoft.com/office/drawing/2014/main" id="{7C065BC9-C295-AEE4-2072-A608D6010D09}"/>
              </a:ext>
            </a:extLst>
          </p:cNvPr>
          <p:cNvSpPr txBox="1"/>
          <p:nvPr/>
        </p:nvSpPr>
        <p:spPr bwMode="auto">
          <a:xfrm>
            <a:off x="1094771" y="1331182"/>
            <a:ext cx="2479909" cy="3960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 lIns="0" tIns="0" rIns="0" bIns="0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ja-JP" sz="6000" b="1" dirty="0">
                <a:solidFill>
                  <a:schemeClr val="bg1"/>
                </a:solidFill>
                <a:latin typeface="+mn-ea"/>
                <a:ea typeface="+mn-ea"/>
                <a:cs typeface="Segoe UI" panose="020B0502040204020203" pitchFamily="34" charset="0"/>
              </a:rPr>
              <a:t>P21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C8A5582-FFA0-B0E8-2DA8-FA9E9870C688}"/>
              </a:ext>
            </a:extLst>
          </p:cNvPr>
          <p:cNvSpPr txBox="1"/>
          <p:nvPr/>
        </p:nvSpPr>
        <p:spPr>
          <a:xfrm>
            <a:off x="17173423" y="5677249"/>
            <a:ext cx="12011781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実験方法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59F4B7-F262-DC3D-ED18-ACCC52AE1041}"/>
              </a:ext>
            </a:extLst>
          </p:cNvPr>
          <p:cNvSpPr txBox="1"/>
          <p:nvPr/>
        </p:nvSpPr>
        <p:spPr>
          <a:xfrm>
            <a:off x="1094770" y="5677249"/>
            <a:ext cx="15845692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背 景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0E443FD-D8BA-4ACB-0BD5-32C87ED2334B}"/>
              </a:ext>
            </a:extLst>
          </p:cNvPr>
          <p:cNvSpPr txBox="1"/>
          <p:nvPr/>
        </p:nvSpPr>
        <p:spPr>
          <a:xfrm>
            <a:off x="1094770" y="26438880"/>
            <a:ext cx="28078093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熱電特性</a:t>
            </a:r>
            <a:endParaRPr kumimoji="1" lang="en-US" altLang="ja-JP" sz="3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415421E-6FBF-147F-2A7D-FF280F24BBF8}"/>
              </a:ext>
            </a:extLst>
          </p:cNvPr>
          <p:cNvSpPr txBox="1"/>
          <p:nvPr/>
        </p:nvSpPr>
        <p:spPr>
          <a:xfrm>
            <a:off x="22338004" y="17051530"/>
            <a:ext cx="6847200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組成分析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97DCE62-5061-F952-107A-11C0AB8697F8}"/>
              </a:ext>
            </a:extLst>
          </p:cNvPr>
          <p:cNvSpPr txBox="1"/>
          <p:nvPr/>
        </p:nvSpPr>
        <p:spPr>
          <a:xfrm>
            <a:off x="1094770" y="38354866"/>
            <a:ext cx="28078093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結 論</a:t>
            </a:r>
          </a:p>
        </p:txBody>
      </p:sp>
      <p:sp>
        <p:nvSpPr>
          <p:cNvPr id="2241" name="テキスト ボックス 2240">
            <a:extLst>
              <a:ext uri="{FF2B5EF4-FFF2-40B4-BE49-F238E27FC236}">
                <a16:creationId xmlns:a16="http://schemas.microsoft.com/office/drawing/2014/main" id="{0B326EC7-0AA7-9300-B89F-B96F1FD3705C}"/>
              </a:ext>
            </a:extLst>
          </p:cNvPr>
          <p:cNvSpPr txBox="1"/>
          <p:nvPr/>
        </p:nvSpPr>
        <p:spPr>
          <a:xfrm>
            <a:off x="1351124" y="39236518"/>
            <a:ext cx="27577727" cy="25314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800" b="1" dirty="0"/>
              <a:t>結晶構造解析より</a:t>
            </a:r>
            <a:r>
              <a:rPr kumimoji="1" lang="en-US" altLang="ja-JP" sz="2800" b="1" dirty="0"/>
              <a:t>, Ni</a:t>
            </a:r>
            <a:r>
              <a:rPr kumimoji="1" lang="ja-JP" altLang="en-US" sz="2800" b="1" dirty="0"/>
              <a:t>組成比減少後は格子間</a:t>
            </a:r>
            <a:r>
              <a:rPr kumimoji="1" lang="en-US" altLang="ja-JP" sz="2800" b="1" dirty="0"/>
              <a:t>Ni</a:t>
            </a:r>
            <a:r>
              <a:rPr kumimoji="1" lang="ja-JP" altLang="en-US" sz="2800" b="1" dirty="0"/>
              <a:t>原子及び主相の減少が示され</a:t>
            </a:r>
            <a:r>
              <a:rPr kumimoji="1" lang="en-US" altLang="ja-JP" sz="2800" b="1" dirty="0"/>
              <a:t>, </a:t>
            </a:r>
            <a:r>
              <a:rPr kumimoji="1" lang="ja-JP" altLang="en-US" sz="2800" b="1" dirty="0"/>
              <a:t>熱電特性においては</a:t>
            </a:r>
            <a:r>
              <a:rPr kumimoji="1" lang="en-US" altLang="ja-JP" sz="2800" b="1" i="1" dirty="0"/>
              <a:t>ρ</a:t>
            </a:r>
            <a:r>
              <a:rPr kumimoji="1" lang="en-US" altLang="ja-JP" sz="2800" b="1" dirty="0"/>
              <a:t>, |</a:t>
            </a:r>
            <a:r>
              <a:rPr kumimoji="1" lang="en-US" altLang="ja-JP" sz="2800" b="1" i="1" dirty="0"/>
              <a:t>S</a:t>
            </a:r>
            <a:r>
              <a:rPr kumimoji="1" lang="en-US" altLang="ja-JP" sz="2800" b="1" dirty="0"/>
              <a:t>|</a:t>
            </a:r>
            <a:r>
              <a:rPr kumimoji="1" lang="ja-JP" altLang="en-US" sz="2800" b="1" dirty="0"/>
              <a:t>低下</a:t>
            </a:r>
            <a:r>
              <a:rPr kumimoji="1" lang="en-US" altLang="ja-JP" sz="2800" b="1" dirty="0"/>
              <a:t>, </a:t>
            </a:r>
            <a:r>
              <a:rPr kumimoji="1" lang="en-US" altLang="ja-JP" sz="2800" b="1" i="1" dirty="0"/>
              <a:t>κ</a:t>
            </a:r>
            <a:r>
              <a:rPr kumimoji="1" lang="ja-JP" altLang="en-US" sz="2800" b="1" dirty="0"/>
              <a:t>増大を示した</a:t>
            </a:r>
            <a:r>
              <a:rPr kumimoji="1" lang="en-US" altLang="ja-JP" sz="2800" b="1" dirty="0"/>
              <a:t>. </a:t>
            </a:r>
            <a:r>
              <a:rPr kumimoji="1" lang="ja-JP" altLang="en-US" sz="2800" b="1" dirty="0"/>
              <a:t>熱電特性の変化は格子間</a:t>
            </a:r>
            <a:r>
              <a:rPr kumimoji="1" lang="en-US" altLang="ja-JP" sz="2800" b="1" dirty="0"/>
              <a:t>Ni</a:t>
            </a:r>
            <a:r>
              <a:rPr kumimoji="1" lang="ja-JP" altLang="en-US" sz="2800" b="1" dirty="0"/>
              <a:t>原子減少による</a:t>
            </a:r>
            <a:r>
              <a:rPr kumimoji="1" lang="en-US" altLang="ja-JP" sz="2800" b="1" i="1" dirty="0" err="1"/>
              <a:t>n</a:t>
            </a:r>
            <a:r>
              <a:rPr kumimoji="1" lang="en-US" altLang="ja-JP" sz="2800" b="1" baseline="-25000" dirty="0" err="1"/>
              <a:t>H</a:t>
            </a:r>
            <a:r>
              <a:rPr kumimoji="1" lang="ja-JP" altLang="en-US" sz="2800" b="1" dirty="0"/>
              <a:t>の増大に起因することがホール効果測定の結果から説明でき</a:t>
            </a:r>
            <a:r>
              <a:rPr kumimoji="1" lang="en-US" altLang="ja-JP" sz="2800" b="1" dirty="0"/>
              <a:t>, </a:t>
            </a:r>
            <a:r>
              <a:rPr kumimoji="1" lang="ja-JP" altLang="en-US" sz="2800" b="1" dirty="0"/>
              <a:t>実験結果より</a:t>
            </a:r>
            <a:r>
              <a:rPr kumimoji="1" lang="en-US" altLang="ja-JP" sz="2800" b="1" dirty="0"/>
              <a:t>, </a:t>
            </a:r>
            <a:r>
              <a:rPr kumimoji="1" lang="en-US" altLang="ja-JP" sz="2800" b="1" i="1" dirty="0"/>
              <a:t>x</a:t>
            </a:r>
            <a:r>
              <a:rPr kumimoji="1" lang="en-US" altLang="ja-JP" sz="2800" b="1" dirty="0"/>
              <a:t>=0.08</a:t>
            </a:r>
            <a:r>
              <a:rPr kumimoji="1" lang="ja-JP" altLang="en-US" sz="2800" b="1" dirty="0"/>
              <a:t>までは</a:t>
            </a:r>
            <a:r>
              <a:rPr kumimoji="1" lang="en-US" altLang="ja-JP" sz="2800" b="1" dirty="0"/>
              <a:t>Ni</a:t>
            </a:r>
            <a:r>
              <a:rPr kumimoji="1" lang="ja-JP" altLang="en-US" sz="2800" b="1" dirty="0"/>
              <a:t>組成比の減少が</a:t>
            </a:r>
            <a:r>
              <a:rPr kumimoji="1" lang="en-US" altLang="ja-JP" sz="2800" b="1" i="1" dirty="0"/>
              <a:t>ZT</a:t>
            </a:r>
            <a:r>
              <a:rPr kumimoji="1" lang="ja-JP" altLang="en-US" sz="2800" b="1" dirty="0"/>
              <a:t>向上に有効であることが分かった</a:t>
            </a:r>
            <a:r>
              <a:rPr kumimoji="1" lang="en-US" altLang="ja-JP" sz="2800" b="1" dirty="0"/>
              <a:t>.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en-US" altLang="ja-JP" sz="2800" b="1" i="1" dirty="0"/>
              <a:t>x</a:t>
            </a:r>
            <a:r>
              <a:rPr kumimoji="1" lang="en-US" altLang="ja-JP" sz="2800" b="1" dirty="0"/>
              <a:t>=0.03</a:t>
            </a:r>
            <a:r>
              <a:rPr kumimoji="1" lang="ja-JP" altLang="en-US" sz="2800" b="1" dirty="0"/>
              <a:t>で</a:t>
            </a:r>
            <a:r>
              <a:rPr kumimoji="1" lang="en-US" altLang="ja-JP" sz="2800" b="1" i="1" dirty="0"/>
              <a:t>ZT</a:t>
            </a:r>
            <a:r>
              <a:rPr kumimoji="1" lang="ja-JP" altLang="en-US" sz="2800" b="1" dirty="0"/>
              <a:t>が最大を示したのは</a:t>
            </a:r>
            <a:r>
              <a:rPr kumimoji="1" lang="en-US" altLang="ja-JP" sz="2800" b="1" i="1" dirty="0"/>
              <a:t>ρ</a:t>
            </a:r>
            <a:r>
              <a:rPr kumimoji="1" lang="ja-JP" altLang="en-US" sz="2800" b="1" dirty="0"/>
              <a:t>の著しい低下及び</a:t>
            </a:r>
            <a:r>
              <a:rPr kumimoji="1" lang="en-US" altLang="ja-JP" sz="2800" b="1" dirty="0"/>
              <a:t>|</a:t>
            </a:r>
            <a:r>
              <a:rPr kumimoji="1" lang="en-US" altLang="ja-JP" sz="2800" b="1" i="1" dirty="0"/>
              <a:t>S</a:t>
            </a:r>
            <a:r>
              <a:rPr kumimoji="1" lang="en-US" altLang="ja-JP" sz="2800" b="1" dirty="0"/>
              <a:t>|</a:t>
            </a:r>
            <a:r>
              <a:rPr kumimoji="1" lang="ja-JP" altLang="en-US" sz="2800" b="1" dirty="0"/>
              <a:t>が維持されたことに起因する</a:t>
            </a:r>
            <a:r>
              <a:rPr kumimoji="1" lang="en-US" altLang="ja-JP" sz="2800" b="1" dirty="0"/>
              <a:t>. </a:t>
            </a:r>
            <a:r>
              <a:rPr kumimoji="1" lang="ja-JP" altLang="en-US" sz="2800" b="1" dirty="0"/>
              <a:t>更なる</a:t>
            </a:r>
            <a:r>
              <a:rPr kumimoji="1" lang="en-US" altLang="ja-JP" sz="2800" b="1" i="1" dirty="0"/>
              <a:t>ZT</a:t>
            </a:r>
            <a:r>
              <a:rPr kumimoji="1" lang="ja-JP" altLang="en-US" sz="2800" b="1" dirty="0"/>
              <a:t>増大には</a:t>
            </a:r>
            <a:r>
              <a:rPr kumimoji="1" lang="en-US" altLang="ja-JP" sz="2800" b="1" i="1" dirty="0"/>
              <a:t>ρ</a:t>
            </a:r>
            <a:r>
              <a:rPr kumimoji="1" lang="en-US" altLang="ja-JP" sz="2800" b="1" dirty="0"/>
              <a:t>, |</a:t>
            </a:r>
            <a:r>
              <a:rPr kumimoji="1" lang="en-US" altLang="ja-JP" sz="2800" b="1" i="1" dirty="0"/>
              <a:t>S</a:t>
            </a:r>
            <a:r>
              <a:rPr kumimoji="1" lang="en-US" altLang="ja-JP" sz="2800" b="1" dirty="0"/>
              <a:t>|</a:t>
            </a:r>
            <a:r>
              <a:rPr kumimoji="1" lang="ja-JP" altLang="en-US" sz="2800" b="1" dirty="0"/>
              <a:t>へ影響しない</a:t>
            </a:r>
            <a:r>
              <a:rPr kumimoji="1" lang="en-US" altLang="ja-JP" sz="2800" b="1" i="1" dirty="0" err="1"/>
              <a:t>κ</a:t>
            </a:r>
            <a:r>
              <a:rPr kumimoji="1" lang="en-US" altLang="ja-JP" sz="2800" b="1" baseline="-25000" dirty="0" err="1"/>
              <a:t>lat</a:t>
            </a:r>
            <a:r>
              <a:rPr kumimoji="1" lang="ja-JP" altLang="en-US" sz="2800" b="1" dirty="0"/>
              <a:t>の低減が有効である</a:t>
            </a:r>
            <a:r>
              <a:rPr kumimoji="1" lang="en-US" altLang="ja-JP" sz="2800" b="1" dirty="0"/>
              <a:t>. 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1" lang="ja-JP" altLang="en-US" sz="2800" b="1" dirty="0"/>
              <a:t>今後は重元素ドーピングなどにより</a:t>
            </a:r>
            <a:r>
              <a:rPr kumimoji="1" lang="en-US" altLang="ja-JP" sz="2800" b="1" i="1" dirty="0" err="1"/>
              <a:t>κ</a:t>
            </a:r>
            <a:r>
              <a:rPr kumimoji="1" lang="en-US" altLang="ja-JP" sz="2800" b="1" baseline="-25000" dirty="0" err="1"/>
              <a:t>lat</a:t>
            </a:r>
            <a:r>
              <a:rPr kumimoji="1" lang="ja-JP" altLang="en-US" sz="2800" b="1" dirty="0"/>
              <a:t>を低減させ</a:t>
            </a:r>
            <a:r>
              <a:rPr kumimoji="1" lang="en-US" altLang="ja-JP" sz="2800" b="1" dirty="0"/>
              <a:t>, </a:t>
            </a:r>
            <a:r>
              <a:rPr kumimoji="1" lang="en-US" altLang="ja-JP" sz="2800" b="1" i="1" dirty="0"/>
              <a:t>ZT</a:t>
            </a:r>
            <a:r>
              <a:rPr kumimoji="1" lang="ja-JP" altLang="en-US" sz="2800" b="1" dirty="0"/>
              <a:t>の増大を図る</a:t>
            </a:r>
            <a:r>
              <a:rPr kumimoji="1" lang="en-US" altLang="ja-JP" sz="2800" b="1" dirty="0"/>
              <a:t>. </a:t>
            </a:r>
            <a:endParaRPr kumimoji="1" lang="ja-JP" altLang="en-US" sz="2800" b="1" dirty="0"/>
          </a:p>
        </p:txBody>
      </p:sp>
      <p:sp>
        <p:nvSpPr>
          <p:cNvPr id="2094" name="テキスト ボックス 2093">
            <a:extLst>
              <a:ext uri="{FF2B5EF4-FFF2-40B4-BE49-F238E27FC236}">
                <a16:creationId xmlns:a16="http://schemas.microsoft.com/office/drawing/2014/main" id="{114CD269-AD43-7D1A-7CF1-1C0918DEAD92}"/>
              </a:ext>
            </a:extLst>
          </p:cNvPr>
          <p:cNvSpPr txBox="1"/>
          <p:nvPr/>
        </p:nvSpPr>
        <p:spPr>
          <a:xfrm>
            <a:off x="739987" y="42105639"/>
            <a:ext cx="2880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>
                <a:latin typeface="+mn-ea"/>
              </a:rPr>
              <a:t>謝辞</a:t>
            </a:r>
            <a:r>
              <a:rPr kumimoji="1" lang="en-US" altLang="ja-JP" sz="2800" dirty="0">
                <a:latin typeface="+mn-ea"/>
              </a:rPr>
              <a:t>: </a:t>
            </a:r>
            <a:r>
              <a:rPr kumimoji="1" lang="ja-JP" altLang="en-US" sz="2800" dirty="0">
                <a:latin typeface="+mn-ea"/>
              </a:rPr>
              <a:t>本研究の実験の一部は横浜国立大学 機器分析評価センター </a:t>
            </a:r>
            <a:r>
              <a:rPr kumimoji="1" lang="en-US" altLang="ja-JP" sz="2800" dirty="0">
                <a:latin typeface="+mn-ea"/>
              </a:rPr>
              <a:t>(</a:t>
            </a:r>
            <a:r>
              <a:rPr kumimoji="1" lang="en-US" altLang="ja-JP" sz="2800" dirty="0" err="1">
                <a:latin typeface="+mn-ea"/>
              </a:rPr>
              <a:t>SmartLab</a:t>
            </a:r>
            <a:r>
              <a:rPr kumimoji="1" lang="en-US" altLang="ja-JP" sz="2800" dirty="0">
                <a:latin typeface="+mn-ea"/>
              </a:rPr>
              <a:t>, ICPE-9000),</a:t>
            </a:r>
            <a:r>
              <a:rPr kumimoji="1" lang="ja-JP" altLang="en-US" sz="2800" dirty="0">
                <a:latin typeface="+mn-ea"/>
              </a:rPr>
              <a:t> 防衛大学校 機能材料工学科 </a:t>
            </a:r>
            <a:r>
              <a:rPr kumimoji="1" lang="en-US" altLang="ja-JP" sz="2800" dirty="0">
                <a:latin typeface="+mn-ea"/>
              </a:rPr>
              <a:t>(PEM-2)</a:t>
            </a:r>
            <a:r>
              <a:rPr kumimoji="1" lang="ja-JP" altLang="en-US" sz="2800" dirty="0">
                <a:latin typeface="+mn-ea"/>
              </a:rPr>
              <a:t>の装置を利用して実施された</a:t>
            </a:r>
            <a:r>
              <a:rPr kumimoji="1" lang="en-US" altLang="ja-JP" sz="2800" dirty="0">
                <a:latin typeface="+mn-ea"/>
              </a:rPr>
              <a:t>. </a:t>
            </a:r>
            <a:endParaRPr kumimoji="1" lang="ja-JP" altLang="en-US" sz="2800" dirty="0">
              <a:latin typeface="+mn-ea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7283E10-7492-2A10-53A7-08D931F478A1}"/>
              </a:ext>
            </a:extLst>
          </p:cNvPr>
          <p:cNvSpPr txBox="1"/>
          <p:nvPr/>
        </p:nvSpPr>
        <p:spPr>
          <a:xfrm>
            <a:off x="1094770" y="14442047"/>
            <a:ext cx="15845692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研究目的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D9767B3-2B2D-B1B1-BC08-55AD3F1ECD3E}"/>
              </a:ext>
            </a:extLst>
          </p:cNvPr>
          <p:cNvSpPr txBox="1"/>
          <p:nvPr/>
        </p:nvSpPr>
        <p:spPr>
          <a:xfrm>
            <a:off x="1112405" y="15380909"/>
            <a:ext cx="15791797" cy="1331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>
              <a:lnSpc>
                <a:spcPct val="150000"/>
              </a:lnSpc>
            </a:pPr>
            <a:r>
              <a:rPr kumimoji="1" lang="en-US" altLang="ja-JP" sz="2800" b="1" dirty="0">
                <a:solidFill>
                  <a:schemeClr val="tx1"/>
                </a:solidFill>
              </a:rPr>
              <a:t>P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型熱電材料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TiNi</a:t>
            </a:r>
            <a:r>
              <a:rPr kumimoji="1" lang="en-US" altLang="ja-JP" sz="2800" b="1" baseline="-25000" dirty="0">
                <a:solidFill>
                  <a:schemeClr val="tx1"/>
                </a:solidFill>
              </a:rPr>
              <a:t>1-</a:t>
            </a:r>
            <a:r>
              <a:rPr kumimoji="1" lang="en-US" altLang="ja-JP" sz="2800" b="1" i="1" baseline="-25000" dirty="0">
                <a:solidFill>
                  <a:schemeClr val="tx1"/>
                </a:solidFill>
              </a:rPr>
              <a:t>x</a:t>
            </a:r>
            <a:r>
              <a:rPr kumimoji="1" lang="en-US" altLang="ja-JP" sz="2800" b="1" baseline="-25000" dirty="0">
                <a:solidFill>
                  <a:schemeClr val="tx1"/>
                </a:solidFill>
              </a:rPr>
              <a:t>-</a:t>
            </a:r>
            <a:r>
              <a:rPr kumimoji="1" lang="en-US" altLang="ja-JP" sz="2800" b="1" i="1" baseline="-25000" dirty="0">
                <a:solidFill>
                  <a:schemeClr val="tx1"/>
                </a:solidFill>
              </a:rPr>
              <a:t>y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Co</a:t>
            </a:r>
            <a:r>
              <a:rPr kumimoji="1" lang="en-US" altLang="ja-JP" sz="2800" b="1" i="1" baseline="-25000" dirty="0">
                <a:solidFill>
                  <a:schemeClr val="tx1"/>
                </a:solidFill>
              </a:rPr>
              <a:t>y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Sn (0≤</a:t>
            </a:r>
            <a:r>
              <a:rPr kumimoji="1" lang="en-US" altLang="ja-JP" sz="2800" b="1" i="1" dirty="0">
                <a:solidFill>
                  <a:schemeClr val="tx1"/>
                </a:solidFill>
              </a:rPr>
              <a:t>x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≤0.1, 0.01≤</a:t>
            </a:r>
            <a:r>
              <a:rPr kumimoji="1" lang="en-US" altLang="ja-JP" sz="2800" b="1" i="1" dirty="0">
                <a:solidFill>
                  <a:schemeClr val="tx1"/>
                </a:solidFill>
              </a:rPr>
              <a:t>y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≤0.05)</a:t>
            </a:r>
            <a:r>
              <a:rPr kumimoji="1" lang="ja-JP" altLang="en-US" sz="2800" b="1" dirty="0"/>
              <a:t>の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Ni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組成比減少効果が結晶構造</a:t>
            </a:r>
            <a:r>
              <a:rPr kumimoji="1" lang="ja-JP" altLang="en-US" sz="2800" b="1" dirty="0"/>
              <a:t>及び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熱電特性に</a:t>
            </a:r>
            <a:r>
              <a:rPr kumimoji="1" lang="ja-JP" altLang="en-US" sz="2800" b="1" dirty="0"/>
              <a:t>与える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影響と減少後の</a:t>
            </a:r>
            <a:r>
              <a:rPr kumimoji="1" lang="en-US" altLang="ja-JP" sz="2800" b="1" i="1" dirty="0">
                <a:solidFill>
                  <a:schemeClr val="tx1"/>
                </a:solidFill>
              </a:rPr>
              <a:t>ZT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を明らかにする</a:t>
            </a:r>
            <a:r>
              <a:rPr kumimoji="1" lang="en-US" altLang="ja-JP" sz="2800" b="1" dirty="0"/>
              <a:t>. 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sp>
        <p:nvSpPr>
          <p:cNvPr id="38" name="矢印: 山形 37">
            <a:extLst>
              <a:ext uri="{FF2B5EF4-FFF2-40B4-BE49-F238E27FC236}">
                <a16:creationId xmlns:a16="http://schemas.microsoft.com/office/drawing/2014/main" id="{9F3DDDD2-8FA3-BDA9-7593-8B65118AB4CA}"/>
              </a:ext>
            </a:extLst>
          </p:cNvPr>
          <p:cNvSpPr/>
          <p:nvPr/>
        </p:nvSpPr>
        <p:spPr>
          <a:xfrm rot="5400000">
            <a:off x="17070964" y="12040313"/>
            <a:ext cx="2664000" cy="2160000"/>
          </a:xfrm>
          <a:prstGeom prst="chevron">
            <a:avLst>
              <a:gd name="adj" fmla="val 3065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39" name="矢印: 山形 38">
            <a:extLst>
              <a:ext uri="{FF2B5EF4-FFF2-40B4-BE49-F238E27FC236}">
                <a16:creationId xmlns:a16="http://schemas.microsoft.com/office/drawing/2014/main" id="{C7517D13-B51D-F1F4-D0B8-ED8DCFD63128}"/>
              </a:ext>
            </a:extLst>
          </p:cNvPr>
          <p:cNvSpPr/>
          <p:nvPr/>
        </p:nvSpPr>
        <p:spPr>
          <a:xfrm rot="5400000">
            <a:off x="17070416" y="14236935"/>
            <a:ext cx="2665096" cy="2160000"/>
          </a:xfrm>
          <a:prstGeom prst="chevron">
            <a:avLst>
              <a:gd name="adj" fmla="val 3065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482" name="テキスト ボックス 481">
            <a:extLst>
              <a:ext uri="{FF2B5EF4-FFF2-40B4-BE49-F238E27FC236}">
                <a16:creationId xmlns:a16="http://schemas.microsoft.com/office/drawing/2014/main" id="{7A9D0DEE-B54B-5E22-2381-21D3CD57B447}"/>
              </a:ext>
            </a:extLst>
          </p:cNvPr>
          <p:cNvSpPr txBox="1"/>
          <p:nvPr/>
        </p:nvSpPr>
        <p:spPr>
          <a:xfrm>
            <a:off x="17633523" y="10700041"/>
            <a:ext cx="1538883" cy="5078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/>
              <a:t>アーク溶解</a:t>
            </a:r>
          </a:p>
        </p:txBody>
      </p:sp>
      <p:sp>
        <p:nvSpPr>
          <p:cNvPr id="483" name="テキスト ボックス 482">
            <a:extLst>
              <a:ext uri="{FF2B5EF4-FFF2-40B4-BE49-F238E27FC236}">
                <a16:creationId xmlns:a16="http://schemas.microsoft.com/office/drawing/2014/main" id="{3ADD531B-361E-D3E7-EB09-A502011E67E2}"/>
              </a:ext>
            </a:extLst>
          </p:cNvPr>
          <p:cNvSpPr txBox="1"/>
          <p:nvPr/>
        </p:nvSpPr>
        <p:spPr>
          <a:xfrm>
            <a:off x="17275589" y="12892732"/>
            <a:ext cx="2254751" cy="50783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/>
              <a:t>ワイヤ放電加工</a:t>
            </a:r>
          </a:p>
        </p:txBody>
      </p:sp>
      <p:sp>
        <p:nvSpPr>
          <p:cNvPr id="485" name="テキスト ボックス 484">
            <a:extLst>
              <a:ext uri="{FF2B5EF4-FFF2-40B4-BE49-F238E27FC236}">
                <a16:creationId xmlns:a16="http://schemas.microsoft.com/office/drawing/2014/main" id="{9D8B3205-C2C4-213A-8A41-F0A00F87CC1A}"/>
              </a:ext>
            </a:extLst>
          </p:cNvPr>
          <p:cNvSpPr txBox="1"/>
          <p:nvPr/>
        </p:nvSpPr>
        <p:spPr>
          <a:xfrm>
            <a:off x="17049587" y="15160411"/>
            <a:ext cx="2706755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2400" b="1" dirty="0"/>
              <a:t>均質化焼き鈍し</a:t>
            </a:r>
            <a:endParaRPr kumimoji="1" lang="en-US" altLang="ja-JP" sz="2400" b="1" dirty="0"/>
          </a:p>
        </p:txBody>
      </p:sp>
      <p:sp>
        <p:nvSpPr>
          <p:cNvPr id="475" name="テキスト ボックス 474">
            <a:extLst>
              <a:ext uri="{FF2B5EF4-FFF2-40B4-BE49-F238E27FC236}">
                <a16:creationId xmlns:a16="http://schemas.microsoft.com/office/drawing/2014/main" id="{0D810D2E-7175-7F7B-EA1D-FFAE9F791B9A}"/>
              </a:ext>
            </a:extLst>
          </p:cNvPr>
          <p:cNvSpPr txBox="1"/>
          <p:nvPr/>
        </p:nvSpPr>
        <p:spPr>
          <a:xfrm>
            <a:off x="17413387" y="7712628"/>
            <a:ext cx="1979154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2400" b="1" dirty="0"/>
              <a:t>秤 量</a:t>
            </a:r>
            <a:endParaRPr kumimoji="1" lang="en-US" altLang="ja-JP" sz="2400" b="1" dirty="0"/>
          </a:p>
        </p:txBody>
      </p:sp>
      <p:pic>
        <p:nvPicPr>
          <p:cNvPr id="41" name="図 40" descr="自転車, 座る, 金属, 車 が含まれている画像&#10;&#10;自動的に生成された説明">
            <a:extLst>
              <a:ext uri="{FF2B5EF4-FFF2-40B4-BE49-F238E27FC236}">
                <a16:creationId xmlns:a16="http://schemas.microsoft.com/office/drawing/2014/main" id="{547764F9-1B0D-54A4-662F-469DB17FDCD5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3" r="-1"/>
          <a:stretch/>
        </p:blipFill>
        <p:spPr>
          <a:xfrm>
            <a:off x="20275837" y="10579632"/>
            <a:ext cx="2065609" cy="1730641"/>
          </a:xfrm>
          <a:prstGeom prst="rect">
            <a:avLst/>
          </a:prstGeom>
        </p:spPr>
      </p:pic>
      <p:sp>
        <p:nvSpPr>
          <p:cNvPr id="44" name="直方体 43">
            <a:extLst>
              <a:ext uri="{FF2B5EF4-FFF2-40B4-BE49-F238E27FC236}">
                <a16:creationId xmlns:a16="http://schemas.microsoft.com/office/drawing/2014/main" id="{00E55D38-40B6-A2F0-182B-728DF13F379F}"/>
              </a:ext>
            </a:extLst>
          </p:cNvPr>
          <p:cNvSpPr>
            <a:spLocks noChangeAspect="1"/>
          </p:cNvSpPr>
          <p:nvPr/>
        </p:nvSpPr>
        <p:spPr>
          <a:xfrm>
            <a:off x="19629079" y="12538300"/>
            <a:ext cx="534192" cy="257830"/>
          </a:xfrm>
          <a:prstGeom prst="cube">
            <a:avLst>
              <a:gd name="adj" fmla="val 7076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180E561-753C-3BA7-9819-A0445750B69B}"/>
              </a:ext>
            </a:extLst>
          </p:cNvPr>
          <p:cNvSpPr txBox="1"/>
          <p:nvPr/>
        </p:nvSpPr>
        <p:spPr>
          <a:xfrm>
            <a:off x="20276070" y="12448082"/>
            <a:ext cx="2871490" cy="8848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7 × 7 × 1 mm</a:t>
            </a:r>
            <a:r>
              <a:rPr kumimoji="1" lang="en-US" altLang="ja-JP" sz="2000" baseline="30000" dirty="0"/>
              <a:t>3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(</a:t>
            </a:r>
            <a:r>
              <a:rPr kumimoji="1" lang="en-US" altLang="ja-JP" sz="2000" i="1" dirty="0"/>
              <a:t>ρ</a:t>
            </a:r>
            <a:r>
              <a:rPr kumimoji="1" lang="en-US" altLang="ja-JP" sz="2000" dirty="0"/>
              <a:t>, </a:t>
            </a:r>
            <a:r>
              <a:rPr kumimoji="1" lang="en-US" altLang="ja-JP" sz="2000" i="1" dirty="0"/>
              <a:t>S</a:t>
            </a:r>
            <a:r>
              <a:rPr kumimoji="1" lang="en-US" altLang="ja-JP" sz="2000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7 × 7 × 2 mm</a:t>
            </a:r>
            <a:r>
              <a:rPr kumimoji="1" lang="en-US" altLang="ja-JP" sz="2000" baseline="30000" dirty="0"/>
              <a:t>3</a:t>
            </a:r>
            <a:r>
              <a:rPr kumimoji="1" lang="en-US" altLang="ja-JP" sz="2000" dirty="0"/>
              <a:t> (</a:t>
            </a:r>
            <a:r>
              <a:rPr kumimoji="1" lang="en-US" altLang="ja-JP" sz="2000" i="1" dirty="0"/>
              <a:t>κ</a:t>
            </a:r>
            <a:r>
              <a:rPr kumimoji="1" lang="en-US" altLang="ja-JP" sz="2000" dirty="0"/>
              <a:t>)</a:t>
            </a:r>
          </a:p>
        </p:txBody>
      </p:sp>
      <p:sp>
        <p:nvSpPr>
          <p:cNvPr id="60" name="フローチャート: 抜出し 59">
            <a:extLst>
              <a:ext uri="{FF2B5EF4-FFF2-40B4-BE49-F238E27FC236}">
                <a16:creationId xmlns:a16="http://schemas.microsoft.com/office/drawing/2014/main" id="{EECD0D62-297E-E026-7D80-492C5463044B}"/>
              </a:ext>
            </a:extLst>
          </p:cNvPr>
          <p:cNvSpPr/>
          <p:nvPr/>
        </p:nvSpPr>
        <p:spPr>
          <a:xfrm rot="10800000">
            <a:off x="20872583" y="14735933"/>
            <a:ext cx="1005686" cy="278979"/>
          </a:xfrm>
          <a:prstGeom prst="flowChartExtra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50" name="グループ化 2249">
            <a:extLst>
              <a:ext uri="{FF2B5EF4-FFF2-40B4-BE49-F238E27FC236}">
                <a16:creationId xmlns:a16="http://schemas.microsoft.com/office/drawing/2014/main" id="{E653282D-B504-4442-0016-CA40FCCC57A1}"/>
              </a:ext>
            </a:extLst>
          </p:cNvPr>
          <p:cNvGrpSpPr/>
          <p:nvPr/>
        </p:nvGrpSpPr>
        <p:grpSpPr>
          <a:xfrm>
            <a:off x="20742599" y="15170425"/>
            <a:ext cx="1350000" cy="1080000"/>
            <a:chOff x="3707904" y="5301208"/>
            <a:chExt cx="1142617" cy="936104"/>
          </a:xfrm>
        </p:grpSpPr>
        <p:sp>
          <p:nvSpPr>
            <p:cNvPr id="2252" name="正方形/長方形 2251">
              <a:extLst>
                <a:ext uri="{FF2B5EF4-FFF2-40B4-BE49-F238E27FC236}">
                  <a16:creationId xmlns:a16="http://schemas.microsoft.com/office/drawing/2014/main" id="{5F40F6A9-B741-E6BE-D3A9-2AD03DD844A4}"/>
                </a:ext>
              </a:extLst>
            </p:cNvPr>
            <p:cNvSpPr/>
            <p:nvPr/>
          </p:nvSpPr>
          <p:spPr>
            <a:xfrm>
              <a:off x="3707904" y="5301208"/>
              <a:ext cx="1142617" cy="9361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53" name="正方形/長方形 2252">
              <a:extLst>
                <a:ext uri="{FF2B5EF4-FFF2-40B4-BE49-F238E27FC236}">
                  <a16:creationId xmlns:a16="http://schemas.microsoft.com/office/drawing/2014/main" id="{D7FBD5EF-38CB-7F87-831A-157357AE4AAD}"/>
                </a:ext>
              </a:extLst>
            </p:cNvPr>
            <p:cNvSpPr/>
            <p:nvPr/>
          </p:nvSpPr>
          <p:spPr>
            <a:xfrm>
              <a:off x="3847212" y="5409260"/>
              <a:ext cx="864000" cy="72000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C000"/>
                </a:gs>
                <a:gs pos="100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3632F92-D07F-4DF5-3E93-6D6CE720774A}"/>
              </a:ext>
            </a:extLst>
          </p:cNvPr>
          <p:cNvSpPr txBox="1"/>
          <p:nvPr/>
        </p:nvSpPr>
        <p:spPr>
          <a:xfrm>
            <a:off x="20549025" y="16399721"/>
            <a:ext cx="172565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2000" dirty="0"/>
              <a:t>1073 K, 168h</a:t>
            </a:r>
            <a:endParaRPr kumimoji="1" lang="en-US" altLang="ja-JP" sz="2000" baseline="30000" dirty="0"/>
          </a:p>
        </p:txBody>
      </p:sp>
      <p:sp>
        <p:nvSpPr>
          <p:cNvPr id="2254" name="直方体 2253">
            <a:extLst>
              <a:ext uri="{FF2B5EF4-FFF2-40B4-BE49-F238E27FC236}">
                <a16:creationId xmlns:a16="http://schemas.microsoft.com/office/drawing/2014/main" id="{C9092E52-B569-7EB1-20F2-E43A86A0933D}"/>
              </a:ext>
            </a:extLst>
          </p:cNvPr>
          <p:cNvSpPr>
            <a:spLocks noChangeAspect="1"/>
          </p:cNvSpPr>
          <p:nvPr/>
        </p:nvSpPr>
        <p:spPr>
          <a:xfrm>
            <a:off x="19626758" y="13100542"/>
            <a:ext cx="534192" cy="257830"/>
          </a:xfrm>
          <a:prstGeom prst="cube">
            <a:avLst>
              <a:gd name="adj" fmla="val 52291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257" name="表 2256">
            <a:extLst>
              <a:ext uri="{FF2B5EF4-FFF2-40B4-BE49-F238E27FC236}">
                <a16:creationId xmlns:a16="http://schemas.microsoft.com/office/drawing/2014/main" id="{5112A435-09F0-4F62-9FD7-8FE62AD61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44920"/>
              </p:ext>
            </p:extLst>
          </p:nvPr>
        </p:nvGraphicFramePr>
        <p:xfrm>
          <a:off x="19664329" y="7403208"/>
          <a:ext cx="3206580" cy="23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>
                  <a:extLst>
                    <a:ext uri="{9D8B030D-6E8A-4147-A177-3AD203B41FA5}">
                      <a16:colId xmlns:a16="http://schemas.microsoft.com/office/drawing/2014/main" val="230258613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429116069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68635476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369682205"/>
                    </a:ext>
                  </a:extLst>
                </a:gridCol>
              </a:tblGrid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baseline="-25000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kumimoji="1" lang="ja-JP" altLang="en-US" sz="2400" b="0" i="1" baseline="-2500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kumimoji="1" lang="en-US" altLang="ja-JP" sz="2400" b="0" i="1" baseline="30000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kumimoji="1" lang="ja-JP" altLang="en-US" sz="2400" b="0" i="1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43174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3962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042825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467768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117281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0.08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25970"/>
                  </a:ext>
                </a:extLst>
              </a:tr>
              <a:tr h="2013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0" marR="0" marT="28800" marB="28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"/>
                          <a:ea typeface="メイリオ"/>
                          <a:cs typeface="+mn-cs"/>
                        </a:rPr>
                        <a:t>○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28800" marB="28800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297107"/>
                  </a:ext>
                </a:extLst>
              </a:tr>
            </a:tbl>
          </a:graphicData>
        </a:graphic>
      </p:graphicFrame>
      <p:grpSp>
        <p:nvGrpSpPr>
          <p:cNvPr id="2270" name="グループ化 2269">
            <a:extLst>
              <a:ext uri="{FF2B5EF4-FFF2-40B4-BE49-F238E27FC236}">
                <a16:creationId xmlns:a16="http://schemas.microsoft.com/office/drawing/2014/main" id="{B14D9DBD-C3BE-5BBC-08C8-92526E08ED2C}"/>
              </a:ext>
            </a:extLst>
          </p:cNvPr>
          <p:cNvGrpSpPr/>
          <p:nvPr/>
        </p:nvGrpSpPr>
        <p:grpSpPr>
          <a:xfrm>
            <a:off x="19664337" y="14053788"/>
            <a:ext cx="2926074" cy="470445"/>
            <a:chOff x="19664337" y="13847309"/>
            <a:chExt cx="2926074" cy="470445"/>
          </a:xfrm>
        </p:grpSpPr>
        <p:grpSp>
          <p:nvGrpSpPr>
            <p:cNvPr id="2265" name="グループ化 2264">
              <a:extLst>
                <a:ext uri="{FF2B5EF4-FFF2-40B4-BE49-F238E27FC236}">
                  <a16:creationId xmlns:a16="http://schemas.microsoft.com/office/drawing/2014/main" id="{3178ED89-823E-48E0-1B14-28627822F93D}"/>
                </a:ext>
              </a:extLst>
            </p:cNvPr>
            <p:cNvGrpSpPr/>
            <p:nvPr/>
          </p:nvGrpSpPr>
          <p:grpSpPr>
            <a:xfrm>
              <a:off x="21297531" y="13851556"/>
              <a:ext cx="1292880" cy="466198"/>
              <a:chOff x="20000119" y="14108906"/>
              <a:chExt cx="1292880" cy="466198"/>
            </a:xfrm>
          </p:grpSpPr>
          <p:grpSp>
            <p:nvGrpSpPr>
              <p:cNvPr id="2243" name="グループ化 2242">
                <a:extLst>
                  <a:ext uri="{FF2B5EF4-FFF2-40B4-BE49-F238E27FC236}">
                    <a16:creationId xmlns:a16="http://schemas.microsoft.com/office/drawing/2014/main" id="{5E821965-AD5D-A722-1CD8-A1767CC0020B}"/>
                  </a:ext>
                </a:extLst>
              </p:cNvPr>
              <p:cNvGrpSpPr/>
              <p:nvPr/>
            </p:nvGrpSpPr>
            <p:grpSpPr>
              <a:xfrm>
                <a:off x="20032118" y="14144904"/>
                <a:ext cx="1260881" cy="413272"/>
                <a:chOff x="1529512" y="5146189"/>
                <a:chExt cx="1141904" cy="343616"/>
              </a:xfrm>
            </p:grpSpPr>
            <p:sp>
              <p:nvSpPr>
                <p:cNvPr id="2247" name="フローチャート: 端子 2246">
                  <a:extLst>
                    <a:ext uri="{FF2B5EF4-FFF2-40B4-BE49-F238E27FC236}">
                      <a16:creationId xmlns:a16="http://schemas.microsoft.com/office/drawing/2014/main" id="{97025B49-44A2-8C30-0FA1-936977F462BC}"/>
                    </a:ext>
                  </a:extLst>
                </p:cNvPr>
                <p:cNvSpPr/>
                <p:nvPr/>
              </p:nvSpPr>
              <p:spPr>
                <a:xfrm>
                  <a:off x="1895069" y="5146189"/>
                  <a:ext cx="776347" cy="343616"/>
                </a:xfrm>
                <a:prstGeom prst="flowChartTerminator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8" name="直方体 2247">
                  <a:extLst>
                    <a:ext uri="{FF2B5EF4-FFF2-40B4-BE49-F238E27FC236}">
                      <a16:creationId xmlns:a16="http://schemas.microsoft.com/office/drawing/2014/main" id="{EA870FE2-678D-101C-175F-B861FE0EC7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94787" y="5242468"/>
                  <a:ext cx="336301" cy="162317"/>
                </a:xfrm>
                <a:prstGeom prst="cube">
                  <a:avLst>
                    <a:gd name="adj" fmla="val 70763"/>
                  </a:avLst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9" name="フローチャート: 端子 2248">
                  <a:extLst>
                    <a:ext uri="{FF2B5EF4-FFF2-40B4-BE49-F238E27FC236}">
                      <a16:creationId xmlns:a16="http://schemas.microsoft.com/office/drawing/2014/main" id="{5F4CB470-3CDE-2432-9B7F-86750A4569C6}"/>
                    </a:ext>
                  </a:extLst>
                </p:cNvPr>
                <p:cNvSpPr/>
                <p:nvPr/>
              </p:nvSpPr>
              <p:spPr>
                <a:xfrm>
                  <a:off x="1529512" y="5152026"/>
                  <a:ext cx="364239" cy="327969"/>
                </a:xfrm>
                <a:custGeom>
                  <a:avLst/>
                  <a:gdLst>
                    <a:gd name="connsiteX0" fmla="*/ 3475 w 21600"/>
                    <a:gd name="connsiteY0" fmla="*/ 0 h 21600"/>
                    <a:gd name="connsiteX1" fmla="*/ 18125 w 21600"/>
                    <a:gd name="connsiteY1" fmla="*/ 0 h 21600"/>
                    <a:gd name="connsiteX2" fmla="*/ 21600 w 21600"/>
                    <a:gd name="connsiteY2" fmla="*/ 10800 h 21600"/>
                    <a:gd name="connsiteX3" fmla="*/ 18125 w 21600"/>
                    <a:gd name="connsiteY3" fmla="*/ 21600 h 21600"/>
                    <a:gd name="connsiteX4" fmla="*/ 3475 w 21600"/>
                    <a:gd name="connsiteY4" fmla="*/ 21600 h 21600"/>
                    <a:gd name="connsiteX5" fmla="*/ 0 w 21600"/>
                    <a:gd name="connsiteY5" fmla="*/ 10800 h 21600"/>
                    <a:gd name="connsiteX6" fmla="*/ 3475 w 21600"/>
                    <a:gd name="connsiteY6" fmla="*/ 0 h 21600"/>
                    <a:gd name="connsiteX0" fmla="*/ 1832 w 19957"/>
                    <a:gd name="connsiteY0" fmla="*/ 0 h 21600"/>
                    <a:gd name="connsiteX1" fmla="*/ 16482 w 19957"/>
                    <a:gd name="connsiteY1" fmla="*/ 0 h 21600"/>
                    <a:gd name="connsiteX2" fmla="*/ 19957 w 19957"/>
                    <a:gd name="connsiteY2" fmla="*/ 10800 h 21600"/>
                    <a:gd name="connsiteX3" fmla="*/ 16482 w 19957"/>
                    <a:gd name="connsiteY3" fmla="*/ 21600 h 21600"/>
                    <a:gd name="connsiteX4" fmla="*/ 1832 w 19957"/>
                    <a:gd name="connsiteY4" fmla="*/ 21600 h 21600"/>
                    <a:gd name="connsiteX5" fmla="*/ 1832 w 19957"/>
                    <a:gd name="connsiteY5" fmla="*/ 0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9957" h="21600">
                      <a:moveTo>
                        <a:pt x="1832" y="0"/>
                      </a:moveTo>
                      <a:lnTo>
                        <a:pt x="16482" y="0"/>
                      </a:lnTo>
                      <a:cubicBezTo>
                        <a:pt x="18401" y="0"/>
                        <a:pt x="19957" y="4835"/>
                        <a:pt x="19957" y="10800"/>
                      </a:cubicBezTo>
                      <a:cubicBezTo>
                        <a:pt x="19957" y="16765"/>
                        <a:pt x="18401" y="21600"/>
                        <a:pt x="16482" y="21600"/>
                      </a:cubicBezTo>
                      <a:lnTo>
                        <a:pt x="1832" y="21600"/>
                      </a:lnTo>
                      <a:cubicBezTo>
                        <a:pt x="-610" y="18000"/>
                        <a:pt x="-610" y="3600"/>
                        <a:pt x="1832" y="0"/>
                      </a:cubicBez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sp>
            <p:nvSpPr>
              <p:cNvPr id="2259" name="正方形/長方形 2258">
                <a:extLst>
                  <a:ext uri="{FF2B5EF4-FFF2-40B4-BE49-F238E27FC236}">
                    <a16:creationId xmlns:a16="http://schemas.microsoft.com/office/drawing/2014/main" id="{064788BC-6D0C-B30F-D7D6-A2A0FCE99607}"/>
                  </a:ext>
                </a:extLst>
              </p:cNvPr>
              <p:cNvSpPr/>
              <p:nvPr/>
            </p:nvSpPr>
            <p:spPr>
              <a:xfrm>
                <a:off x="20000119" y="14108906"/>
                <a:ext cx="84852" cy="46619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1" name="正方形/長方形 2260">
                <a:extLst>
                  <a:ext uri="{FF2B5EF4-FFF2-40B4-BE49-F238E27FC236}">
                    <a16:creationId xmlns:a16="http://schemas.microsoft.com/office/drawing/2014/main" id="{AC31BAEB-8D1C-304C-F4CF-2F04A1B14E62}"/>
                  </a:ext>
                </a:extLst>
              </p:cNvPr>
              <p:cNvSpPr/>
              <p:nvPr/>
            </p:nvSpPr>
            <p:spPr>
              <a:xfrm>
                <a:off x="20411148" y="14292262"/>
                <a:ext cx="55159" cy="8810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263" name="直線矢印コネクタ 2262">
              <a:extLst>
                <a:ext uri="{FF2B5EF4-FFF2-40B4-BE49-F238E27FC236}">
                  <a16:creationId xmlns:a16="http://schemas.microsoft.com/office/drawing/2014/main" id="{D6DC6F57-636B-C08E-BCC8-92998A58B445}"/>
                </a:ext>
              </a:extLst>
            </p:cNvPr>
            <p:cNvCxnSpPr/>
            <p:nvPr/>
          </p:nvCxnSpPr>
          <p:spPr>
            <a:xfrm flipH="1">
              <a:off x="21030435" y="14100956"/>
              <a:ext cx="26709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4" name="テキスト ボックス 2263">
              <a:extLst>
                <a:ext uri="{FF2B5EF4-FFF2-40B4-BE49-F238E27FC236}">
                  <a16:creationId xmlns:a16="http://schemas.microsoft.com/office/drawing/2014/main" id="{1EE4EC00-7C35-9FB9-65A2-FF4EA32BB621}"/>
                </a:ext>
              </a:extLst>
            </p:cNvPr>
            <p:cNvSpPr txBox="1"/>
            <p:nvPr/>
          </p:nvSpPr>
          <p:spPr>
            <a:xfrm>
              <a:off x="19664337" y="13847309"/>
              <a:ext cx="1282402" cy="423193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kumimoji="1" lang="ja-JP" altLang="en-US" sz="2000" b="1" dirty="0"/>
                <a:t>真空ポンプ</a:t>
              </a:r>
              <a:endParaRPr kumimoji="1" lang="en-US" altLang="ja-JP" sz="2000" b="1" dirty="0"/>
            </a:p>
          </p:txBody>
        </p:sp>
      </p:grpSp>
      <p:cxnSp>
        <p:nvCxnSpPr>
          <p:cNvPr id="2299" name="直線コネクタ 2298">
            <a:extLst>
              <a:ext uri="{FF2B5EF4-FFF2-40B4-BE49-F238E27FC236}">
                <a16:creationId xmlns:a16="http://schemas.microsoft.com/office/drawing/2014/main" id="{400ACC9D-6EF9-4D71-E335-7C08A26A8C87}"/>
              </a:ext>
            </a:extLst>
          </p:cNvPr>
          <p:cNvCxnSpPr>
            <a:cxnSpLocks/>
          </p:cNvCxnSpPr>
          <p:nvPr/>
        </p:nvCxnSpPr>
        <p:spPr>
          <a:xfrm>
            <a:off x="23164133" y="7476224"/>
            <a:ext cx="0" cy="9020021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2" name="テキスト ボックス 2301">
            <a:extLst>
              <a:ext uri="{FF2B5EF4-FFF2-40B4-BE49-F238E27FC236}">
                <a16:creationId xmlns:a16="http://schemas.microsoft.com/office/drawing/2014/main" id="{6E7CB16D-5A19-42ED-11B1-39CC27ACBCB0}"/>
              </a:ext>
            </a:extLst>
          </p:cNvPr>
          <p:cNvSpPr txBox="1"/>
          <p:nvPr/>
        </p:nvSpPr>
        <p:spPr>
          <a:xfrm>
            <a:off x="17322964" y="8148560"/>
            <a:ext cx="216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TiNi</a:t>
            </a:r>
            <a:r>
              <a:rPr kumimoji="1" lang="en-US" altLang="ja-JP" sz="2400" baseline="-25000" dirty="0">
                <a:solidFill>
                  <a:schemeClr val="tx1"/>
                </a:solidFill>
              </a:rPr>
              <a:t>1-</a:t>
            </a:r>
            <a:r>
              <a:rPr kumimoji="1" lang="en-US" altLang="ja-JP" sz="2400" i="1" baseline="-25000" dirty="0">
                <a:solidFill>
                  <a:schemeClr val="tx1"/>
                </a:solidFill>
              </a:rPr>
              <a:t>x</a:t>
            </a:r>
            <a:r>
              <a:rPr kumimoji="1" lang="en-US" altLang="ja-JP" sz="2400" baseline="-25000" dirty="0">
                <a:solidFill>
                  <a:schemeClr val="tx1"/>
                </a:solidFill>
              </a:rPr>
              <a:t>-</a:t>
            </a:r>
            <a:r>
              <a:rPr kumimoji="1" lang="en-US" altLang="ja-JP" sz="2400" i="1" baseline="-25000" dirty="0">
                <a:solidFill>
                  <a:schemeClr val="tx1"/>
                </a:solidFill>
              </a:rPr>
              <a:t>y</a:t>
            </a:r>
            <a:r>
              <a:rPr kumimoji="1" lang="en-US" altLang="ja-JP" sz="2400" dirty="0">
                <a:solidFill>
                  <a:schemeClr val="tx1"/>
                </a:solidFill>
              </a:rPr>
              <a:t>Co</a:t>
            </a:r>
            <a:r>
              <a:rPr kumimoji="1" lang="en-US" altLang="ja-JP" sz="2400" i="1" baseline="-25000" dirty="0">
                <a:solidFill>
                  <a:schemeClr val="tx1"/>
                </a:solidFill>
              </a:rPr>
              <a:t>y</a:t>
            </a:r>
            <a:r>
              <a:rPr kumimoji="1" lang="en-US" altLang="ja-JP" sz="2400" dirty="0">
                <a:solidFill>
                  <a:schemeClr val="tx1"/>
                </a:solidFill>
              </a:rPr>
              <a:t>Sn</a:t>
            </a:r>
          </a:p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(0≤</a:t>
            </a:r>
            <a:r>
              <a:rPr kumimoji="1" lang="en-US" altLang="ja-JP" sz="2400" i="1" dirty="0">
                <a:solidFill>
                  <a:schemeClr val="tx1"/>
                </a:solidFill>
              </a:rPr>
              <a:t>x</a:t>
            </a:r>
            <a:r>
              <a:rPr kumimoji="1" lang="en-US" altLang="ja-JP" sz="2400" dirty="0">
                <a:solidFill>
                  <a:schemeClr val="tx1"/>
                </a:solidFill>
              </a:rPr>
              <a:t>≤0.1, 0.01≤</a:t>
            </a:r>
            <a:r>
              <a:rPr kumimoji="1" lang="en-US" altLang="ja-JP" sz="2400" i="1" dirty="0">
                <a:solidFill>
                  <a:schemeClr val="tx1"/>
                </a:solidFill>
              </a:rPr>
              <a:t>y</a:t>
            </a:r>
            <a:r>
              <a:rPr kumimoji="1" lang="en-US" altLang="ja-JP" sz="2400" dirty="0">
                <a:solidFill>
                  <a:schemeClr val="tx1"/>
                </a:solidFill>
              </a:rPr>
              <a:t>≤0.05)</a:t>
            </a:r>
            <a:endParaRPr lang="ja-JP" altLang="en-US" sz="2400" dirty="0"/>
          </a:p>
        </p:txBody>
      </p: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9FC64878-CC93-3EBB-0FF0-DF23C0C49098}"/>
              </a:ext>
            </a:extLst>
          </p:cNvPr>
          <p:cNvGrpSpPr/>
          <p:nvPr/>
        </p:nvGrpSpPr>
        <p:grpSpPr>
          <a:xfrm>
            <a:off x="10841729" y="9837860"/>
            <a:ext cx="2879939" cy="1107996"/>
            <a:chOff x="16642502" y="11502553"/>
            <a:chExt cx="2879939" cy="1107996"/>
          </a:xfrm>
        </p:grpSpPr>
        <p:sp>
          <p:nvSpPr>
            <p:cNvPr id="450" name="テキスト ボックス 449">
              <a:extLst>
                <a:ext uri="{FF2B5EF4-FFF2-40B4-BE49-F238E27FC236}">
                  <a16:creationId xmlns:a16="http://schemas.microsoft.com/office/drawing/2014/main" id="{1235C9D7-BA8D-3F74-50EB-991643C44DF2}"/>
                </a:ext>
              </a:extLst>
            </p:cNvPr>
            <p:cNvSpPr txBox="1"/>
            <p:nvPr/>
          </p:nvSpPr>
          <p:spPr>
            <a:xfrm>
              <a:off x="16791329" y="11502553"/>
              <a:ext cx="2731112" cy="1107996"/>
            </a:xfrm>
            <a:prstGeom prst="rect">
              <a:avLst/>
            </a:prstGeom>
            <a:noFill/>
          </p:spPr>
          <p:txBody>
            <a:bodyPr wrap="square" lIns="0" tIns="0" rIns="0" bIns="0" numCol="1" rtlCol="0" anchor="ctr">
              <a:spAutoFit/>
            </a:bodyPr>
            <a:lstStyle/>
            <a:p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：ゼーベック係数（</a:t>
              </a:r>
              <a:r>
                <a:rPr kumimoji="1" lang="en-US" altLang="ja-JP" dirty="0">
                  <a:latin typeface="Segoe UI" panose="020B0502040204020203" pitchFamily="34" charset="0"/>
                  <a:cs typeface="Segoe UI" panose="020B0502040204020203" pitchFamily="34" charset="0"/>
                </a:rPr>
                <a:t>VK</a:t>
              </a:r>
              <a:r>
                <a:rPr kumimoji="1" lang="en-US" altLang="ja-JP" baseline="30000" dirty="0">
                  <a:latin typeface="Segoe UI" panose="020B0502040204020203" pitchFamily="34" charset="0"/>
                  <a:cs typeface="Segoe UI" panose="020B0502040204020203" pitchFamily="34" charset="0"/>
                </a:rPr>
                <a:t>-1</a:t>
              </a:r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）</a:t>
              </a:r>
              <a:endParaRPr kumimoji="1" lang="en-US" altLang="ja-JP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：電気抵抗率（</a:t>
              </a:r>
              <a:r>
                <a:rPr kumimoji="1" lang="en-US" altLang="ja-JP" dirty="0" err="1">
                  <a:latin typeface="Segoe UI" panose="020B0502040204020203" pitchFamily="34" charset="0"/>
                  <a:cs typeface="Segoe UI" panose="020B0502040204020203" pitchFamily="34" charset="0"/>
                </a:rPr>
                <a:t>Ωm</a:t>
              </a:r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）</a:t>
              </a:r>
              <a:endParaRPr kumimoji="1" lang="en-US" altLang="ja-JP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：熱伝導率（</a:t>
              </a:r>
              <a:r>
                <a:rPr kumimoji="1" lang="en-US" altLang="ja-JP" dirty="0">
                  <a:latin typeface="Segoe UI" panose="020B0502040204020203" pitchFamily="34" charset="0"/>
                  <a:cs typeface="Segoe UI" panose="020B0502040204020203" pitchFamily="34" charset="0"/>
                </a:rPr>
                <a:t>Wm</a:t>
              </a:r>
              <a:r>
                <a:rPr kumimoji="1" lang="en-US" altLang="ja-JP" baseline="30000" dirty="0">
                  <a:latin typeface="Segoe UI" panose="020B0502040204020203" pitchFamily="34" charset="0"/>
                  <a:cs typeface="Segoe UI" panose="020B0502040204020203" pitchFamily="34" charset="0"/>
                </a:rPr>
                <a:t>-1</a:t>
              </a:r>
              <a:r>
                <a:rPr kumimoji="1" lang="en-US" altLang="ja-JP" dirty="0">
                  <a:latin typeface="Segoe UI" panose="020B0502040204020203" pitchFamily="34" charset="0"/>
                  <a:cs typeface="Segoe UI" panose="020B0502040204020203" pitchFamily="34" charset="0"/>
                </a:rPr>
                <a:t>K</a:t>
              </a:r>
              <a:r>
                <a:rPr kumimoji="1" lang="en-US" altLang="ja-JP" baseline="30000" dirty="0">
                  <a:latin typeface="Segoe UI" panose="020B0502040204020203" pitchFamily="34" charset="0"/>
                  <a:cs typeface="Segoe UI" panose="020B0502040204020203" pitchFamily="34" charset="0"/>
                </a:rPr>
                <a:t>-1</a:t>
              </a:r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）</a:t>
              </a:r>
              <a:endParaRPr kumimoji="1" lang="en-US" altLang="ja-JP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：平均温度（</a:t>
              </a:r>
              <a:r>
                <a:rPr kumimoji="1" lang="en-US" altLang="ja-JP" dirty="0">
                  <a:latin typeface="Segoe UI" panose="020B0502040204020203" pitchFamily="34" charset="0"/>
                  <a:cs typeface="Segoe UI" panose="020B0502040204020203" pitchFamily="34" charset="0"/>
                </a:rPr>
                <a:t>K</a:t>
              </a:r>
              <a:r>
                <a: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rPr>
                <a:t>）</a:t>
              </a:r>
            </a:p>
          </p:txBody>
        </p:sp>
        <p:sp>
          <p:nvSpPr>
            <p:cNvPr id="451" name="テキスト ボックス 450">
              <a:extLst>
                <a:ext uri="{FF2B5EF4-FFF2-40B4-BE49-F238E27FC236}">
                  <a16:creationId xmlns:a16="http://schemas.microsoft.com/office/drawing/2014/main" id="{7D82FED5-63DB-288D-D3C4-00092FFC5865}"/>
                </a:ext>
              </a:extLst>
            </p:cNvPr>
            <p:cNvSpPr txBox="1"/>
            <p:nvPr/>
          </p:nvSpPr>
          <p:spPr>
            <a:xfrm>
              <a:off x="16642502" y="11502553"/>
              <a:ext cx="294790" cy="1107996"/>
            </a:xfrm>
            <a:prstGeom prst="rect">
              <a:avLst/>
            </a:prstGeom>
            <a:noFill/>
          </p:spPr>
          <p:txBody>
            <a:bodyPr wrap="square" lIns="0" tIns="0" rIns="0" bIns="0" numCol="1" rtlCol="0" anchor="ctr">
              <a:spAutoFit/>
            </a:bodyPr>
            <a:lstStyle/>
            <a:p>
              <a:r>
                <a:rPr kumimoji="1" lang="en-US" altLang="ja-JP" i="1" dirty="0">
                  <a:latin typeface="Segoe UI" panose="020B0502040204020203" pitchFamily="34" charset="0"/>
                  <a:cs typeface="Segoe UI" panose="020B0502040204020203" pitchFamily="34" charset="0"/>
                </a:rPr>
                <a:t>S</a:t>
              </a:r>
            </a:p>
            <a:p>
              <a:r>
                <a:rPr kumimoji="1" lang="en-US" altLang="ja-JP" i="1" dirty="0">
                  <a:latin typeface="Segoe UI" panose="020B0502040204020203" pitchFamily="34" charset="0"/>
                  <a:cs typeface="Segoe UI" panose="020B0502040204020203" pitchFamily="34" charset="0"/>
                </a:rPr>
                <a:t>ρ</a:t>
              </a:r>
            </a:p>
            <a:p>
              <a:r>
                <a:rPr kumimoji="1" lang="en-US" altLang="ja-JP" i="1" dirty="0">
                  <a:latin typeface="Segoe UI" panose="020B0502040204020203" pitchFamily="34" charset="0"/>
                  <a:cs typeface="Segoe UI" panose="020B0502040204020203" pitchFamily="34" charset="0"/>
                </a:rPr>
                <a:t>κ</a:t>
              </a:r>
            </a:p>
            <a:p>
              <a:r>
                <a:rPr kumimoji="1" lang="en-US" altLang="ja-JP" i="1" dirty="0">
                  <a:latin typeface="Segoe UI" panose="020B0502040204020203" pitchFamily="34" charset="0"/>
                  <a:cs typeface="Segoe UI" panose="020B0502040204020203" pitchFamily="34" charset="0"/>
                </a:rPr>
                <a:t>T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6017" name="グループ化 6016">
            <a:extLst>
              <a:ext uri="{FF2B5EF4-FFF2-40B4-BE49-F238E27FC236}">
                <a16:creationId xmlns:a16="http://schemas.microsoft.com/office/drawing/2014/main" id="{7D843870-BDEB-C914-B60F-4E43235C6513}"/>
              </a:ext>
            </a:extLst>
          </p:cNvPr>
          <p:cNvGrpSpPr/>
          <p:nvPr/>
        </p:nvGrpSpPr>
        <p:grpSpPr>
          <a:xfrm>
            <a:off x="9981414" y="6701284"/>
            <a:ext cx="4634860" cy="2460216"/>
            <a:chOff x="11969619" y="6677800"/>
            <a:chExt cx="4634860" cy="2460216"/>
          </a:xfrm>
        </p:grpSpPr>
        <p:sp>
          <p:nvSpPr>
            <p:cNvPr id="6016" name="フリーフォーム: 図形 6015">
              <a:extLst>
                <a:ext uri="{FF2B5EF4-FFF2-40B4-BE49-F238E27FC236}">
                  <a16:creationId xmlns:a16="http://schemas.microsoft.com/office/drawing/2014/main" id="{F905E688-5790-35F2-F7C1-957EB6BFAAA5}"/>
                </a:ext>
              </a:extLst>
            </p:cNvPr>
            <p:cNvSpPr/>
            <p:nvPr/>
          </p:nvSpPr>
          <p:spPr>
            <a:xfrm>
              <a:off x="12733020" y="8282940"/>
              <a:ext cx="1478280" cy="441960"/>
            </a:xfrm>
            <a:custGeom>
              <a:avLst/>
              <a:gdLst>
                <a:gd name="connsiteX0" fmla="*/ 0 w 1478280"/>
                <a:gd name="connsiteY0" fmla="*/ 0 h 441960"/>
                <a:gd name="connsiteX1" fmla="*/ 0 w 1478280"/>
                <a:gd name="connsiteY1" fmla="*/ 441960 h 441960"/>
                <a:gd name="connsiteX2" fmla="*/ 1478280 w 1478280"/>
                <a:gd name="connsiteY2" fmla="*/ 441960 h 441960"/>
                <a:gd name="connsiteX3" fmla="*/ 1478280 w 1478280"/>
                <a:gd name="connsiteY3" fmla="*/ 0 h 44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8280" h="441960">
                  <a:moveTo>
                    <a:pt x="0" y="0"/>
                  </a:moveTo>
                  <a:lnTo>
                    <a:pt x="0" y="441960"/>
                  </a:lnTo>
                  <a:lnTo>
                    <a:pt x="1478280" y="441960"/>
                  </a:lnTo>
                  <a:lnTo>
                    <a:pt x="1478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111" name="グループ化 2110">
              <a:extLst>
                <a:ext uri="{FF2B5EF4-FFF2-40B4-BE49-F238E27FC236}">
                  <a16:creationId xmlns:a16="http://schemas.microsoft.com/office/drawing/2014/main" id="{101E7B50-B922-7EC7-912E-754B3CFD7CE5}"/>
                </a:ext>
              </a:extLst>
            </p:cNvPr>
            <p:cNvGrpSpPr/>
            <p:nvPr/>
          </p:nvGrpSpPr>
          <p:grpSpPr>
            <a:xfrm>
              <a:off x="11969619" y="6677800"/>
              <a:ext cx="4634860" cy="2460216"/>
              <a:chOff x="11853450" y="6723442"/>
              <a:chExt cx="4634860" cy="2460216"/>
            </a:xfrm>
          </p:grpSpPr>
          <p:grpSp>
            <p:nvGrpSpPr>
              <p:cNvPr id="2110" name="グループ化 2109">
                <a:extLst>
                  <a:ext uri="{FF2B5EF4-FFF2-40B4-BE49-F238E27FC236}">
                    <a16:creationId xmlns:a16="http://schemas.microsoft.com/office/drawing/2014/main" id="{4EEA9613-11C7-C181-56A2-80A2D0C2BFE1}"/>
                  </a:ext>
                </a:extLst>
              </p:cNvPr>
              <p:cNvGrpSpPr/>
              <p:nvPr/>
            </p:nvGrpSpPr>
            <p:grpSpPr>
              <a:xfrm>
                <a:off x="11853450" y="6723442"/>
                <a:ext cx="4634860" cy="2460216"/>
                <a:chOff x="11853450" y="6723442"/>
                <a:chExt cx="4634860" cy="2460216"/>
              </a:xfrm>
            </p:grpSpPr>
            <p:sp>
              <p:nvSpPr>
                <p:cNvPr id="5969" name="楕円 5968">
                  <a:extLst>
                    <a:ext uri="{FF2B5EF4-FFF2-40B4-BE49-F238E27FC236}">
                      <a16:creationId xmlns:a16="http://schemas.microsoft.com/office/drawing/2014/main" id="{38DA3AC4-693A-14BC-3944-18FCAFE71C32}"/>
                    </a:ext>
                  </a:extLst>
                </p:cNvPr>
                <p:cNvSpPr/>
                <p:nvPr/>
              </p:nvSpPr>
              <p:spPr>
                <a:xfrm>
                  <a:off x="13114142" y="8536747"/>
                  <a:ext cx="429989" cy="41003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5964" name="グループ化 5963">
                  <a:extLst>
                    <a:ext uri="{FF2B5EF4-FFF2-40B4-BE49-F238E27FC236}">
                      <a16:creationId xmlns:a16="http://schemas.microsoft.com/office/drawing/2014/main" id="{2C103D16-4329-AFE2-3579-D13484F37EFC}"/>
                    </a:ext>
                  </a:extLst>
                </p:cNvPr>
                <p:cNvGrpSpPr/>
                <p:nvPr/>
              </p:nvGrpSpPr>
              <p:grpSpPr>
                <a:xfrm>
                  <a:off x="11853450" y="6723442"/>
                  <a:ext cx="3261290" cy="1638422"/>
                  <a:chOff x="9114980" y="6698772"/>
                  <a:chExt cx="3261290" cy="1638422"/>
                </a:xfrm>
              </p:grpSpPr>
              <p:grpSp>
                <p:nvGrpSpPr>
                  <p:cNvPr id="507" name="グループ化 506">
                    <a:extLst>
                      <a:ext uri="{FF2B5EF4-FFF2-40B4-BE49-F238E27FC236}">
                        <a16:creationId xmlns:a16="http://schemas.microsoft.com/office/drawing/2014/main" id="{51A10220-85A3-DF0C-E018-42528A95D189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>
                  <a:xfrm>
                    <a:off x="9767821" y="6698772"/>
                    <a:ext cx="2608449" cy="1638422"/>
                    <a:chOff x="6932541" y="4144026"/>
                    <a:chExt cx="2840112" cy="1783933"/>
                  </a:xfrm>
                </p:grpSpPr>
                <p:sp>
                  <p:nvSpPr>
                    <p:cNvPr id="68" name="直方体 67">
                      <a:extLst>
                        <a:ext uri="{FF2B5EF4-FFF2-40B4-BE49-F238E27FC236}">
                          <a16:creationId xmlns:a16="http://schemas.microsoft.com/office/drawing/2014/main" id="{80810F5F-4677-B618-A9EC-8A23F07BF5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32541" y="5538277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0" name="直方体 69">
                      <a:extLst>
                        <a:ext uri="{FF2B5EF4-FFF2-40B4-BE49-F238E27FC236}">
                          <a16:creationId xmlns:a16="http://schemas.microsoft.com/office/drawing/2014/main" id="{D8A6923B-B092-389F-24F9-FDC0841349F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91386" y="4835368"/>
                      <a:ext cx="950244" cy="165600"/>
                    </a:xfrm>
                    <a:prstGeom prst="cube">
                      <a:avLst>
                        <a:gd name="adj" fmla="val 83276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71" name="直方体 70">
                      <a:extLst>
                        <a:ext uri="{FF2B5EF4-FFF2-40B4-BE49-F238E27FC236}">
                          <a16:creationId xmlns:a16="http://schemas.microsoft.com/office/drawing/2014/main" id="{DD64FA23-B37B-707B-5E2C-A9C635E171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61092" y="5084121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72" name="グループ化 71">
                      <a:extLst>
                        <a:ext uri="{FF2B5EF4-FFF2-40B4-BE49-F238E27FC236}">
                          <a16:creationId xmlns:a16="http://schemas.microsoft.com/office/drawing/2014/main" id="{864EA830-1BA7-79EC-1A99-6579B521CC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77092" y="4150378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5957" name="直方体 5956">
                        <a:extLst>
                          <a:ext uri="{FF2B5EF4-FFF2-40B4-BE49-F238E27FC236}">
                            <a16:creationId xmlns:a16="http://schemas.microsoft.com/office/drawing/2014/main" id="{9AC5683F-06E5-DE51-A788-94B8C8F0293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5958" name="直方体 5957">
                        <a:extLst>
                          <a:ext uri="{FF2B5EF4-FFF2-40B4-BE49-F238E27FC236}">
                            <a16:creationId xmlns:a16="http://schemas.microsoft.com/office/drawing/2014/main" id="{380957BA-B66F-A995-9210-2BA8010D525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5959" name="直方体 5958">
                        <a:extLst>
                          <a:ext uri="{FF2B5EF4-FFF2-40B4-BE49-F238E27FC236}">
                            <a16:creationId xmlns:a16="http://schemas.microsoft.com/office/drawing/2014/main" id="{4EBB42BA-B097-12FC-2AEC-66C85BA274E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73" name="直方体 72">
                      <a:extLst>
                        <a:ext uri="{FF2B5EF4-FFF2-40B4-BE49-F238E27FC236}">
                          <a16:creationId xmlns:a16="http://schemas.microsoft.com/office/drawing/2014/main" id="{64D6794B-691D-E126-26E5-850C8E0AB9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63086" y="5538487"/>
                      <a:ext cx="950244" cy="165600"/>
                    </a:xfrm>
                    <a:prstGeom prst="cube">
                      <a:avLst>
                        <a:gd name="adj" fmla="val 83276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grpSp>
                  <p:nvGrpSpPr>
                    <p:cNvPr id="75" name="グループ化 74">
                      <a:extLst>
                        <a:ext uri="{FF2B5EF4-FFF2-40B4-BE49-F238E27FC236}">
                          <a16:creationId xmlns:a16="http://schemas.microsoft.com/office/drawing/2014/main" id="{EB0D8206-327D-E2E4-697B-BA35DA85CF8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48268" y="4605463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5954" name="直方体 5953">
                        <a:extLst>
                          <a:ext uri="{FF2B5EF4-FFF2-40B4-BE49-F238E27FC236}">
                            <a16:creationId xmlns:a16="http://schemas.microsoft.com/office/drawing/2014/main" id="{16A08D82-D040-A56A-8205-9F53AD7951F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5955" name="直方体 5954">
                        <a:extLst>
                          <a:ext uri="{FF2B5EF4-FFF2-40B4-BE49-F238E27FC236}">
                            <a16:creationId xmlns:a16="http://schemas.microsoft.com/office/drawing/2014/main" id="{8FE66FBA-9E92-72F4-146C-9E7B5F335FE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5956" name="直方体 5955">
                        <a:extLst>
                          <a:ext uri="{FF2B5EF4-FFF2-40B4-BE49-F238E27FC236}">
                            <a16:creationId xmlns:a16="http://schemas.microsoft.com/office/drawing/2014/main" id="{BEC6E873-BD30-6898-B3A8-BC9E685B10D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76" name="直方体 75">
                      <a:extLst>
                        <a:ext uri="{FF2B5EF4-FFF2-40B4-BE49-F238E27FC236}">
                          <a16:creationId xmlns:a16="http://schemas.microsoft.com/office/drawing/2014/main" id="{3CB28A8A-B965-7DA2-C758-25C7902A17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76160" y="5077627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78" name="グループ化 77">
                      <a:extLst>
                        <a:ext uri="{FF2B5EF4-FFF2-40B4-BE49-F238E27FC236}">
                          <a16:creationId xmlns:a16="http://schemas.microsoft.com/office/drawing/2014/main" id="{7239C2F0-01C5-E183-6548-4E1307F173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092160" y="4144026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27" name="直方体 126">
                        <a:extLst>
                          <a:ext uri="{FF2B5EF4-FFF2-40B4-BE49-F238E27FC236}">
                            <a16:creationId xmlns:a16="http://schemas.microsoft.com/office/drawing/2014/main" id="{DE3E4E80-A920-4F84-FBCF-6FC6A98A60D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5952" name="直方体 5951">
                        <a:extLst>
                          <a:ext uri="{FF2B5EF4-FFF2-40B4-BE49-F238E27FC236}">
                            <a16:creationId xmlns:a16="http://schemas.microsoft.com/office/drawing/2014/main" id="{3C40850B-B7BE-D303-B1C0-B03197BE57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5953" name="直方体 5952">
                        <a:extLst>
                          <a:ext uri="{FF2B5EF4-FFF2-40B4-BE49-F238E27FC236}">
                            <a16:creationId xmlns:a16="http://schemas.microsoft.com/office/drawing/2014/main" id="{53D2A50B-FBAD-44F0-014F-79D56AB526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80" name="グループ化 79">
                      <a:extLst>
                        <a:ext uri="{FF2B5EF4-FFF2-40B4-BE49-F238E27FC236}">
                          <a16:creationId xmlns:a16="http://schemas.microsoft.com/office/drawing/2014/main" id="{26D5386E-3E81-74FA-02FF-28A73E3CBCB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663336" y="4605463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24" name="直方体 123">
                        <a:extLst>
                          <a:ext uri="{FF2B5EF4-FFF2-40B4-BE49-F238E27FC236}">
                            <a16:creationId xmlns:a16="http://schemas.microsoft.com/office/drawing/2014/main" id="{79E4E609-B106-AF40-DBCC-A10CB855E1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25" name="直方体 124">
                        <a:extLst>
                          <a:ext uri="{FF2B5EF4-FFF2-40B4-BE49-F238E27FC236}">
                            <a16:creationId xmlns:a16="http://schemas.microsoft.com/office/drawing/2014/main" id="{A22CDC35-FF2F-8F74-A235-198F5D2F49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26" name="直方体 125">
                        <a:extLst>
                          <a:ext uri="{FF2B5EF4-FFF2-40B4-BE49-F238E27FC236}">
                            <a16:creationId xmlns:a16="http://schemas.microsoft.com/office/drawing/2014/main" id="{37EA1C29-2381-79D9-AE09-03768FC757E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82" name="直方体 81">
                      <a:extLst>
                        <a:ext uri="{FF2B5EF4-FFF2-40B4-BE49-F238E27FC236}">
                          <a16:creationId xmlns:a16="http://schemas.microsoft.com/office/drawing/2014/main" id="{EECDB646-684D-47F4-64DE-3E5036E644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479781" y="5543041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5" name="直方体 84">
                      <a:extLst>
                        <a:ext uri="{FF2B5EF4-FFF2-40B4-BE49-F238E27FC236}">
                          <a16:creationId xmlns:a16="http://schemas.microsoft.com/office/drawing/2014/main" id="{40E39B5D-8CBB-D4EC-C341-582B81800F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822409" y="4835181"/>
                      <a:ext cx="950244" cy="165600"/>
                    </a:xfrm>
                    <a:prstGeom prst="cube">
                      <a:avLst>
                        <a:gd name="adj" fmla="val 83276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89" name="直方体 88">
                      <a:extLst>
                        <a:ext uri="{FF2B5EF4-FFF2-40B4-BE49-F238E27FC236}">
                          <a16:creationId xmlns:a16="http://schemas.microsoft.com/office/drawing/2014/main" id="{831E6897-8E71-9CC4-E8F1-8AD1DD34C7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392566" y="5084879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91" name="グループ化 90">
                      <a:extLst>
                        <a:ext uri="{FF2B5EF4-FFF2-40B4-BE49-F238E27FC236}">
                          <a16:creationId xmlns:a16="http://schemas.microsoft.com/office/drawing/2014/main" id="{95EE96C7-EC29-CFCB-4838-84A8D5B9766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608566" y="4151136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21" name="直方体 120">
                        <a:extLst>
                          <a:ext uri="{FF2B5EF4-FFF2-40B4-BE49-F238E27FC236}">
                            <a16:creationId xmlns:a16="http://schemas.microsoft.com/office/drawing/2014/main" id="{7FFD0B82-8A9E-C664-8BDA-FE7F9D0D753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22" name="直方体 121">
                        <a:extLst>
                          <a:ext uri="{FF2B5EF4-FFF2-40B4-BE49-F238E27FC236}">
                            <a16:creationId xmlns:a16="http://schemas.microsoft.com/office/drawing/2014/main" id="{35DD39B2-2B2F-742A-5F39-189F462B4C5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23" name="直方体 122">
                        <a:extLst>
                          <a:ext uri="{FF2B5EF4-FFF2-40B4-BE49-F238E27FC236}">
                            <a16:creationId xmlns:a16="http://schemas.microsoft.com/office/drawing/2014/main" id="{039C2E49-6416-8838-F264-D5A1975277F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92" name="グループ化 91">
                      <a:extLst>
                        <a:ext uri="{FF2B5EF4-FFF2-40B4-BE49-F238E27FC236}">
                          <a16:creationId xmlns:a16="http://schemas.microsoft.com/office/drawing/2014/main" id="{AD099FB2-BE92-43CF-D096-78ED49B719B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179742" y="4606221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18" name="直方体 117">
                        <a:extLst>
                          <a:ext uri="{FF2B5EF4-FFF2-40B4-BE49-F238E27FC236}">
                            <a16:creationId xmlns:a16="http://schemas.microsoft.com/office/drawing/2014/main" id="{19992E95-B16F-CF87-9325-614EEE1F89E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9" name="直方体 118">
                        <a:extLst>
                          <a:ext uri="{FF2B5EF4-FFF2-40B4-BE49-F238E27FC236}">
                            <a16:creationId xmlns:a16="http://schemas.microsoft.com/office/drawing/2014/main" id="{3823ADBA-6B9E-508E-E888-53FFF7F07F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20" name="直方体 119">
                        <a:extLst>
                          <a:ext uri="{FF2B5EF4-FFF2-40B4-BE49-F238E27FC236}">
                            <a16:creationId xmlns:a16="http://schemas.microsoft.com/office/drawing/2014/main" id="{DDC8A9C0-2D76-90A2-883A-D803513BBF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94" name="直方体 93">
                      <a:extLst>
                        <a:ext uri="{FF2B5EF4-FFF2-40B4-BE49-F238E27FC236}">
                          <a16:creationId xmlns:a16="http://schemas.microsoft.com/office/drawing/2014/main" id="{5C773A93-4024-CEAB-6863-9D5F7DB12F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07634" y="5078385"/>
                      <a:ext cx="648000" cy="384918"/>
                    </a:xfrm>
                    <a:prstGeom prst="cube">
                      <a:avLst>
                        <a:gd name="adj" fmla="val 90768"/>
                      </a:avLst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grpSp>
                  <p:nvGrpSpPr>
                    <p:cNvPr id="96" name="グループ化 95">
                      <a:extLst>
                        <a:ext uri="{FF2B5EF4-FFF2-40B4-BE49-F238E27FC236}">
                          <a16:creationId xmlns:a16="http://schemas.microsoft.com/office/drawing/2014/main" id="{C6A93F54-AA58-669F-BA83-53AF592FFDB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123634" y="4144784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13" name="直方体 112">
                        <a:extLst>
                          <a:ext uri="{FF2B5EF4-FFF2-40B4-BE49-F238E27FC236}">
                            <a16:creationId xmlns:a16="http://schemas.microsoft.com/office/drawing/2014/main" id="{E893405A-853A-F00A-9475-0F858A9F58C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6" name="直方体 115">
                        <a:extLst>
                          <a:ext uri="{FF2B5EF4-FFF2-40B4-BE49-F238E27FC236}">
                            <a16:creationId xmlns:a16="http://schemas.microsoft.com/office/drawing/2014/main" id="{684F4F3C-57E2-3F3F-44D0-CA86F7B6EC8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7" name="直方体 116">
                        <a:extLst>
                          <a:ext uri="{FF2B5EF4-FFF2-40B4-BE49-F238E27FC236}">
                            <a16:creationId xmlns:a16="http://schemas.microsoft.com/office/drawing/2014/main" id="{63AD9E20-B9C6-BB7B-D147-BC89B9544C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grpSp>
                  <p:nvGrpSpPr>
                    <p:cNvPr id="97" name="グループ化 96">
                      <a:extLst>
                        <a:ext uri="{FF2B5EF4-FFF2-40B4-BE49-F238E27FC236}">
                          <a16:creationId xmlns:a16="http://schemas.microsoft.com/office/drawing/2014/main" id="{055CEA55-FA8B-E028-21F9-D17F8BA5A7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694810" y="4606221"/>
                      <a:ext cx="648000" cy="1070236"/>
                      <a:chOff x="7109962" y="3261473"/>
                      <a:chExt cx="648000" cy="1070236"/>
                    </a:xfrm>
                  </p:grpSpPr>
                  <p:sp>
                    <p:nvSpPr>
                      <p:cNvPr id="102" name="直方体 101">
                        <a:extLst>
                          <a:ext uri="{FF2B5EF4-FFF2-40B4-BE49-F238E27FC236}">
                            <a16:creationId xmlns:a16="http://schemas.microsoft.com/office/drawing/2014/main" id="{3044DCDC-0846-DD64-54E0-ACF735D067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325962" y="3261473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FFCAB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07" name="直方体 106">
                        <a:extLst>
                          <a:ext uri="{FF2B5EF4-FFF2-40B4-BE49-F238E27FC236}">
                            <a16:creationId xmlns:a16="http://schemas.microsoft.com/office/drawing/2014/main" id="{7A0F69B7-3063-058B-BC10-08769CCCDF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503709"/>
                        <a:ext cx="432000" cy="828000"/>
                      </a:xfrm>
                      <a:prstGeom prst="cube">
                        <a:avLst>
                          <a:gd name="adj" fmla="val 31178"/>
                        </a:avLst>
                      </a:prstGeom>
                      <a:solidFill>
                        <a:srgbClr val="BFE4FF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1" name="直方体 110">
                        <a:extLst>
                          <a:ext uri="{FF2B5EF4-FFF2-40B4-BE49-F238E27FC236}">
                            <a16:creationId xmlns:a16="http://schemas.microsoft.com/office/drawing/2014/main" id="{18F002BE-3E7C-4CC6-1481-814A3685A7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109962" y="3261473"/>
                        <a:ext cx="648000" cy="384918"/>
                      </a:xfrm>
                      <a:prstGeom prst="cube">
                        <a:avLst>
                          <a:gd name="adj" fmla="val 90768"/>
                        </a:avLst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</p:grpSp>
              <p:sp>
                <p:nvSpPr>
                  <p:cNvPr id="508" name="矢印: 下 507">
                    <a:extLst>
                      <a:ext uri="{FF2B5EF4-FFF2-40B4-BE49-F238E27FC236}">
                        <a16:creationId xmlns:a16="http://schemas.microsoft.com/office/drawing/2014/main" id="{5D241C95-9A37-6EA4-46A8-A3F926A06852}"/>
                      </a:ext>
                    </a:extLst>
                  </p:cNvPr>
                  <p:cNvSpPr/>
                  <p:nvPr/>
                </p:nvSpPr>
                <p:spPr>
                  <a:xfrm>
                    <a:off x="9502002" y="7247140"/>
                    <a:ext cx="240472" cy="1025144"/>
                  </a:xfrm>
                  <a:prstGeom prst="downArrow">
                    <a:avLst/>
                  </a:prstGeom>
                  <a:gradFill>
                    <a:gsLst>
                      <a:gs pos="0">
                        <a:srgbClr val="FF0000"/>
                      </a:gs>
                      <a:gs pos="100000">
                        <a:srgbClr val="0000FF"/>
                      </a:gs>
                    </a:gsLst>
                    <a:lin ang="5400000" scaled="1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b="1" i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64" name="テキスト ボックス 463">
                    <a:extLst>
                      <a:ext uri="{FF2B5EF4-FFF2-40B4-BE49-F238E27FC236}">
                        <a16:creationId xmlns:a16="http://schemas.microsoft.com/office/drawing/2014/main" id="{BAFAEB5B-3A17-98AE-B3E8-29BE252FFEC1}"/>
                      </a:ext>
                    </a:extLst>
                  </p:cNvPr>
                  <p:cNvSpPr txBox="1"/>
                  <p:nvPr/>
                </p:nvSpPr>
                <p:spPr>
                  <a:xfrm>
                    <a:off x="9114980" y="7485645"/>
                    <a:ext cx="299762" cy="40434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spAutoFit/>
                  </a:bodyPr>
                  <a:lstStyle/>
                  <a:p>
                    <a:pPr algn="l">
                      <a:lnSpc>
                        <a:spcPct val="150000"/>
                      </a:lnSpc>
                    </a:pPr>
                    <a:r>
                      <a:rPr kumimoji="1" lang="en-US" altLang="ja-JP" sz="2000" dirty="0"/>
                      <a:t>Δ</a:t>
                    </a:r>
                    <a:r>
                      <a:rPr kumimoji="1" lang="en-US" altLang="ja-JP" sz="2000" i="1" dirty="0"/>
                      <a:t>T</a:t>
                    </a:r>
                    <a:endParaRPr kumimoji="1" lang="ja-JP" altLang="en-US" sz="2000" i="1" dirty="0"/>
                  </a:p>
                </p:txBody>
              </p:sp>
            </p:grpSp>
            <p:sp>
              <p:nvSpPr>
                <p:cNvPr id="5965" name="テキスト ボックス 5964">
                  <a:extLst>
                    <a:ext uri="{FF2B5EF4-FFF2-40B4-BE49-F238E27FC236}">
                      <a16:creationId xmlns:a16="http://schemas.microsoft.com/office/drawing/2014/main" id="{D54587C7-B066-4AF6-8960-FAD03C05E5B4}"/>
                    </a:ext>
                  </a:extLst>
                </p:cNvPr>
                <p:cNvSpPr txBox="1"/>
                <p:nvPr/>
              </p:nvSpPr>
              <p:spPr>
                <a:xfrm>
                  <a:off x="15061637" y="7654907"/>
                  <a:ext cx="1426673" cy="42319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kumimoji="1" lang="en-US" altLang="ja-JP" sz="2000" dirty="0"/>
                    <a:t>P</a:t>
                  </a:r>
                  <a:r>
                    <a:rPr kumimoji="1" lang="ja-JP" altLang="en-US" sz="2000" dirty="0"/>
                    <a:t>型熱電材料</a:t>
                  </a:r>
                </a:p>
              </p:txBody>
            </p:sp>
            <p:sp>
              <p:nvSpPr>
                <p:cNvPr id="5966" name="テキスト ボックス 5965">
                  <a:extLst>
                    <a:ext uri="{FF2B5EF4-FFF2-40B4-BE49-F238E27FC236}">
                      <a16:creationId xmlns:a16="http://schemas.microsoft.com/office/drawing/2014/main" id="{E3DA480B-7038-DB75-D861-DBCE7B8E6575}"/>
                    </a:ext>
                  </a:extLst>
                </p:cNvPr>
                <p:cNvSpPr txBox="1"/>
                <p:nvPr/>
              </p:nvSpPr>
              <p:spPr>
                <a:xfrm>
                  <a:off x="14670507" y="8102089"/>
                  <a:ext cx="1474763" cy="42319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spAutoFit/>
                </a:bodyPr>
                <a:lstStyle/>
                <a:p>
                  <a:pPr algn="l">
                    <a:lnSpc>
                      <a:spcPct val="150000"/>
                    </a:lnSpc>
                  </a:pPr>
                  <a:r>
                    <a:rPr kumimoji="1" lang="en-US" altLang="ja-JP" sz="2000" dirty="0"/>
                    <a:t>N</a:t>
                  </a:r>
                  <a:r>
                    <a:rPr kumimoji="1" lang="ja-JP" altLang="en-US" sz="2000" dirty="0"/>
                    <a:t>型熱電材料</a:t>
                  </a:r>
                </a:p>
              </p:txBody>
            </p:sp>
            <p:sp>
              <p:nvSpPr>
                <p:cNvPr id="2303" name="フリーフォーム: 図形 2302">
                  <a:extLst>
                    <a:ext uri="{FF2B5EF4-FFF2-40B4-BE49-F238E27FC236}">
                      <a16:creationId xmlns:a16="http://schemas.microsoft.com/office/drawing/2014/main" id="{BFDB1D8F-D98E-DF4D-B179-3C77DAB301B7}"/>
                    </a:ext>
                  </a:extLst>
                </p:cNvPr>
                <p:cNvSpPr/>
                <p:nvPr/>
              </p:nvSpPr>
              <p:spPr>
                <a:xfrm>
                  <a:off x="13214167" y="8631685"/>
                  <a:ext cx="218122" cy="216788"/>
                </a:xfrm>
                <a:custGeom>
                  <a:avLst/>
                  <a:gdLst>
                    <a:gd name="connsiteX0" fmla="*/ 187547 w 218122"/>
                    <a:gd name="connsiteY0" fmla="*/ 64675 h 216788"/>
                    <a:gd name="connsiteX1" fmla="*/ 195644 w 218122"/>
                    <a:gd name="connsiteY1" fmla="*/ 40672 h 216788"/>
                    <a:gd name="connsiteX2" fmla="*/ 177355 w 218122"/>
                    <a:gd name="connsiteY2" fmla="*/ 22384 h 216788"/>
                    <a:gd name="connsiteX3" fmla="*/ 153353 w 218122"/>
                    <a:gd name="connsiteY3" fmla="*/ 30480 h 216788"/>
                    <a:gd name="connsiteX4" fmla="*/ 133541 w 218122"/>
                    <a:gd name="connsiteY4" fmla="*/ 22384 h 216788"/>
                    <a:gd name="connsiteX5" fmla="*/ 122301 w 218122"/>
                    <a:gd name="connsiteY5" fmla="*/ 0 h 216788"/>
                    <a:gd name="connsiteX6" fmla="*/ 96774 w 218122"/>
                    <a:gd name="connsiteY6" fmla="*/ 0 h 216788"/>
                    <a:gd name="connsiteX7" fmla="*/ 85439 w 218122"/>
                    <a:gd name="connsiteY7" fmla="*/ 22479 h 216788"/>
                    <a:gd name="connsiteX8" fmla="*/ 65532 w 218122"/>
                    <a:gd name="connsiteY8" fmla="*/ 30575 h 216788"/>
                    <a:gd name="connsiteX9" fmla="*/ 41529 w 218122"/>
                    <a:gd name="connsiteY9" fmla="*/ 22479 h 216788"/>
                    <a:gd name="connsiteX10" fmla="*/ 23241 w 218122"/>
                    <a:gd name="connsiteY10" fmla="*/ 40767 h 216788"/>
                    <a:gd name="connsiteX11" fmla="*/ 30861 w 218122"/>
                    <a:gd name="connsiteY11" fmla="*/ 64770 h 216788"/>
                    <a:gd name="connsiteX12" fmla="*/ 22479 w 218122"/>
                    <a:gd name="connsiteY12" fmla="*/ 84582 h 216788"/>
                    <a:gd name="connsiteX13" fmla="*/ 0 w 218122"/>
                    <a:gd name="connsiteY13" fmla="*/ 95821 h 216788"/>
                    <a:gd name="connsiteX14" fmla="*/ 0 w 218122"/>
                    <a:gd name="connsiteY14" fmla="*/ 120968 h 216788"/>
                    <a:gd name="connsiteX15" fmla="*/ 22479 w 218122"/>
                    <a:gd name="connsiteY15" fmla="*/ 132302 h 216788"/>
                    <a:gd name="connsiteX16" fmla="*/ 30575 w 218122"/>
                    <a:gd name="connsiteY16" fmla="*/ 152114 h 216788"/>
                    <a:gd name="connsiteX17" fmla="*/ 22479 w 218122"/>
                    <a:gd name="connsiteY17" fmla="*/ 176117 h 216788"/>
                    <a:gd name="connsiteX18" fmla="*/ 41529 w 218122"/>
                    <a:gd name="connsiteY18" fmla="*/ 194405 h 216788"/>
                    <a:gd name="connsiteX19" fmla="*/ 65532 w 218122"/>
                    <a:gd name="connsiteY19" fmla="*/ 186214 h 216788"/>
                    <a:gd name="connsiteX20" fmla="*/ 85344 w 218122"/>
                    <a:gd name="connsiteY20" fmla="*/ 194405 h 216788"/>
                    <a:gd name="connsiteX21" fmla="*/ 96583 w 218122"/>
                    <a:gd name="connsiteY21" fmla="*/ 216789 h 216788"/>
                    <a:gd name="connsiteX22" fmla="*/ 122111 w 218122"/>
                    <a:gd name="connsiteY22" fmla="*/ 216789 h 216788"/>
                    <a:gd name="connsiteX23" fmla="*/ 133445 w 218122"/>
                    <a:gd name="connsiteY23" fmla="*/ 194786 h 216788"/>
                    <a:gd name="connsiteX24" fmla="*/ 152972 w 218122"/>
                    <a:gd name="connsiteY24" fmla="*/ 186880 h 216788"/>
                    <a:gd name="connsiteX25" fmla="*/ 176879 w 218122"/>
                    <a:gd name="connsiteY25" fmla="*/ 195072 h 216788"/>
                    <a:gd name="connsiteX26" fmla="*/ 195167 w 218122"/>
                    <a:gd name="connsiteY26" fmla="*/ 176689 h 216788"/>
                    <a:gd name="connsiteX27" fmla="*/ 187071 w 218122"/>
                    <a:gd name="connsiteY27" fmla="*/ 152781 h 216788"/>
                    <a:gd name="connsiteX28" fmla="*/ 195739 w 218122"/>
                    <a:gd name="connsiteY28" fmla="*/ 132874 h 216788"/>
                    <a:gd name="connsiteX29" fmla="*/ 218123 w 218122"/>
                    <a:gd name="connsiteY29" fmla="*/ 121634 h 216788"/>
                    <a:gd name="connsiteX30" fmla="*/ 218123 w 218122"/>
                    <a:gd name="connsiteY30" fmla="*/ 95821 h 216788"/>
                    <a:gd name="connsiteX31" fmla="*/ 195644 w 218122"/>
                    <a:gd name="connsiteY31" fmla="*/ 84487 h 216788"/>
                    <a:gd name="connsiteX32" fmla="*/ 187547 w 218122"/>
                    <a:gd name="connsiteY32" fmla="*/ 64675 h 216788"/>
                    <a:gd name="connsiteX33" fmla="*/ 109442 w 218122"/>
                    <a:gd name="connsiteY33" fmla="*/ 146875 h 216788"/>
                    <a:gd name="connsiteX34" fmla="*/ 71342 w 218122"/>
                    <a:gd name="connsiteY34" fmla="*/ 108775 h 216788"/>
                    <a:gd name="connsiteX35" fmla="*/ 109442 w 218122"/>
                    <a:gd name="connsiteY35" fmla="*/ 70675 h 216788"/>
                    <a:gd name="connsiteX36" fmla="*/ 147542 w 218122"/>
                    <a:gd name="connsiteY36" fmla="*/ 108775 h 216788"/>
                    <a:gd name="connsiteX37" fmla="*/ 109442 w 218122"/>
                    <a:gd name="connsiteY37" fmla="*/ 146875 h 2167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218122" h="216788">
                      <a:moveTo>
                        <a:pt x="187547" y="64675"/>
                      </a:moveTo>
                      <a:lnTo>
                        <a:pt x="195644" y="40672"/>
                      </a:lnTo>
                      <a:lnTo>
                        <a:pt x="177355" y="22384"/>
                      </a:lnTo>
                      <a:lnTo>
                        <a:pt x="153353" y="30480"/>
                      </a:lnTo>
                      <a:cubicBezTo>
                        <a:pt x="147113" y="26964"/>
                        <a:pt x="140457" y="24244"/>
                        <a:pt x="133541" y="22384"/>
                      </a:cubicBezTo>
                      <a:lnTo>
                        <a:pt x="122301" y="0"/>
                      </a:lnTo>
                      <a:lnTo>
                        <a:pt x="96774" y="0"/>
                      </a:lnTo>
                      <a:lnTo>
                        <a:pt x="85439" y="22479"/>
                      </a:lnTo>
                      <a:cubicBezTo>
                        <a:pt x="78498" y="24356"/>
                        <a:pt x="71813" y="27075"/>
                        <a:pt x="65532" y="30575"/>
                      </a:cubicBezTo>
                      <a:lnTo>
                        <a:pt x="41529" y="22479"/>
                      </a:lnTo>
                      <a:lnTo>
                        <a:pt x="23241" y="40767"/>
                      </a:lnTo>
                      <a:lnTo>
                        <a:pt x="30861" y="64770"/>
                      </a:lnTo>
                      <a:cubicBezTo>
                        <a:pt x="27206" y="70976"/>
                        <a:pt x="24388" y="77637"/>
                        <a:pt x="22479" y="84582"/>
                      </a:cubicBezTo>
                      <a:lnTo>
                        <a:pt x="0" y="95821"/>
                      </a:lnTo>
                      <a:lnTo>
                        <a:pt x="0" y="120968"/>
                      </a:lnTo>
                      <a:lnTo>
                        <a:pt x="22479" y="132302"/>
                      </a:lnTo>
                      <a:cubicBezTo>
                        <a:pt x="24332" y="139221"/>
                        <a:pt x="27052" y="145878"/>
                        <a:pt x="30575" y="152114"/>
                      </a:cubicBezTo>
                      <a:lnTo>
                        <a:pt x="22479" y="176117"/>
                      </a:lnTo>
                      <a:lnTo>
                        <a:pt x="41529" y="194405"/>
                      </a:lnTo>
                      <a:lnTo>
                        <a:pt x="65532" y="186214"/>
                      </a:lnTo>
                      <a:cubicBezTo>
                        <a:pt x="71767" y="189763"/>
                        <a:pt x="78423" y="192515"/>
                        <a:pt x="85344" y="194405"/>
                      </a:cubicBezTo>
                      <a:lnTo>
                        <a:pt x="96583" y="216789"/>
                      </a:lnTo>
                      <a:lnTo>
                        <a:pt x="122111" y="216789"/>
                      </a:lnTo>
                      <a:lnTo>
                        <a:pt x="133445" y="194786"/>
                      </a:lnTo>
                      <a:cubicBezTo>
                        <a:pt x="140245" y="192937"/>
                        <a:pt x="146800" y="190283"/>
                        <a:pt x="152972" y="186880"/>
                      </a:cubicBezTo>
                      <a:lnTo>
                        <a:pt x="176879" y="195072"/>
                      </a:lnTo>
                      <a:lnTo>
                        <a:pt x="195167" y="176689"/>
                      </a:lnTo>
                      <a:lnTo>
                        <a:pt x="187071" y="152781"/>
                      </a:lnTo>
                      <a:cubicBezTo>
                        <a:pt x="190710" y="146497"/>
                        <a:pt x="193618" y="139818"/>
                        <a:pt x="195739" y="132874"/>
                      </a:cubicBezTo>
                      <a:lnTo>
                        <a:pt x="218123" y="121634"/>
                      </a:lnTo>
                      <a:lnTo>
                        <a:pt x="218123" y="95821"/>
                      </a:lnTo>
                      <a:lnTo>
                        <a:pt x="195644" y="84487"/>
                      </a:lnTo>
                      <a:cubicBezTo>
                        <a:pt x="193825" y="77556"/>
                        <a:pt x="191103" y="70896"/>
                        <a:pt x="187547" y="64675"/>
                      </a:cubicBezTo>
                      <a:close/>
                      <a:moveTo>
                        <a:pt x="109442" y="146875"/>
                      </a:moveTo>
                      <a:cubicBezTo>
                        <a:pt x="88401" y="146875"/>
                        <a:pt x="71342" y="129817"/>
                        <a:pt x="71342" y="108775"/>
                      </a:cubicBezTo>
                      <a:cubicBezTo>
                        <a:pt x="71342" y="87734"/>
                        <a:pt x="88401" y="70675"/>
                        <a:pt x="109442" y="70675"/>
                      </a:cubicBezTo>
                      <a:cubicBezTo>
                        <a:pt x="130356" y="70982"/>
                        <a:pt x="147236" y="87861"/>
                        <a:pt x="147542" y="108775"/>
                      </a:cubicBezTo>
                      <a:cubicBezTo>
                        <a:pt x="147542" y="129817"/>
                        <a:pt x="130484" y="146875"/>
                        <a:pt x="109442" y="14687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64" name="フリーフォーム: 図形 63">
                  <a:extLst>
                    <a:ext uri="{FF2B5EF4-FFF2-40B4-BE49-F238E27FC236}">
                      <a16:creationId xmlns:a16="http://schemas.microsoft.com/office/drawing/2014/main" id="{BFE992F6-027B-2D5D-F3CF-D44F17A0F29E}"/>
                    </a:ext>
                  </a:extLst>
                </p:cNvPr>
                <p:cNvSpPr/>
                <p:nvPr/>
              </p:nvSpPr>
              <p:spPr>
                <a:xfrm>
                  <a:off x="13215594" y="9035640"/>
                  <a:ext cx="215744" cy="54959"/>
                </a:xfrm>
                <a:custGeom>
                  <a:avLst/>
                  <a:gdLst>
                    <a:gd name="connsiteX0" fmla="*/ 189835 w 215744"/>
                    <a:gd name="connsiteY0" fmla="*/ 0 h 54959"/>
                    <a:gd name="connsiteX1" fmla="*/ 25910 w 215744"/>
                    <a:gd name="connsiteY1" fmla="*/ 0 h 54959"/>
                    <a:gd name="connsiteX2" fmla="*/ 48 w 215744"/>
                    <a:gd name="connsiteY2" fmla="*/ 29098 h 54959"/>
                    <a:gd name="connsiteX3" fmla="*/ 25910 w 215744"/>
                    <a:gd name="connsiteY3" fmla="*/ 54959 h 54959"/>
                    <a:gd name="connsiteX4" fmla="*/ 189835 w 215744"/>
                    <a:gd name="connsiteY4" fmla="*/ 54959 h 54959"/>
                    <a:gd name="connsiteX5" fmla="*/ 215696 w 215744"/>
                    <a:gd name="connsiteY5" fmla="*/ 25861 h 54959"/>
                    <a:gd name="connsiteX6" fmla="*/ 189835 w 215744"/>
                    <a:gd name="connsiteY6" fmla="*/ 0 h 549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15744" h="54959">
                      <a:moveTo>
                        <a:pt x="189835" y="0"/>
                      </a:moveTo>
                      <a:lnTo>
                        <a:pt x="25910" y="0"/>
                      </a:lnTo>
                      <a:cubicBezTo>
                        <a:pt x="10734" y="894"/>
                        <a:pt x="-845" y="13922"/>
                        <a:pt x="48" y="29098"/>
                      </a:cubicBezTo>
                      <a:cubicBezTo>
                        <a:pt x="869" y="43027"/>
                        <a:pt x="11981" y="54139"/>
                        <a:pt x="25910" y="54959"/>
                      </a:cubicBezTo>
                      <a:lnTo>
                        <a:pt x="189835" y="54959"/>
                      </a:lnTo>
                      <a:cubicBezTo>
                        <a:pt x="205011" y="54065"/>
                        <a:pt x="216590" y="41037"/>
                        <a:pt x="215696" y="25861"/>
                      </a:cubicBezTo>
                      <a:cubicBezTo>
                        <a:pt x="214875" y="11932"/>
                        <a:pt x="203763" y="820"/>
                        <a:pt x="189835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65" name="フリーフォーム: 図形 64">
                  <a:extLst>
                    <a:ext uri="{FF2B5EF4-FFF2-40B4-BE49-F238E27FC236}">
                      <a16:creationId xmlns:a16="http://schemas.microsoft.com/office/drawing/2014/main" id="{36BDAD4B-E489-420B-2317-22A31D8272FA}"/>
                    </a:ext>
                  </a:extLst>
                </p:cNvPr>
                <p:cNvSpPr/>
                <p:nvPr/>
              </p:nvSpPr>
              <p:spPr>
                <a:xfrm>
                  <a:off x="13263983" y="9128699"/>
                  <a:ext cx="118967" cy="54959"/>
                </a:xfrm>
                <a:custGeom>
                  <a:avLst/>
                  <a:gdLst>
                    <a:gd name="connsiteX0" fmla="*/ 59531 w 118967"/>
                    <a:gd name="connsiteY0" fmla="*/ 54959 h 54959"/>
                    <a:gd name="connsiteX1" fmla="*/ 118967 w 118967"/>
                    <a:gd name="connsiteY1" fmla="*/ 0 h 54959"/>
                    <a:gd name="connsiteX2" fmla="*/ 0 w 118967"/>
                    <a:gd name="connsiteY2" fmla="*/ 0 h 54959"/>
                    <a:gd name="connsiteX3" fmla="*/ 59531 w 118967"/>
                    <a:gd name="connsiteY3" fmla="*/ 54959 h 549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8967" h="54959">
                      <a:moveTo>
                        <a:pt x="59531" y="54959"/>
                      </a:moveTo>
                      <a:cubicBezTo>
                        <a:pt x="90631" y="54910"/>
                        <a:pt x="116487" y="31001"/>
                        <a:pt x="118967" y="0"/>
                      </a:cubicBezTo>
                      <a:lnTo>
                        <a:pt x="0" y="0"/>
                      </a:lnTo>
                      <a:cubicBezTo>
                        <a:pt x="2527" y="31016"/>
                        <a:pt x="28413" y="54914"/>
                        <a:pt x="59531" y="5495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66" name="フリーフォーム: 図形 65">
                  <a:extLst>
                    <a:ext uri="{FF2B5EF4-FFF2-40B4-BE49-F238E27FC236}">
                      <a16:creationId xmlns:a16="http://schemas.microsoft.com/office/drawing/2014/main" id="{60D401FB-FA26-7968-E754-5700A6D14776}"/>
                    </a:ext>
                  </a:extLst>
                </p:cNvPr>
                <p:cNvSpPr/>
                <p:nvPr/>
              </p:nvSpPr>
              <p:spPr>
                <a:xfrm>
                  <a:off x="13085104" y="8503479"/>
                  <a:ext cx="476249" cy="494061"/>
                </a:xfrm>
                <a:custGeom>
                  <a:avLst/>
                  <a:gdLst>
                    <a:gd name="connsiteX0" fmla="*/ 476250 w 476249"/>
                    <a:gd name="connsiteY0" fmla="*/ 243364 h 494061"/>
                    <a:gd name="connsiteX1" fmla="*/ 476250 w 476249"/>
                    <a:gd name="connsiteY1" fmla="*/ 235172 h 494061"/>
                    <a:gd name="connsiteX2" fmla="*/ 238125 w 476249"/>
                    <a:gd name="connsiteY2" fmla="*/ 0 h 494061"/>
                    <a:gd name="connsiteX3" fmla="*/ 238125 w 476249"/>
                    <a:gd name="connsiteY3" fmla="*/ 0 h 494061"/>
                    <a:gd name="connsiteX4" fmla="*/ 0 w 476249"/>
                    <a:gd name="connsiteY4" fmla="*/ 235172 h 494061"/>
                    <a:gd name="connsiteX5" fmla="*/ 0 w 476249"/>
                    <a:gd name="connsiteY5" fmla="*/ 243364 h 494061"/>
                    <a:gd name="connsiteX6" fmla="*/ 16573 w 476249"/>
                    <a:gd name="connsiteY6" fmla="*/ 325755 h 494061"/>
                    <a:gd name="connsiteX7" fmla="*/ 57912 w 476249"/>
                    <a:gd name="connsiteY7" fmla="*/ 393478 h 494061"/>
                    <a:gd name="connsiteX8" fmla="*/ 113633 w 476249"/>
                    <a:gd name="connsiteY8" fmla="*/ 483965 h 494061"/>
                    <a:gd name="connsiteX9" fmla="*/ 130016 w 476249"/>
                    <a:gd name="connsiteY9" fmla="*/ 494062 h 494061"/>
                    <a:gd name="connsiteX10" fmla="*/ 346234 w 476249"/>
                    <a:gd name="connsiteY10" fmla="*/ 494062 h 494061"/>
                    <a:gd name="connsiteX11" fmla="*/ 362617 w 476249"/>
                    <a:gd name="connsiteY11" fmla="*/ 483965 h 494061"/>
                    <a:gd name="connsiteX12" fmla="*/ 418338 w 476249"/>
                    <a:gd name="connsiteY12" fmla="*/ 393478 h 494061"/>
                    <a:gd name="connsiteX13" fmla="*/ 459676 w 476249"/>
                    <a:gd name="connsiteY13" fmla="*/ 325755 h 494061"/>
                    <a:gd name="connsiteX14" fmla="*/ 476250 w 476249"/>
                    <a:gd name="connsiteY14" fmla="*/ 243364 h 494061"/>
                    <a:gd name="connsiteX15" fmla="*/ 421386 w 476249"/>
                    <a:gd name="connsiteY15" fmla="*/ 242507 h 494061"/>
                    <a:gd name="connsiteX16" fmla="*/ 408718 w 476249"/>
                    <a:gd name="connsiteY16" fmla="*/ 306515 h 494061"/>
                    <a:gd name="connsiteX17" fmla="*/ 377857 w 476249"/>
                    <a:gd name="connsiteY17" fmla="*/ 356807 h 494061"/>
                    <a:gd name="connsiteX18" fmla="*/ 323850 w 476249"/>
                    <a:gd name="connsiteY18" fmla="*/ 438912 h 494061"/>
                    <a:gd name="connsiteX19" fmla="*/ 152400 w 476249"/>
                    <a:gd name="connsiteY19" fmla="*/ 438912 h 494061"/>
                    <a:gd name="connsiteX20" fmla="*/ 98870 w 476249"/>
                    <a:gd name="connsiteY20" fmla="*/ 356521 h 494061"/>
                    <a:gd name="connsiteX21" fmla="*/ 68008 w 476249"/>
                    <a:gd name="connsiteY21" fmla="*/ 306229 h 494061"/>
                    <a:gd name="connsiteX22" fmla="*/ 54864 w 476249"/>
                    <a:gd name="connsiteY22" fmla="*/ 242221 h 494061"/>
                    <a:gd name="connsiteX23" fmla="*/ 54864 w 476249"/>
                    <a:gd name="connsiteY23" fmla="*/ 235363 h 494061"/>
                    <a:gd name="connsiteX24" fmla="*/ 237839 w 476249"/>
                    <a:gd name="connsiteY24" fmla="*/ 54388 h 494061"/>
                    <a:gd name="connsiteX25" fmla="*/ 237839 w 476249"/>
                    <a:gd name="connsiteY25" fmla="*/ 54388 h 494061"/>
                    <a:gd name="connsiteX26" fmla="*/ 420814 w 476249"/>
                    <a:gd name="connsiteY26" fmla="*/ 235363 h 4940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476249" h="494061">
                      <a:moveTo>
                        <a:pt x="476250" y="243364"/>
                      </a:moveTo>
                      <a:lnTo>
                        <a:pt x="476250" y="235172"/>
                      </a:lnTo>
                      <a:cubicBezTo>
                        <a:pt x="473823" y="105160"/>
                        <a:pt x="368157" y="804"/>
                        <a:pt x="238125" y="0"/>
                      </a:cubicBezTo>
                      <a:lnTo>
                        <a:pt x="238125" y="0"/>
                      </a:lnTo>
                      <a:cubicBezTo>
                        <a:pt x="108093" y="804"/>
                        <a:pt x="2427" y="105160"/>
                        <a:pt x="0" y="235172"/>
                      </a:cubicBezTo>
                      <a:lnTo>
                        <a:pt x="0" y="243364"/>
                      </a:lnTo>
                      <a:cubicBezTo>
                        <a:pt x="871" y="271562"/>
                        <a:pt x="6473" y="299414"/>
                        <a:pt x="16573" y="325755"/>
                      </a:cubicBezTo>
                      <a:cubicBezTo>
                        <a:pt x="26214" y="350609"/>
                        <a:pt x="40213" y="373543"/>
                        <a:pt x="57912" y="393478"/>
                      </a:cubicBezTo>
                      <a:cubicBezTo>
                        <a:pt x="79724" y="417195"/>
                        <a:pt x="103537" y="463391"/>
                        <a:pt x="113633" y="483965"/>
                      </a:cubicBezTo>
                      <a:cubicBezTo>
                        <a:pt x="116721" y="490180"/>
                        <a:pt x="123076" y="494096"/>
                        <a:pt x="130016" y="494062"/>
                      </a:cubicBezTo>
                      <a:lnTo>
                        <a:pt x="346234" y="494062"/>
                      </a:lnTo>
                      <a:cubicBezTo>
                        <a:pt x="353174" y="494096"/>
                        <a:pt x="359529" y="490180"/>
                        <a:pt x="362617" y="483965"/>
                      </a:cubicBezTo>
                      <a:cubicBezTo>
                        <a:pt x="372713" y="463391"/>
                        <a:pt x="396526" y="417290"/>
                        <a:pt x="418338" y="393478"/>
                      </a:cubicBezTo>
                      <a:cubicBezTo>
                        <a:pt x="436037" y="373543"/>
                        <a:pt x="450036" y="350609"/>
                        <a:pt x="459676" y="325755"/>
                      </a:cubicBezTo>
                      <a:cubicBezTo>
                        <a:pt x="469777" y="299414"/>
                        <a:pt x="475379" y="271562"/>
                        <a:pt x="476250" y="243364"/>
                      </a:cubicBezTo>
                      <a:close/>
                      <a:moveTo>
                        <a:pt x="421386" y="242507"/>
                      </a:moveTo>
                      <a:cubicBezTo>
                        <a:pt x="420709" y="264394"/>
                        <a:pt x="416429" y="286020"/>
                        <a:pt x="408718" y="306515"/>
                      </a:cubicBezTo>
                      <a:cubicBezTo>
                        <a:pt x="401485" y="324971"/>
                        <a:pt x="391037" y="341999"/>
                        <a:pt x="377857" y="356807"/>
                      </a:cubicBezTo>
                      <a:cubicBezTo>
                        <a:pt x="356714" y="381975"/>
                        <a:pt x="338588" y="409531"/>
                        <a:pt x="323850" y="438912"/>
                      </a:cubicBezTo>
                      <a:lnTo>
                        <a:pt x="152400" y="438912"/>
                      </a:lnTo>
                      <a:cubicBezTo>
                        <a:pt x="137831" y="409455"/>
                        <a:pt x="119864" y="381803"/>
                        <a:pt x="98870" y="356521"/>
                      </a:cubicBezTo>
                      <a:cubicBezTo>
                        <a:pt x="85690" y="341713"/>
                        <a:pt x="75241" y="324685"/>
                        <a:pt x="68008" y="306229"/>
                      </a:cubicBezTo>
                      <a:cubicBezTo>
                        <a:pt x="60135" y="285761"/>
                        <a:pt x="55694" y="264135"/>
                        <a:pt x="54864" y="242221"/>
                      </a:cubicBezTo>
                      <a:lnTo>
                        <a:pt x="54864" y="235363"/>
                      </a:lnTo>
                      <a:cubicBezTo>
                        <a:pt x="56570" y="135350"/>
                        <a:pt x="137813" y="54995"/>
                        <a:pt x="237839" y="54388"/>
                      </a:cubicBezTo>
                      <a:lnTo>
                        <a:pt x="237839" y="54388"/>
                      </a:lnTo>
                      <a:cubicBezTo>
                        <a:pt x="337865" y="54995"/>
                        <a:pt x="419109" y="135350"/>
                        <a:pt x="420814" y="23536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69" name="フリーフォーム: 図形 68">
                  <a:extLst>
                    <a:ext uri="{FF2B5EF4-FFF2-40B4-BE49-F238E27FC236}">
                      <a16:creationId xmlns:a16="http://schemas.microsoft.com/office/drawing/2014/main" id="{86E7D17E-397E-5CD2-04C6-CA443CFB8B83}"/>
                    </a:ext>
                  </a:extLst>
                </p:cNvPr>
                <p:cNvSpPr/>
                <p:nvPr/>
              </p:nvSpPr>
              <p:spPr>
                <a:xfrm>
                  <a:off x="13306274" y="8361366"/>
                  <a:ext cx="38100" cy="104775"/>
                </a:xfrm>
                <a:custGeom>
                  <a:avLst/>
                  <a:gdLst>
                    <a:gd name="connsiteX0" fmla="*/ 19050 w 38100"/>
                    <a:gd name="connsiteY0" fmla="*/ 104775 h 104775"/>
                    <a:gd name="connsiteX1" fmla="*/ 38100 w 38100"/>
                    <a:gd name="connsiteY1" fmla="*/ 85725 h 104775"/>
                    <a:gd name="connsiteX2" fmla="*/ 38100 w 38100"/>
                    <a:gd name="connsiteY2" fmla="*/ 19050 h 104775"/>
                    <a:gd name="connsiteX3" fmla="*/ 19050 w 38100"/>
                    <a:gd name="connsiteY3" fmla="*/ 0 h 104775"/>
                    <a:gd name="connsiteX4" fmla="*/ 0 w 38100"/>
                    <a:gd name="connsiteY4" fmla="*/ 19050 h 104775"/>
                    <a:gd name="connsiteX5" fmla="*/ 0 w 38100"/>
                    <a:gd name="connsiteY5" fmla="*/ 85725 h 104775"/>
                    <a:gd name="connsiteX6" fmla="*/ 19050 w 38100"/>
                    <a:gd name="connsiteY6" fmla="*/ 10477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8100" h="104775">
                      <a:moveTo>
                        <a:pt x="19050" y="104775"/>
                      </a:moveTo>
                      <a:cubicBezTo>
                        <a:pt x="29571" y="104775"/>
                        <a:pt x="38100" y="96246"/>
                        <a:pt x="38100" y="85725"/>
                      </a:cubicBezTo>
                      <a:lnTo>
                        <a:pt x="38100" y="19050"/>
                      </a:lnTo>
                      <a:cubicBezTo>
                        <a:pt x="38100" y="8529"/>
                        <a:pt x="29571" y="0"/>
                        <a:pt x="19050" y="0"/>
                      </a:cubicBezTo>
                      <a:cubicBezTo>
                        <a:pt x="8529" y="0"/>
                        <a:pt x="0" y="8529"/>
                        <a:pt x="0" y="19050"/>
                      </a:cubicBezTo>
                      <a:lnTo>
                        <a:pt x="0" y="85725"/>
                      </a:lnTo>
                      <a:cubicBezTo>
                        <a:pt x="0" y="96246"/>
                        <a:pt x="8529" y="104775"/>
                        <a:pt x="19050" y="10477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4" name="フリーフォーム: 図形 73">
                  <a:extLst>
                    <a:ext uri="{FF2B5EF4-FFF2-40B4-BE49-F238E27FC236}">
                      <a16:creationId xmlns:a16="http://schemas.microsoft.com/office/drawing/2014/main" id="{5AEE88ED-EAA7-AD7E-CF53-C36169A8AE6D}"/>
                    </a:ext>
                  </a:extLst>
                </p:cNvPr>
                <p:cNvSpPr/>
                <p:nvPr/>
              </p:nvSpPr>
              <p:spPr>
                <a:xfrm>
                  <a:off x="13047191" y="8470755"/>
                  <a:ext cx="84504" cy="84649"/>
                </a:xfrm>
                <a:custGeom>
                  <a:avLst/>
                  <a:gdLst>
                    <a:gd name="connsiteX0" fmla="*/ 52105 w 84504"/>
                    <a:gd name="connsiteY0" fmla="*/ 79111 h 84649"/>
                    <a:gd name="connsiteX1" fmla="*/ 78965 w 84504"/>
                    <a:gd name="connsiteY1" fmla="*/ 79111 h 84649"/>
                    <a:gd name="connsiteX2" fmla="*/ 78965 w 84504"/>
                    <a:gd name="connsiteY2" fmla="*/ 52250 h 84649"/>
                    <a:gd name="connsiteX3" fmla="*/ 31817 w 84504"/>
                    <a:gd name="connsiteY3" fmla="*/ 4911 h 84649"/>
                    <a:gd name="connsiteX4" fmla="*/ 4910 w 84504"/>
                    <a:gd name="connsiteY4" fmla="*/ 6283 h 84649"/>
                    <a:gd name="connsiteX5" fmla="*/ 4956 w 84504"/>
                    <a:gd name="connsiteY5" fmla="*/ 31866 h 846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84504" h="84649">
                      <a:moveTo>
                        <a:pt x="52105" y="79111"/>
                      </a:moveTo>
                      <a:cubicBezTo>
                        <a:pt x="59535" y="86496"/>
                        <a:pt x="71535" y="86496"/>
                        <a:pt x="78965" y="79111"/>
                      </a:cubicBezTo>
                      <a:cubicBezTo>
                        <a:pt x="86351" y="71680"/>
                        <a:pt x="86351" y="59680"/>
                        <a:pt x="78965" y="52250"/>
                      </a:cubicBezTo>
                      <a:lnTo>
                        <a:pt x="31817" y="4911"/>
                      </a:lnTo>
                      <a:cubicBezTo>
                        <a:pt x="24008" y="-2140"/>
                        <a:pt x="11962" y="-1525"/>
                        <a:pt x="4910" y="6283"/>
                      </a:cubicBezTo>
                      <a:cubicBezTo>
                        <a:pt x="-1654" y="13555"/>
                        <a:pt x="-1634" y="24619"/>
                        <a:pt x="4956" y="3186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7" name="フリーフォーム: 図形 76">
                  <a:extLst>
                    <a:ext uri="{FF2B5EF4-FFF2-40B4-BE49-F238E27FC236}">
                      <a16:creationId xmlns:a16="http://schemas.microsoft.com/office/drawing/2014/main" id="{D0046D6D-FF11-F359-D2D1-E1CA04EDA6F4}"/>
                    </a:ext>
                  </a:extLst>
                </p:cNvPr>
                <p:cNvSpPr/>
                <p:nvPr/>
              </p:nvSpPr>
              <p:spPr>
                <a:xfrm>
                  <a:off x="13518762" y="8475697"/>
                  <a:ext cx="83603" cy="83426"/>
                </a:xfrm>
                <a:custGeom>
                  <a:avLst/>
                  <a:gdLst>
                    <a:gd name="connsiteX0" fmla="*/ 19446 w 83603"/>
                    <a:gd name="connsiteY0" fmla="*/ 83407 h 83426"/>
                    <a:gd name="connsiteX1" fmla="*/ 32971 w 83603"/>
                    <a:gd name="connsiteY1" fmla="*/ 77787 h 83426"/>
                    <a:gd name="connsiteX2" fmla="*/ 80025 w 83603"/>
                    <a:gd name="connsiteY2" fmla="*/ 30162 h 83426"/>
                    <a:gd name="connsiteX3" fmla="*/ 75664 w 83603"/>
                    <a:gd name="connsiteY3" fmla="*/ 3577 h 83426"/>
                    <a:gd name="connsiteX4" fmla="*/ 53164 w 83603"/>
                    <a:gd name="connsiteY4" fmla="*/ 3778 h 83426"/>
                    <a:gd name="connsiteX5" fmla="*/ 5539 w 83603"/>
                    <a:gd name="connsiteY5" fmla="*/ 51403 h 83426"/>
                    <a:gd name="connsiteX6" fmla="*/ 5539 w 83603"/>
                    <a:gd name="connsiteY6" fmla="*/ 78264 h 83426"/>
                    <a:gd name="connsiteX7" fmla="*/ 19446 w 83603"/>
                    <a:gd name="connsiteY7" fmla="*/ 83407 h 834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3603" h="83426">
                      <a:moveTo>
                        <a:pt x="19446" y="83407"/>
                      </a:moveTo>
                      <a:cubicBezTo>
                        <a:pt x="24523" y="83411"/>
                        <a:pt x="29392" y="81388"/>
                        <a:pt x="32971" y="77787"/>
                      </a:cubicBezTo>
                      <a:lnTo>
                        <a:pt x="80025" y="30162"/>
                      </a:lnTo>
                      <a:cubicBezTo>
                        <a:pt x="86162" y="21617"/>
                        <a:pt x="84210" y="9714"/>
                        <a:pt x="75664" y="3577"/>
                      </a:cubicBezTo>
                      <a:cubicBezTo>
                        <a:pt x="68922" y="-1265"/>
                        <a:pt x="59819" y="-1184"/>
                        <a:pt x="53164" y="3778"/>
                      </a:cubicBezTo>
                      <a:lnTo>
                        <a:pt x="5539" y="51403"/>
                      </a:lnTo>
                      <a:cubicBezTo>
                        <a:pt x="-1846" y="58834"/>
                        <a:pt x="-1846" y="70833"/>
                        <a:pt x="5539" y="78264"/>
                      </a:cubicBezTo>
                      <a:cubicBezTo>
                        <a:pt x="9290" y="81786"/>
                        <a:pt x="14306" y="83641"/>
                        <a:pt x="19446" y="8340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79" name="フリーフォーム: 図形 78">
                  <a:extLst>
                    <a:ext uri="{FF2B5EF4-FFF2-40B4-BE49-F238E27FC236}">
                      <a16:creationId xmlns:a16="http://schemas.microsoft.com/office/drawing/2014/main" id="{BEA4162E-422F-93DD-CF12-A74052D6D2C7}"/>
                    </a:ext>
                  </a:extLst>
                </p:cNvPr>
                <p:cNvSpPr/>
                <p:nvPr/>
              </p:nvSpPr>
              <p:spPr>
                <a:xfrm>
                  <a:off x="12943753" y="8718553"/>
                  <a:ext cx="104775" cy="38100"/>
                </a:xfrm>
                <a:custGeom>
                  <a:avLst/>
                  <a:gdLst>
                    <a:gd name="connsiteX0" fmla="*/ 85725 w 104775"/>
                    <a:gd name="connsiteY0" fmla="*/ 0 h 38100"/>
                    <a:gd name="connsiteX1" fmla="*/ 19050 w 104775"/>
                    <a:gd name="connsiteY1" fmla="*/ 0 h 38100"/>
                    <a:gd name="connsiteX2" fmla="*/ 0 w 104775"/>
                    <a:gd name="connsiteY2" fmla="*/ 19050 h 38100"/>
                    <a:gd name="connsiteX3" fmla="*/ 19050 w 104775"/>
                    <a:gd name="connsiteY3" fmla="*/ 38100 h 38100"/>
                    <a:gd name="connsiteX4" fmla="*/ 85725 w 104775"/>
                    <a:gd name="connsiteY4" fmla="*/ 38100 h 38100"/>
                    <a:gd name="connsiteX5" fmla="*/ 104775 w 104775"/>
                    <a:gd name="connsiteY5" fmla="*/ 19050 h 38100"/>
                    <a:gd name="connsiteX6" fmla="*/ 85725 w 104775"/>
                    <a:gd name="connsiteY6" fmla="*/ 0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775" h="38100">
                      <a:moveTo>
                        <a:pt x="85725" y="0"/>
                      </a:moveTo>
                      <a:lnTo>
                        <a:pt x="19050" y="0"/>
                      </a:lnTo>
                      <a:cubicBezTo>
                        <a:pt x="8529" y="0"/>
                        <a:pt x="0" y="8529"/>
                        <a:pt x="0" y="19050"/>
                      </a:cubicBezTo>
                      <a:cubicBezTo>
                        <a:pt x="0" y="29571"/>
                        <a:pt x="8529" y="38100"/>
                        <a:pt x="19050" y="38100"/>
                      </a:cubicBezTo>
                      <a:lnTo>
                        <a:pt x="85725" y="38100"/>
                      </a:lnTo>
                      <a:cubicBezTo>
                        <a:pt x="96246" y="38100"/>
                        <a:pt x="104775" y="29571"/>
                        <a:pt x="104775" y="19050"/>
                      </a:cubicBezTo>
                      <a:cubicBezTo>
                        <a:pt x="104775" y="8529"/>
                        <a:pt x="96246" y="0"/>
                        <a:pt x="85725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81" name="フリーフォーム: 図形 80">
                  <a:extLst>
                    <a:ext uri="{FF2B5EF4-FFF2-40B4-BE49-F238E27FC236}">
                      <a16:creationId xmlns:a16="http://schemas.microsoft.com/office/drawing/2014/main" id="{383E679A-D28F-1330-F0BD-460FDE6C1BDC}"/>
                    </a:ext>
                  </a:extLst>
                </p:cNvPr>
                <p:cNvSpPr/>
                <p:nvPr/>
              </p:nvSpPr>
              <p:spPr>
                <a:xfrm>
                  <a:off x="13045488" y="8920093"/>
                  <a:ext cx="85249" cy="85725"/>
                </a:xfrm>
                <a:custGeom>
                  <a:avLst/>
                  <a:gdLst>
                    <a:gd name="connsiteX0" fmla="*/ 53808 w 85249"/>
                    <a:gd name="connsiteY0" fmla="*/ 4581 h 85725"/>
                    <a:gd name="connsiteX1" fmla="*/ 6659 w 85249"/>
                    <a:gd name="connsiteY1" fmla="*/ 52206 h 85725"/>
                    <a:gd name="connsiteX2" fmla="*/ 4581 w 85249"/>
                    <a:gd name="connsiteY2" fmla="*/ 79066 h 85725"/>
                    <a:gd name="connsiteX3" fmla="*/ 31442 w 85249"/>
                    <a:gd name="connsiteY3" fmla="*/ 81144 h 85725"/>
                    <a:gd name="connsiteX4" fmla="*/ 33520 w 85249"/>
                    <a:gd name="connsiteY4" fmla="*/ 79066 h 85725"/>
                    <a:gd name="connsiteX5" fmla="*/ 80669 w 85249"/>
                    <a:gd name="connsiteY5" fmla="*/ 31441 h 85725"/>
                    <a:gd name="connsiteX6" fmla="*/ 78590 w 85249"/>
                    <a:gd name="connsiteY6" fmla="*/ 4581 h 85725"/>
                    <a:gd name="connsiteX7" fmla="*/ 53808 w 85249"/>
                    <a:gd name="connsiteY7" fmla="*/ 4581 h 85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5249" h="85725">
                      <a:moveTo>
                        <a:pt x="53808" y="4581"/>
                      </a:moveTo>
                      <a:lnTo>
                        <a:pt x="6659" y="52206"/>
                      </a:lnTo>
                      <a:cubicBezTo>
                        <a:pt x="-1332" y="59049"/>
                        <a:pt x="-2263" y="71075"/>
                        <a:pt x="4581" y="79066"/>
                      </a:cubicBezTo>
                      <a:cubicBezTo>
                        <a:pt x="11425" y="87058"/>
                        <a:pt x="23451" y="87987"/>
                        <a:pt x="31442" y="81144"/>
                      </a:cubicBezTo>
                      <a:cubicBezTo>
                        <a:pt x="32187" y="80506"/>
                        <a:pt x="32882" y="79811"/>
                        <a:pt x="33520" y="79066"/>
                      </a:cubicBezTo>
                      <a:lnTo>
                        <a:pt x="80669" y="31441"/>
                      </a:lnTo>
                      <a:cubicBezTo>
                        <a:pt x="87512" y="23450"/>
                        <a:pt x="86582" y="11424"/>
                        <a:pt x="78590" y="4581"/>
                      </a:cubicBezTo>
                      <a:cubicBezTo>
                        <a:pt x="71459" y="-1527"/>
                        <a:pt x="60941" y="-1527"/>
                        <a:pt x="53808" y="458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83" name="フリーフォーム: 図形 82">
                  <a:extLst>
                    <a:ext uri="{FF2B5EF4-FFF2-40B4-BE49-F238E27FC236}">
                      <a16:creationId xmlns:a16="http://schemas.microsoft.com/office/drawing/2014/main" id="{F51AABC9-E7BD-5293-D088-4B07A1F8365E}"/>
                    </a:ext>
                  </a:extLst>
                </p:cNvPr>
                <p:cNvSpPr/>
                <p:nvPr/>
              </p:nvSpPr>
              <p:spPr>
                <a:xfrm>
                  <a:off x="13518544" y="8914771"/>
                  <a:ext cx="87546" cy="87626"/>
                </a:xfrm>
                <a:custGeom>
                  <a:avLst/>
                  <a:gdLst>
                    <a:gd name="connsiteX0" fmla="*/ 33190 w 87546"/>
                    <a:gd name="connsiteY0" fmla="*/ 6283 h 87626"/>
                    <a:gd name="connsiteX1" fmla="*/ 6283 w 87546"/>
                    <a:gd name="connsiteY1" fmla="*/ 4911 h 87626"/>
                    <a:gd name="connsiteX2" fmla="*/ 4911 w 87546"/>
                    <a:gd name="connsiteY2" fmla="*/ 31817 h 87626"/>
                    <a:gd name="connsiteX3" fmla="*/ 6234 w 87546"/>
                    <a:gd name="connsiteY3" fmla="*/ 33144 h 87626"/>
                    <a:gd name="connsiteX4" fmla="*/ 53859 w 87546"/>
                    <a:gd name="connsiteY4" fmla="*/ 80769 h 87626"/>
                    <a:gd name="connsiteX5" fmla="*/ 80689 w 87546"/>
                    <a:gd name="connsiteY5" fmla="*/ 83213 h 87626"/>
                    <a:gd name="connsiteX6" fmla="*/ 83133 w 87546"/>
                    <a:gd name="connsiteY6" fmla="*/ 56384 h 87626"/>
                    <a:gd name="connsiteX7" fmla="*/ 80052 w 87546"/>
                    <a:gd name="connsiteY7" fmla="*/ 53432 h 876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7546" h="87626">
                      <a:moveTo>
                        <a:pt x="33190" y="6283"/>
                      </a:moveTo>
                      <a:cubicBezTo>
                        <a:pt x="26139" y="-1525"/>
                        <a:pt x="14093" y="-2140"/>
                        <a:pt x="6283" y="4911"/>
                      </a:cubicBezTo>
                      <a:cubicBezTo>
                        <a:pt x="-1525" y="11961"/>
                        <a:pt x="-2140" y="24007"/>
                        <a:pt x="4911" y="31817"/>
                      </a:cubicBezTo>
                      <a:cubicBezTo>
                        <a:pt x="5330" y="32280"/>
                        <a:pt x="5772" y="32724"/>
                        <a:pt x="6234" y="33144"/>
                      </a:cubicBezTo>
                      <a:lnTo>
                        <a:pt x="53859" y="80769"/>
                      </a:lnTo>
                      <a:cubicBezTo>
                        <a:pt x="60593" y="88853"/>
                        <a:pt x="72605" y="89947"/>
                        <a:pt x="80689" y="83213"/>
                      </a:cubicBezTo>
                      <a:cubicBezTo>
                        <a:pt x="88773" y="76480"/>
                        <a:pt x="89866" y="64468"/>
                        <a:pt x="83133" y="56384"/>
                      </a:cubicBezTo>
                      <a:cubicBezTo>
                        <a:pt x="82219" y="55288"/>
                        <a:pt x="81187" y="54298"/>
                        <a:pt x="80052" y="5343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84" name="フリーフォーム: 図形 83">
                  <a:extLst>
                    <a:ext uri="{FF2B5EF4-FFF2-40B4-BE49-F238E27FC236}">
                      <a16:creationId xmlns:a16="http://schemas.microsoft.com/office/drawing/2014/main" id="{AAFAD039-4C45-E441-EF81-273FD788CE2D}"/>
                    </a:ext>
                  </a:extLst>
                </p:cNvPr>
                <p:cNvSpPr/>
                <p:nvPr/>
              </p:nvSpPr>
              <p:spPr>
                <a:xfrm>
                  <a:off x="13598597" y="8717886"/>
                  <a:ext cx="104775" cy="38100"/>
                </a:xfrm>
                <a:custGeom>
                  <a:avLst/>
                  <a:gdLst>
                    <a:gd name="connsiteX0" fmla="*/ 85725 w 104775"/>
                    <a:gd name="connsiteY0" fmla="*/ 0 h 38100"/>
                    <a:gd name="connsiteX1" fmla="*/ 19050 w 104775"/>
                    <a:gd name="connsiteY1" fmla="*/ 0 h 38100"/>
                    <a:gd name="connsiteX2" fmla="*/ 0 w 104775"/>
                    <a:gd name="connsiteY2" fmla="*/ 19050 h 38100"/>
                    <a:gd name="connsiteX3" fmla="*/ 19050 w 104775"/>
                    <a:gd name="connsiteY3" fmla="*/ 38100 h 38100"/>
                    <a:gd name="connsiteX4" fmla="*/ 85725 w 104775"/>
                    <a:gd name="connsiteY4" fmla="*/ 38100 h 38100"/>
                    <a:gd name="connsiteX5" fmla="*/ 104775 w 104775"/>
                    <a:gd name="connsiteY5" fmla="*/ 19050 h 38100"/>
                    <a:gd name="connsiteX6" fmla="*/ 85725 w 104775"/>
                    <a:gd name="connsiteY6" fmla="*/ 0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4775" h="38100">
                      <a:moveTo>
                        <a:pt x="85725" y="0"/>
                      </a:moveTo>
                      <a:lnTo>
                        <a:pt x="19050" y="0"/>
                      </a:lnTo>
                      <a:cubicBezTo>
                        <a:pt x="8529" y="0"/>
                        <a:pt x="0" y="8529"/>
                        <a:pt x="0" y="19050"/>
                      </a:cubicBezTo>
                      <a:cubicBezTo>
                        <a:pt x="0" y="29571"/>
                        <a:pt x="8529" y="38100"/>
                        <a:pt x="19050" y="38100"/>
                      </a:cubicBezTo>
                      <a:lnTo>
                        <a:pt x="85725" y="38100"/>
                      </a:lnTo>
                      <a:cubicBezTo>
                        <a:pt x="96246" y="38100"/>
                        <a:pt x="104775" y="29571"/>
                        <a:pt x="104775" y="19050"/>
                      </a:cubicBezTo>
                      <a:cubicBezTo>
                        <a:pt x="104775" y="8529"/>
                        <a:pt x="96246" y="0"/>
                        <a:pt x="85725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cxnSp>
            <p:nvCxnSpPr>
              <p:cNvPr id="5975" name="直線矢印コネクタ 5974">
                <a:extLst>
                  <a:ext uri="{FF2B5EF4-FFF2-40B4-BE49-F238E27FC236}">
                    <a16:creationId xmlns:a16="http://schemas.microsoft.com/office/drawing/2014/main" id="{FF20A282-946A-1ADE-7031-F13384F694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4407216" y="7983987"/>
                <a:ext cx="242919" cy="2719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6" name="直線矢印コネクタ 5975">
                <a:extLst>
                  <a:ext uri="{FF2B5EF4-FFF2-40B4-BE49-F238E27FC236}">
                    <a16:creationId xmlns:a16="http://schemas.microsoft.com/office/drawing/2014/main" id="{D6C119F8-8D79-C3FF-9AEA-5942E22002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4650135" y="7689078"/>
                <a:ext cx="322284" cy="20914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018" name="オブジェクト 6017">
            <a:extLst>
              <a:ext uri="{FF2B5EF4-FFF2-40B4-BE49-F238E27FC236}">
                <a16:creationId xmlns:a16="http://schemas.microsoft.com/office/drawing/2014/main" id="{0053EAA4-B941-F697-7D3B-130327DA27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880570"/>
              </p:ext>
            </p:extLst>
          </p:nvPr>
        </p:nvGraphicFramePr>
        <p:xfrm>
          <a:off x="8715061" y="9796352"/>
          <a:ext cx="1963713" cy="1065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9160" imgH="406080" progId="Equation.DSMT4">
                  <p:embed/>
                </p:oleObj>
              </mc:Choice>
              <mc:Fallback>
                <p:oleObj name="Equation" r:id="rId10" imgW="749160" imgH="406080" progId="Equation.DSMT4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C6D39339-0425-8373-D703-3E8D5957FA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715061" y="9796352"/>
                        <a:ext cx="1963713" cy="1065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7" name="フリーフォーム: 図形 2296">
            <a:extLst>
              <a:ext uri="{FF2B5EF4-FFF2-40B4-BE49-F238E27FC236}">
                <a16:creationId xmlns:a16="http://schemas.microsoft.com/office/drawing/2014/main" id="{5FA8BA9E-BC73-D0F3-DAB1-C7C5E476E4B3}"/>
              </a:ext>
            </a:extLst>
          </p:cNvPr>
          <p:cNvSpPr/>
          <p:nvPr/>
        </p:nvSpPr>
        <p:spPr>
          <a:xfrm>
            <a:off x="15317852" y="8858128"/>
            <a:ext cx="374625" cy="486000"/>
          </a:xfrm>
          <a:custGeom>
            <a:avLst/>
            <a:gdLst>
              <a:gd name="connsiteX0" fmla="*/ 374625 w 374625"/>
              <a:gd name="connsiteY0" fmla="*/ 425250 h 486000"/>
              <a:gd name="connsiteX1" fmla="*/ 60750 w 374625"/>
              <a:gd name="connsiteY1" fmla="*/ 425250 h 486000"/>
              <a:gd name="connsiteX2" fmla="*/ 60750 w 374625"/>
              <a:gd name="connsiteY2" fmla="*/ 60750 h 486000"/>
              <a:gd name="connsiteX3" fmla="*/ 337973 w 374625"/>
              <a:gd name="connsiteY3" fmla="*/ 60750 h 486000"/>
              <a:gd name="connsiteX4" fmla="*/ 362678 w 374625"/>
              <a:gd name="connsiteY4" fmla="*/ 0 h 486000"/>
              <a:gd name="connsiteX5" fmla="*/ 40500 w 374625"/>
              <a:gd name="connsiteY5" fmla="*/ 0 h 486000"/>
              <a:gd name="connsiteX6" fmla="*/ 0 w 374625"/>
              <a:gd name="connsiteY6" fmla="*/ 40500 h 486000"/>
              <a:gd name="connsiteX7" fmla="*/ 0 w 374625"/>
              <a:gd name="connsiteY7" fmla="*/ 445500 h 486000"/>
              <a:gd name="connsiteX8" fmla="*/ 40500 w 374625"/>
              <a:gd name="connsiteY8" fmla="*/ 486000 h 486000"/>
              <a:gd name="connsiteX9" fmla="*/ 374625 w 374625"/>
              <a:gd name="connsiteY9" fmla="*/ 486000 h 4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4625" h="486000">
                <a:moveTo>
                  <a:pt x="374625" y="425250"/>
                </a:moveTo>
                <a:lnTo>
                  <a:pt x="60750" y="425250"/>
                </a:lnTo>
                <a:lnTo>
                  <a:pt x="60750" y="60750"/>
                </a:lnTo>
                <a:lnTo>
                  <a:pt x="337973" y="60750"/>
                </a:lnTo>
                <a:lnTo>
                  <a:pt x="362678" y="0"/>
                </a:lnTo>
                <a:lnTo>
                  <a:pt x="40500" y="0"/>
                </a:lnTo>
                <a:cubicBezTo>
                  <a:pt x="18132" y="0"/>
                  <a:pt x="0" y="18133"/>
                  <a:pt x="0" y="40500"/>
                </a:cubicBezTo>
                <a:lnTo>
                  <a:pt x="0" y="445500"/>
                </a:lnTo>
                <a:cubicBezTo>
                  <a:pt x="0" y="467867"/>
                  <a:pt x="18132" y="486000"/>
                  <a:pt x="40500" y="486000"/>
                </a:cubicBezTo>
                <a:lnTo>
                  <a:pt x="374625" y="486000"/>
                </a:ln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98" name="フリーフォーム: 図形 2297">
            <a:extLst>
              <a:ext uri="{FF2B5EF4-FFF2-40B4-BE49-F238E27FC236}">
                <a16:creationId xmlns:a16="http://schemas.microsoft.com/office/drawing/2014/main" id="{DF90525D-1C98-E8F8-746D-9AFB71E50A66}"/>
              </a:ext>
            </a:extLst>
          </p:cNvPr>
          <p:cNvSpPr/>
          <p:nvPr/>
        </p:nvSpPr>
        <p:spPr>
          <a:xfrm>
            <a:off x="15793727" y="8858128"/>
            <a:ext cx="415125" cy="486000"/>
          </a:xfrm>
          <a:custGeom>
            <a:avLst/>
            <a:gdLst>
              <a:gd name="connsiteX0" fmla="*/ 374625 w 415125"/>
              <a:gd name="connsiteY0" fmla="*/ 151875 h 486000"/>
              <a:gd name="connsiteX1" fmla="*/ 334125 w 415125"/>
              <a:gd name="connsiteY1" fmla="*/ 151875 h 486000"/>
              <a:gd name="connsiteX2" fmla="*/ 334125 w 415125"/>
              <a:gd name="connsiteY2" fmla="*/ 40500 h 486000"/>
              <a:gd name="connsiteX3" fmla="*/ 293625 w 415125"/>
              <a:gd name="connsiteY3" fmla="*/ 0 h 486000"/>
              <a:gd name="connsiteX4" fmla="*/ 0 w 415125"/>
              <a:gd name="connsiteY4" fmla="*/ 0 h 486000"/>
              <a:gd name="connsiteX5" fmla="*/ 0 w 415125"/>
              <a:gd name="connsiteY5" fmla="*/ 60750 h 486000"/>
              <a:gd name="connsiteX6" fmla="*/ 273375 w 415125"/>
              <a:gd name="connsiteY6" fmla="*/ 60750 h 486000"/>
              <a:gd name="connsiteX7" fmla="*/ 273375 w 415125"/>
              <a:gd name="connsiteY7" fmla="*/ 425250 h 486000"/>
              <a:gd name="connsiteX8" fmla="*/ 50625 w 415125"/>
              <a:gd name="connsiteY8" fmla="*/ 425250 h 486000"/>
              <a:gd name="connsiteX9" fmla="*/ 23794 w 415125"/>
              <a:gd name="connsiteY9" fmla="*/ 486000 h 486000"/>
              <a:gd name="connsiteX10" fmla="*/ 293625 w 415125"/>
              <a:gd name="connsiteY10" fmla="*/ 486000 h 486000"/>
              <a:gd name="connsiteX11" fmla="*/ 334125 w 415125"/>
              <a:gd name="connsiteY11" fmla="*/ 445500 h 486000"/>
              <a:gd name="connsiteX12" fmla="*/ 334125 w 415125"/>
              <a:gd name="connsiteY12" fmla="*/ 334125 h 486000"/>
              <a:gd name="connsiteX13" fmla="*/ 374625 w 415125"/>
              <a:gd name="connsiteY13" fmla="*/ 334125 h 486000"/>
              <a:gd name="connsiteX14" fmla="*/ 415125 w 415125"/>
              <a:gd name="connsiteY14" fmla="*/ 293625 h 486000"/>
              <a:gd name="connsiteX15" fmla="*/ 415125 w 415125"/>
              <a:gd name="connsiteY15" fmla="*/ 192375 h 486000"/>
              <a:gd name="connsiteX16" fmla="*/ 374625 w 415125"/>
              <a:gd name="connsiteY16" fmla="*/ 151875 h 4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5125" h="486000">
                <a:moveTo>
                  <a:pt x="374625" y="151875"/>
                </a:moveTo>
                <a:lnTo>
                  <a:pt x="334125" y="151875"/>
                </a:lnTo>
                <a:lnTo>
                  <a:pt x="334125" y="40500"/>
                </a:lnTo>
                <a:cubicBezTo>
                  <a:pt x="334125" y="18133"/>
                  <a:pt x="315992" y="0"/>
                  <a:pt x="293625" y="0"/>
                </a:cubicBezTo>
                <a:lnTo>
                  <a:pt x="0" y="0"/>
                </a:lnTo>
                <a:lnTo>
                  <a:pt x="0" y="60750"/>
                </a:lnTo>
                <a:lnTo>
                  <a:pt x="273375" y="60750"/>
                </a:lnTo>
                <a:lnTo>
                  <a:pt x="273375" y="425250"/>
                </a:lnTo>
                <a:lnTo>
                  <a:pt x="50625" y="425250"/>
                </a:lnTo>
                <a:lnTo>
                  <a:pt x="23794" y="486000"/>
                </a:lnTo>
                <a:lnTo>
                  <a:pt x="293625" y="486000"/>
                </a:lnTo>
                <a:cubicBezTo>
                  <a:pt x="315992" y="486000"/>
                  <a:pt x="334125" y="467867"/>
                  <a:pt x="334125" y="445500"/>
                </a:cubicBezTo>
                <a:lnTo>
                  <a:pt x="334125" y="334125"/>
                </a:lnTo>
                <a:lnTo>
                  <a:pt x="374625" y="334125"/>
                </a:lnTo>
                <a:cubicBezTo>
                  <a:pt x="396992" y="334125"/>
                  <a:pt x="415125" y="315992"/>
                  <a:pt x="415125" y="293625"/>
                </a:cubicBezTo>
                <a:lnTo>
                  <a:pt x="415125" y="192375"/>
                </a:lnTo>
                <a:cubicBezTo>
                  <a:pt x="415125" y="170008"/>
                  <a:pt x="396992" y="151875"/>
                  <a:pt x="374625" y="151875"/>
                </a:cubicBez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300" name="フリーフォーム: 図形 2299">
            <a:extLst>
              <a:ext uri="{FF2B5EF4-FFF2-40B4-BE49-F238E27FC236}">
                <a16:creationId xmlns:a16="http://schemas.microsoft.com/office/drawing/2014/main" id="{2E07546C-CD54-1B44-F3F4-EABB6B62AD14}"/>
              </a:ext>
            </a:extLst>
          </p:cNvPr>
          <p:cNvSpPr/>
          <p:nvPr/>
        </p:nvSpPr>
        <p:spPr>
          <a:xfrm>
            <a:off x="15588088" y="8787253"/>
            <a:ext cx="296763" cy="648000"/>
          </a:xfrm>
          <a:custGeom>
            <a:avLst/>
            <a:gdLst>
              <a:gd name="connsiteX0" fmla="*/ 165139 w 296763"/>
              <a:gd name="connsiteY0" fmla="*/ 303750 h 648000"/>
              <a:gd name="connsiteX1" fmla="*/ 165139 w 296763"/>
              <a:gd name="connsiteY1" fmla="*/ 0 h 648000"/>
              <a:gd name="connsiteX2" fmla="*/ 0 w 296763"/>
              <a:gd name="connsiteY2" fmla="*/ 404696 h 648000"/>
              <a:gd name="connsiteX3" fmla="*/ 144889 w 296763"/>
              <a:gd name="connsiteY3" fmla="*/ 405000 h 648000"/>
              <a:gd name="connsiteX4" fmla="*/ 144889 w 296763"/>
              <a:gd name="connsiteY4" fmla="*/ 648000 h 648000"/>
              <a:gd name="connsiteX5" fmla="*/ 296764 w 296763"/>
              <a:gd name="connsiteY5" fmla="*/ 303750 h 648000"/>
              <a:gd name="connsiteX6" fmla="*/ 165139 w 296763"/>
              <a:gd name="connsiteY6" fmla="*/ 303750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6763" h="648000">
                <a:moveTo>
                  <a:pt x="165139" y="303750"/>
                </a:moveTo>
                <a:lnTo>
                  <a:pt x="165139" y="0"/>
                </a:lnTo>
                <a:lnTo>
                  <a:pt x="0" y="404696"/>
                </a:lnTo>
                <a:lnTo>
                  <a:pt x="144889" y="405000"/>
                </a:lnTo>
                <a:lnTo>
                  <a:pt x="144889" y="648000"/>
                </a:lnTo>
                <a:lnTo>
                  <a:pt x="296764" y="303750"/>
                </a:lnTo>
                <a:lnTo>
                  <a:pt x="165139" y="303750"/>
                </a:ln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90" name="フリーフォーム: 図形 2289">
            <a:extLst>
              <a:ext uri="{FF2B5EF4-FFF2-40B4-BE49-F238E27FC236}">
                <a16:creationId xmlns:a16="http://schemas.microsoft.com/office/drawing/2014/main" id="{D438922D-FAA3-6319-898B-9AE680644258}"/>
              </a:ext>
            </a:extLst>
          </p:cNvPr>
          <p:cNvSpPr/>
          <p:nvPr/>
        </p:nvSpPr>
        <p:spPr>
          <a:xfrm>
            <a:off x="15822483" y="8111866"/>
            <a:ext cx="162000" cy="162000"/>
          </a:xfrm>
          <a:custGeom>
            <a:avLst/>
            <a:gdLst>
              <a:gd name="connsiteX0" fmla="*/ 162000 w 162000"/>
              <a:gd name="connsiteY0" fmla="*/ 81000 h 162000"/>
              <a:gd name="connsiteX1" fmla="*/ 81000 w 162000"/>
              <a:gd name="connsiteY1" fmla="*/ 162000 h 162000"/>
              <a:gd name="connsiteX2" fmla="*/ 0 w 162000"/>
              <a:gd name="connsiteY2" fmla="*/ 81000 h 162000"/>
              <a:gd name="connsiteX3" fmla="*/ 81000 w 162000"/>
              <a:gd name="connsiteY3" fmla="*/ 0 h 162000"/>
              <a:gd name="connsiteX4" fmla="*/ 162000 w 162000"/>
              <a:gd name="connsiteY4" fmla="*/ 81000 h 1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00" h="162000">
                <a:moveTo>
                  <a:pt x="162000" y="81000"/>
                </a:moveTo>
                <a:cubicBezTo>
                  <a:pt x="162000" y="125735"/>
                  <a:pt x="125735" y="162000"/>
                  <a:pt x="81000" y="162000"/>
                </a:cubicBezTo>
                <a:cubicBezTo>
                  <a:pt x="36265" y="162000"/>
                  <a:pt x="0" y="125735"/>
                  <a:pt x="0" y="81000"/>
                </a:cubicBezTo>
                <a:cubicBezTo>
                  <a:pt x="0" y="36265"/>
                  <a:pt x="36265" y="0"/>
                  <a:pt x="81000" y="0"/>
                </a:cubicBezTo>
                <a:cubicBezTo>
                  <a:pt x="125735" y="0"/>
                  <a:pt x="162000" y="36265"/>
                  <a:pt x="162000" y="81000"/>
                </a:cubicBez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94" name="フリーフォーム: 図形 2293">
            <a:extLst>
              <a:ext uri="{FF2B5EF4-FFF2-40B4-BE49-F238E27FC236}">
                <a16:creationId xmlns:a16="http://schemas.microsoft.com/office/drawing/2014/main" id="{8E5C8FDE-54A3-3187-50F5-66762D0C23F4}"/>
              </a:ext>
            </a:extLst>
          </p:cNvPr>
          <p:cNvSpPr/>
          <p:nvPr/>
        </p:nvSpPr>
        <p:spPr>
          <a:xfrm>
            <a:off x="16308483" y="8111866"/>
            <a:ext cx="162000" cy="162000"/>
          </a:xfrm>
          <a:custGeom>
            <a:avLst/>
            <a:gdLst>
              <a:gd name="connsiteX0" fmla="*/ 162000 w 162000"/>
              <a:gd name="connsiteY0" fmla="*/ 81000 h 162000"/>
              <a:gd name="connsiteX1" fmla="*/ 81000 w 162000"/>
              <a:gd name="connsiteY1" fmla="*/ 162000 h 162000"/>
              <a:gd name="connsiteX2" fmla="*/ 0 w 162000"/>
              <a:gd name="connsiteY2" fmla="*/ 81000 h 162000"/>
              <a:gd name="connsiteX3" fmla="*/ 81000 w 162000"/>
              <a:gd name="connsiteY3" fmla="*/ 0 h 162000"/>
              <a:gd name="connsiteX4" fmla="*/ 162000 w 162000"/>
              <a:gd name="connsiteY4" fmla="*/ 81000 h 1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00" h="162000">
                <a:moveTo>
                  <a:pt x="162000" y="81000"/>
                </a:moveTo>
                <a:cubicBezTo>
                  <a:pt x="162000" y="125735"/>
                  <a:pt x="125735" y="162000"/>
                  <a:pt x="81000" y="162000"/>
                </a:cubicBezTo>
                <a:cubicBezTo>
                  <a:pt x="36265" y="162000"/>
                  <a:pt x="0" y="125735"/>
                  <a:pt x="0" y="81000"/>
                </a:cubicBezTo>
                <a:cubicBezTo>
                  <a:pt x="0" y="36265"/>
                  <a:pt x="36265" y="0"/>
                  <a:pt x="81000" y="0"/>
                </a:cubicBezTo>
                <a:cubicBezTo>
                  <a:pt x="125735" y="0"/>
                  <a:pt x="162000" y="36265"/>
                  <a:pt x="162000" y="81000"/>
                </a:cubicBez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95" name="フリーフォーム: 図形 2294">
            <a:extLst>
              <a:ext uri="{FF2B5EF4-FFF2-40B4-BE49-F238E27FC236}">
                <a16:creationId xmlns:a16="http://schemas.microsoft.com/office/drawing/2014/main" id="{CE3A7C19-BD90-224E-5CCF-FE9014474EB5}"/>
              </a:ext>
            </a:extLst>
          </p:cNvPr>
          <p:cNvSpPr/>
          <p:nvPr/>
        </p:nvSpPr>
        <p:spPr>
          <a:xfrm>
            <a:off x="15700983" y="7828366"/>
            <a:ext cx="891000" cy="364500"/>
          </a:xfrm>
          <a:custGeom>
            <a:avLst/>
            <a:gdLst>
              <a:gd name="connsiteX0" fmla="*/ 354375 w 891000"/>
              <a:gd name="connsiteY0" fmla="*/ 162000 h 364500"/>
              <a:gd name="connsiteX1" fmla="*/ 354375 w 891000"/>
              <a:gd name="connsiteY1" fmla="*/ 40500 h 364500"/>
              <a:gd name="connsiteX2" fmla="*/ 493088 w 891000"/>
              <a:gd name="connsiteY2" fmla="*/ 40500 h 364500"/>
              <a:gd name="connsiteX3" fmla="*/ 521438 w 891000"/>
              <a:gd name="connsiteY3" fmla="*/ 52650 h 364500"/>
              <a:gd name="connsiteX4" fmla="*/ 630788 w 891000"/>
              <a:gd name="connsiteY4" fmla="*/ 162000 h 364500"/>
              <a:gd name="connsiteX5" fmla="*/ 354375 w 891000"/>
              <a:gd name="connsiteY5" fmla="*/ 162000 h 364500"/>
              <a:gd name="connsiteX6" fmla="*/ 313875 w 891000"/>
              <a:gd name="connsiteY6" fmla="*/ 162000 h 364500"/>
              <a:gd name="connsiteX7" fmla="*/ 57713 w 891000"/>
              <a:gd name="connsiteY7" fmla="*/ 162000 h 364500"/>
              <a:gd name="connsiteX8" fmla="*/ 167063 w 891000"/>
              <a:gd name="connsiteY8" fmla="*/ 52650 h 364500"/>
              <a:gd name="connsiteX9" fmla="*/ 195413 w 891000"/>
              <a:gd name="connsiteY9" fmla="*/ 40500 h 364500"/>
              <a:gd name="connsiteX10" fmla="*/ 313875 w 891000"/>
              <a:gd name="connsiteY10" fmla="*/ 40500 h 364500"/>
              <a:gd name="connsiteX11" fmla="*/ 313875 w 891000"/>
              <a:gd name="connsiteY11" fmla="*/ 162000 h 364500"/>
              <a:gd name="connsiteX12" fmla="*/ 789750 w 891000"/>
              <a:gd name="connsiteY12" fmla="*/ 162000 h 364500"/>
              <a:gd name="connsiteX13" fmla="*/ 705713 w 891000"/>
              <a:gd name="connsiteY13" fmla="*/ 162000 h 364500"/>
              <a:gd name="connsiteX14" fmla="*/ 677363 w 891000"/>
              <a:gd name="connsiteY14" fmla="*/ 149850 h 364500"/>
              <a:gd name="connsiteX15" fmla="*/ 549788 w 891000"/>
              <a:gd name="connsiteY15" fmla="*/ 23287 h 364500"/>
              <a:gd name="connsiteX16" fmla="*/ 492075 w 891000"/>
              <a:gd name="connsiteY16" fmla="*/ 0 h 364500"/>
              <a:gd name="connsiteX17" fmla="*/ 195413 w 891000"/>
              <a:gd name="connsiteY17" fmla="*/ 0 h 364500"/>
              <a:gd name="connsiteX18" fmla="*/ 137700 w 891000"/>
              <a:gd name="connsiteY18" fmla="*/ 23287 h 364500"/>
              <a:gd name="connsiteX19" fmla="*/ 12150 w 891000"/>
              <a:gd name="connsiteY19" fmla="*/ 149850 h 364500"/>
              <a:gd name="connsiteX20" fmla="*/ 0 w 891000"/>
              <a:gd name="connsiteY20" fmla="*/ 179213 h 364500"/>
              <a:gd name="connsiteX21" fmla="*/ 0 w 891000"/>
              <a:gd name="connsiteY21" fmla="*/ 283500 h 364500"/>
              <a:gd name="connsiteX22" fmla="*/ 81000 w 891000"/>
              <a:gd name="connsiteY22" fmla="*/ 364500 h 364500"/>
              <a:gd name="connsiteX23" fmla="*/ 91125 w 891000"/>
              <a:gd name="connsiteY23" fmla="*/ 364500 h 364500"/>
              <a:gd name="connsiteX24" fmla="*/ 202500 w 891000"/>
              <a:gd name="connsiteY24" fmla="*/ 253125 h 364500"/>
              <a:gd name="connsiteX25" fmla="*/ 313875 w 891000"/>
              <a:gd name="connsiteY25" fmla="*/ 364500 h 364500"/>
              <a:gd name="connsiteX26" fmla="*/ 577125 w 891000"/>
              <a:gd name="connsiteY26" fmla="*/ 364500 h 364500"/>
              <a:gd name="connsiteX27" fmla="*/ 688500 w 891000"/>
              <a:gd name="connsiteY27" fmla="*/ 253125 h 364500"/>
              <a:gd name="connsiteX28" fmla="*/ 799875 w 891000"/>
              <a:gd name="connsiteY28" fmla="*/ 364500 h 364500"/>
              <a:gd name="connsiteX29" fmla="*/ 850500 w 891000"/>
              <a:gd name="connsiteY29" fmla="*/ 364500 h 364500"/>
              <a:gd name="connsiteX30" fmla="*/ 891000 w 891000"/>
              <a:gd name="connsiteY30" fmla="*/ 324000 h 364500"/>
              <a:gd name="connsiteX31" fmla="*/ 891000 w 891000"/>
              <a:gd name="connsiteY31" fmla="*/ 263250 h 364500"/>
              <a:gd name="connsiteX32" fmla="*/ 789750 w 891000"/>
              <a:gd name="connsiteY32" fmla="*/ 162000 h 36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91000" h="364500">
                <a:moveTo>
                  <a:pt x="354375" y="162000"/>
                </a:moveTo>
                <a:lnTo>
                  <a:pt x="354375" y="40500"/>
                </a:lnTo>
                <a:lnTo>
                  <a:pt x="493088" y="40500"/>
                </a:lnTo>
                <a:cubicBezTo>
                  <a:pt x="504225" y="40500"/>
                  <a:pt x="514350" y="44550"/>
                  <a:pt x="521438" y="52650"/>
                </a:cubicBezTo>
                <a:lnTo>
                  <a:pt x="630788" y="162000"/>
                </a:lnTo>
                <a:lnTo>
                  <a:pt x="354375" y="162000"/>
                </a:lnTo>
                <a:close/>
                <a:moveTo>
                  <a:pt x="313875" y="162000"/>
                </a:moveTo>
                <a:lnTo>
                  <a:pt x="57713" y="162000"/>
                </a:lnTo>
                <a:lnTo>
                  <a:pt x="167063" y="52650"/>
                </a:lnTo>
                <a:cubicBezTo>
                  <a:pt x="175163" y="44550"/>
                  <a:pt x="185288" y="40500"/>
                  <a:pt x="195413" y="40500"/>
                </a:cubicBezTo>
                <a:lnTo>
                  <a:pt x="313875" y="40500"/>
                </a:lnTo>
                <a:lnTo>
                  <a:pt x="313875" y="162000"/>
                </a:lnTo>
                <a:close/>
                <a:moveTo>
                  <a:pt x="789750" y="162000"/>
                </a:moveTo>
                <a:lnTo>
                  <a:pt x="705713" y="162000"/>
                </a:lnTo>
                <a:cubicBezTo>
                  <a:pt x="694575" y="162000"/>
                  <a:pt x="684450" y="157950"/>
                  <a:pt x="677363" y="149850"/>
                </a:cubicBezTo>
                <a:lnTo>
                  <a:pt x="549788" y="23287"/>
                </a:lnTo>
                <a:cubicBezTo>
                  <a:pt x="534600" y="8100"/>
                  <a:pt x="514350" y="0"/>
                  <a:pt x="492075" y="0"/>
                </a:cubicBezTo>
                <a:lnTo>
                  <a:pt x="195413" y="0"/>
                </a:lnTo>
                <a:cubicBezTo>
                  <a:pt x="174150" y="0"/>
                  <a:pt x="152888" y="8100"/>
                  <a:pt x="137700" y="23287"/>
                </a:cubicBezTo>
                <a:lnTo>
                  <a:pt x="12150" y="149850"/>
                </a:lnTo>
                <a:cubicBezTo>
                  <a:pt x="4050" y="157950"/>
                  <a:pt x="0" y="168075"/>
                  <a:pt x="0" y="179213"/>
                </a:cubicBezTo>
                <a:lnTo>
                  <a:pt x="0" y="283500"/>
                </a:lnTo>
                <a:cubicBezTo>
                  <a:pt x="0" y="328050"/>
                  <a:pt x="36450" y="364500"/>
                  <a:pt x="81000" y="364500"/>
                </a:cubicBezTo>
                <a:lnTo>
                  <a:pt x="91125" y="364500"/>
                </a:lnTo>
                <a:cubicBezTo>
                  <a:pt x="91125" y="302738"/>
                  <a:pt x="140738" y="253125"/>
                  <a:pt x="202500" y="253125"/>
                </a:cubicBezTo>
                <a:cubicBezTo>
                  <a:pt x="264263" y="253125"/>
                  <a:pt x="313875" y="302738"/>
                  <a:pt x="313875" y="364500"/>
                </a:cubicBezTo>
                <a:lnTo>
                  <a:pt x="577125" y="364500"/>
                </a:lnTo>
                <a:cubicBezTo>
                  <a:pt x="577125" y="302738"/>
                  <a:pt x="626738" y="253125"/>
                  <a:pt x="688500" y="253125"/>
                </a:cubicBezTo>
                <a:cubicBezTo>
                  <a:pt x="750263" y="253125"/>
                  <a:pt x="799875" y="302738"/>
                  <a:pt x="799875" y="364500"/>
                </a:cubicBezTo>
                <a:lnTo>
                  <a:pt x="850500" y="364500"/>
                </a:lnTo>
                <a:cubicBezTo>
                  <a:pt x="872775" y="364500"/>
                  <a:pt x="891000" y="346275"/>
                  <a:pt x="891000" y="324000"/>
                </a:cubicBezTo>
                <a:lnTo>
                  <a:pt x="891000" y="263250"/>
                </a:lnTo>
                <a:cubicBezTo>
                  <a:pt x="891000" y="207563"/>
                  <a:pt x="845438" y="162000"/>
                  <a:pt x="789750" y="162000"/>
                </a:cubicBez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036" name="矢印: 右 6035">
            <a:extLst>
              <a:ext uri="{FF2B5EF4-FFF2-40B4-BE49-F238E27FC236}">
                <a16:creationId xmlns:a16="http://schemas.microsoft.com/office/drawing/2014/main" id="{17B5D38F-B52F-F6DC-7946-5A6CAD3DA10C}"/>
              </a:ext>
            </a:extLst>
          </p:cNvPr>
          <p:cNvSpPr/>
          <p:nvPr/>
        </p:nvSpPr>
        <p:spPr>
          <a:xfrm>
            <a:off x="14953192" y="6999722"/>
            <a:ext cx="633019" cy="387515"/>
          </a:xfrm>
          <a:custGeom>
            <a:avLst/>
            <a:gdLst>
              <a:gd name="connsiteX0" fmla="*/ 0 w 959293"/>
              <a:gd name="connsiteY0" fmla="*/ 146481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7" fmla="*/ 0 w 959293"/>
              <a:gd name="connsiteY7" fmla="*/ 146481 h 585923"/>
              <a:gd name="connsiteX0" fmla="*/ 0 w 959293"/>
              <a:gd name="connsiteY0" fmla="*/ 439442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0" fmla="*/ 0 w 945005"/>
              <a:gd name="connsiteY0" fmla="*/ 327523 h 585923"/>
              <a:gd name="connsiteX1" fmla="*/ 652044 w 945005"/>
              <a:gd name="connsiteY1" fmla="*/ 146481 h 585923"/>
              <a:gd name="connsiteX2" fmla="*/ 652044 w 945005"/>
              <a:gd name="connsiteY2" fmla="*/ 0 h 585923"/>
              <a:gd name="connsiteX3" fmla="*/ 945005 w 945005"/>
              <a:gd name="connsiteY3" fmla="*/ 292962 h 585923"/>
              <a:gd name="connsiteX4" fmla="*/ 652044 w 945005"/>
              <a:gd name="connsiteY4" fmla="*/ 585923 h 585923"/>
              <a:gd name="connsiteX5" fmla="*/ 652044 w 945005"/>
              <a:gd name="connsiteY5" fmla="*/ 439442 h 585923"/>
              <a:gd name="connsiteX6" fmla="*/ 0 w 945005"/>
              <a:gd name="connsiteY6" fmla="*/ 327523 h 585923"/>
              <a:gd name="connsiteX0" fmla="*/ 0 w 997392"/>
              <a:gd name="connsiteY0" fmla="*/ 310854 h 585923"/>
              <a:gd name="connsiteX1" fmla="*/ 704431 w 997392"/>
              <a:gd name="connsiteY1" fmla="*/ 146481 h 585923"/>
              <a:gd name="connsiteX2" fmla="*/ 704431 w 997392"/>
              <a:gd name="connsiteY2" fmla="*/ 0 h 585923"/>
              <a:gd name="connsiteX3" fmla="*/ 997392 w 997392"/>
              <a:gd name="connsiteY3" fmla="*/ 292962 h 585923"/>
              <a:gd name="connsiteX4" fmla="*/ 704431 w 997392"/>
              <a:gd name="connsiteY4" fmla="*/ 585923 h 585923"/>
              <a:gd name="connsiteX5" fmla="*/ 704431 w 997392"/>
              <a:gd name="connsiteY5" fmla="*/ 439442 h 585923"/>
              <a:gd name="connsiteX6" fmla="*/ 0 w 997392"/>
              <a:gd name="connsiteY6" fmla="*/ 310854 h 5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7392" h="585923">
                <a:moveTo>
                  <a:pt x="0" y="310854"/>
                </a:moveTo>
                <a:lnTo>
                  <a:pt x="704431" y="146481"/>
                </a:lnTo>
                <a:lnTo>
                  <a:pt x="704431" y="0"/>
                </a:lnTo>
                <a:lnTo>
                  <a:pt x="997392" y="292962"/>
                </a:lnTo>
                <a:lnTo>
                  <a:pt x="704431" y="585923"/>
                </a:lnTo>
                <a:lnTo>
                  <a:pt x="704431" y="439442"/>
                </a:lnTo>
                <a:lnTo>
                  <a:pt x="0" y="3108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37" name="矢印: 右 6035">
            <a:extLst>
              <a:ext uri="{FF2B5EF4-FFF2-40B4-BE49-F238E27FC236}">
                <a16:creationId xmlns:a16="http://schemas.microsoft.com/office/drawing/2014/main" id="{A2E8E30C-9D48-E4F2-0FAB-82506BF0BC6F}"/>
              </a:ext>
            </a:extLst>
          </p:cNvPr>
          <p:cNvSpPr/>
          <p:nvPr/>
        </p:nvSpPr>
        <p:spPr>
          <a:xfrm rot="1005826">
            <a:off x="14937370" y="7723391"/>
            <a:ext cx="633019" cy="387515"/>
          </a:xfrm>
          <a:custGeom>
            <a:avLst/>
            <a:gdLst>
              <a:gd name="connsiteX0" fmla="*/ 0 w 959293"/>
              <a:gd name="connsiteY0" fmla="*/ 146481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7" fmla="*/ 0 w 959293"/>
              <a:gd name="connsiteY7" fmla="*/ 146481 h 585923"/>
              <a:gd name="connsiteX0" fmla="*/ 0 w 959293"/>
              <a:gd name="connsiteY0" fmla="*/ 439442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0" fmla="*/ 0 w 945005"/>
              <a:gd name="connsiteY0" fmla="*/ 327523 h 585923"/>
              <a:gd name="connsiteX1" fmla="*/ 652044 w 945005"/>
              <a:gd name="connsiteY1" fmla="*/ 146481 h 585923"/>
              <a:gd name="connsiteX2" fmla="*/ 652044 w 945005"/>
              <a:gd name="connsiteY2" fmla="*/ 0 h 585923"/>
              <a:gd name="connsiteX3" fmla="*/ 945005 w 945005"/>
              <a:gd name="connsiteY3" fmla="*/ 292962 h 585923"/>
              <a:gd name="connsiteX4" fmla="*/ 652044 w 945005"/>
              <a:gd name="connsiteY4" fmla="*/ 585923 h 585923"/>
              <a:gd name="connsiteX5" fmla="*/ 652044 w 945005"/>
              <a:gd name="connsiteY5" fmla="*/ 439442 h 585923"/>
              <a:gd name="connsiteX6" fmla="*/ 0 w 945005"/>
              <a:gd name="connsiteY6" fmla="*/ 327523 h 585923"/>
              <a:gd name="connsiteX0" fmla="*/ 0 w 997392"/>
              <a:gd name="connsiteY0" fmla="*/ 310854 h 585923"/>
              <a:gd name="connsiteX1" fmla="*/ 704431 w 997392"/>
              <a:gd name="connsiteY1" fmla="*/ 146481 h 585923"/>
              <a:gd name="connsiteX2" fmla="*/ 704431 w 997392"/>
              <a:gd name="connsiteY2" fmla="*/ 0 h 585923"/>
              <a:gd name="connsiteX3" fmla="*/ 997392 w 997392"/>
              <a:gd name="connsiteY3" fmla="*/ 292962 h 585923"/>
              <a:gd name="connsiteX4" fmla="*/ 704431 w 997392"/>
              <a:gd name="connsiteY4" fmla="*/ 585923 h 585923"/>
              <a:gd name="connsiteX5" fmla="*/ 704431 w 997392"/>
              <a:gd name="connsiteY5" fmla="*/ 439442 h 585923"/>
              <a:gd name="connsiteX6" fmla="*/ 0 w 997392"/>
              <a:gd name="connsiteY6" fmla="*/ 310854 h 5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7392" h="585923">
                <a:moveTo>
                  <a:pt x="0" y="310854"/>
                </a:moveTo>
                <a:lnTo>
                  <a:pt x="704431" y="146481"/>
                </a:lnTo>
                <a:lnTo>
                  <a:pt x="704431" y="0"/>
                </a:lnTo>
                <a:lnTo>
                  <a:pt x="997392" y="292962"/>
                </a:lnTo>
                <a:lnTo>
                  <a:pt x="704431" y="585923"/>
                </a:lnTo>
                <a:lnTo>
                  <a:pt x="704431" y="439442"/>
                </a:lnTo>
                <a:lnTo>
                  <a:pt x="0" y="3108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38" name="矢印: 右 6035">
            <a:extLst>
              <a:ext uri="{FF2B5EF4-FFF2-40B4-BE49-F238E27FC236}">
                <a16:creationId xmlns:a16="http://schemas.microsoft.com/office/drawing/2014/main" id="{A280B68A-73BE-29F1-5AC9-66D60415593B}"/>
              </a:ext>
            </a:extLst>
          </p:cNvPr>
          <p:cNvSpPr/>
          <p:nvPr/>
        </p:nvSpPr>
        <p:spPr>
          <a:xfrm rot="2363628">
            <a:off x="14766174" y="8404216"/>
            <a:ext cx="633019" cy="387515"/>
          </a:xfrm>
          <a:custGeom>
            <a:avLst/>
            <a:gdLst>
              <a:gd name="connsiteX0" fmla="*/ 0 w 959293"/>
              <a:gd name="connsiteY0" fmla="*/ 146481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7" fmla="*/ 0 w 959293"/>
              <a:gd name="connsiteY7" fmla="*/ 146481 h 585923"/>
              <a:gd name="connsiteX0" fmla="*/ 0 w 959293"/>
              <a:gd name="connsiteY0" fmla="*/ 439442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0" fmla="*/ 0 w 945005"/>
              <a:gd name="connsiteY0" fmla="*/ 327523 h 585923"/>
              <a:gd name="connsiteX1" fmla="*/ 652044 w 945005"/>
              <a:gd name="connsiteY1" fmla="*/ 146481 h 585923"/>
              <a:gd name="connsiteX2" fmla="*/ 652044 w 945005"/>
              <a:gd name="connsiteY2" fmla="*/ 0 h 585923"/>
              <a:gd name="connsiteX3" fmla="*/ 945005 w 945005"/>
              <a:gd name="connsiteY3" fmla="*/ 292962 h 585923"/>
              <a:gd name="connsiteX4" fmla="*/ 652044 w 945005"/>
              <a:gd name="connsiteY4" fmla="*/ 585923 h 585923"/>
              <a:gd name="connsiteX5" fmla="*/ 652044 w 945005"/>
              <a:gd name="connsiteY5" fmla="*/ 439442 h 585923"/>
              <a:gd name="connsiteX6" fmla="*/ 0 w 945005"/>
              <a:gd name="connsiteY6" fmla="*/ 327523 h 585923"/>
              <a:gd name="connsiteX0" fmla="*/ 0 w 997392"/>
              <a:gd name="connsiteY0" fmla="*/ 310854 h 585923"/>
              <a:gd name="connsiteX1" fmla="*/ 704431 w 997392"/>
              <a:gd name="connsiteY1" fmla="*/ 146481 h 585923"/>
              <a:gd name="connsiteX2" fmla="*/ 704431 w 997392"/>
              <a:gd name="connsiteY2" fmla="*/ 0 h 585923"/>
              <a:gd name="connsiteX3" fmla="*/ 997392 w 997392"/>
              <a:gd name="connsiteY3" fmla="*/ 292962 h 585923"/>
              <a:gd name="connsiteX4" fmla="*/ 704431 w 997392"/>
              <a:gd name="connsiteY4" fmla="*/ 585923 h 585923"/>
              <a:gd name="connsiteX5" fmla="*/ 704431 w 997392"/>
              <a:gd name="connsiteY5" fmla="*/ 439442 h 585923"/>
              <a:gd name="connsiteX6" fmla="*/ 0 w 997392"/>
              <a:gd name="connsiteY6" fmla="*/ 310854 h 5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7392" h="585923">
                <a:moveTo>
                  <a:pt x="0" y="310854"/>
                </a:moveTo>
                <a:lnTo>
                  <a:pt x="704431" y="146481"/>
                </a:lnTo>
                <a:lnTo>
                  <a:pt x="704431" y="0"/>
                </a:lnTo>
                <a:lnTo>
                  <a:pt x="997392" y="292962"/>
                </a:lnTo>
                <a:lnTo>
                  <a:pt x="704431" y="585923"/>
                </a:lnTo>
                <a:lnTo>
                  <a:pt x="704431" y="439442"/>
                </a:lnTo>
                <a:lnTo>
                  <a:pt x="0" y="3108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66B8174-21FC-4347-FAA2-B6FC48BB56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16304" y="18072587"/>
            <a:ext cx="9924630" cy="4068000"/>
          </a:xfrm>
          <a:prstGeom prst="rect">
            <a:avLst/>
          </a:prstGeom>
        </p:spPr>
      </p:pic>
      <p:pic>
        <p:nvPicPr>
          <p:cNvPr id="12" name="図 11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6978D93-8CB8-A533-154D-353149FA601D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l="34459" t="11799" r="34657" b="12064"/>
          <a:stretch/>
        </p:blipFill>
        <p:spPr>
          <a:xfrm>
            <a:off x="19707420" y="18112205"/>
            <a:ext cx="1678835" cy="161934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A2B5911-B303-11E2-F1ED-6531D4F26F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59892" y="18002738"/>
            <a:ext cx="7873848" cy="7200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5B97B9A-1BB2-49DD-6BA9-5678BE55F7D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962250" y="22138661"/>
            <a:ext cx="3958659" cy="306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7C74A94-F09C-9C97-43FD-87C6111D448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747918" y="22138661"/>
            <a:ext cx="4180073" cy="3060000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357C20D6-66F2-195B-4851-FEFA8C391A5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7955168" y="22138661"/>
            <a:ext cx="4066729" cy="3060000"/>
          </a:xfrm>
          <a:prstGeom prst="rect">
            <a:avLst/>
          </a:prstGeom>
        </p:spPr>
      </p:pic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4B6EE3AF-76B8-F9E6-B875-4B1A28105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24116"/>
              </p:ext>
            </p:extLst>
          </p:nvPr>
        </p:nvGraphicFramePr>
        <p:xfrm>
          <a:off x="22449561" y="17999638"/>
          <a:ext cx="6608762" cy="543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037">
                  <a:extLst>
                    <a:ext uri="{9D8B030D-6E8A-4147-A177-3AD203B41FA5}">
                      <a16:colId xmlns:a16="http://schemas.microsoft.com/office/drawing/2014/main" val="918285210"/>
                    </a:ext>
                  </a:extLst>
                </a:gridCol>
                <a:gridCol w="3768725">
                  <a:extLst>
                    <a:ext uri="{9D8B030D-6E8A-4147-A177-3AD203B41FA5}">
                      <a16:colId xmlns:a16="http://schemas.microsoft.com/office/drawing/2014/main" val="3090816437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Sample composition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Actual Sample composition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75779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TiNiSn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1.01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1.03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8515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TiNi</a:t>
                      </a:r>
                      <a:r>
                        <a:rPr lang="en-US" sz="2400" u="none" strike="noStrike" baseline="-25000">
                          <a:effectLst/>
                        </a:rPr>
                        <a:t>0.95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1.00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0.99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04499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0.94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1.02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0.94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0614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TiNi</a:t>
                      </a:r>
                      <a:r>
                        <a:rPr lang="en-US" sz="2400" u="none" strike="noStrike" baseline="-25000">
                          <a:effectLst/>
                        </a:rPr>
                        <a:t>0.92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</a:t>
                      </a:r>
                      <a:r>
                        <a:rPr lang="en-US" sz="2400" u="none" strike="noStrike" baseline="-25000">
                          <a:effectLst/>
                        </a:rPr>
                        <a:t>1.02</a:t>
                      </a:r>
                      <a:r>
                        <a:rPr lang="en-US" sz="2400" u="none" strike="noStrike">
                          <a:effectLst/>
                        </a:rPr>
                        <a:t>Ni</a:t>
                      </a:r>
                      <a:r>
                        <a:rPr lang="en-US" sz="2400" u="none" strike="noStrike" baseline="-25000">
                          <a:effectLst/>
                        </a:rPr>
                        <a:t>0.95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r>
                        <a:rPr lang="en-US" sz="2400" u="none" strike="noStrike" baseline="-25000">
                          <a:effectLst/>
                        </a:rPr>
                        <a:t>0.96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9090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TiNi</a:t>
                      </a:r>
                      <a:r>
                        <a:rPr lang="en-US" sz="2400" u="none" strike="noStrike" baseline="-25000">
                          <a:effectLst/>
                        </a:rPr>
                        <a:t>0.90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1.02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0.93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366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TiNi</a:t>
                      </a:r>
                      <a:r>
                        <a:rPr lang="en-US" sz="2400" u="none" strike="noStrike" baseline="-25000">
                          <a:effectLst/>
                        </a:rPr>
                        <a:t>0.87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1.01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0.90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26706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TiNi</a:t>
                      </a:r>
                      <a:r>
                        <a:rPr lang="en-US" sz="2400" u="none" strike="noStrike" baseline="-25000">
                          <a:effectLst/>
                        </a:rPr>
                        <a:t>0.85</a:t>
                      </a:r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0.05</a:t>
                      </a:r>
                      <a:r>
                        <a:rPr lang="en-US" sz="2400" u="none" strike="noStrike">
                          <a:effectLst/>
                        </a:rPr>
                        <a:t>Sn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Ti</a:t>
                      </a:r>
                      <a:r>
                        <a:rPr lang="en-US" sz="2400" u="none" strike="noStrike" baseline="-25000" dirty="0">
                          <a:effectLst/>
                        </a:rPr>
                        <a:t>1.02</a:t>
                      </a:r>
                      <a:r>
                        <a:rPr lang="en-US" sz="2400" u="none" strike="noStrike" dirty="0">
                          <a:effectLst/>
                        </a:rPr>
                        <a:t>Ni</a:t>
                      </a:r>
                      <a:r>
                        <a:rPr lang="en-US" sz="2400" u="none" strike="noStrike" baseline="-25000" dirty="0">
                          <a:effectLst/>
                        </a:rPr>
                        <a:t>0.89</a:t>
                      </a:r>
                      <a:r>
                        <a:rPr lang="en-US" sz="2400" u="none" strike="noStrike" dirty="0">
                          <a:effectLst/>
                        </a:rPr>
                        <a:t>Co</a:t>
                      </a:r>
                      <a:r>
                        <a:rPr lang="en-US" sz="2400" u="none" strike="noStrike" baseline="-25000" dirty="0">
                          <a:effectLst/>
                        </a:rPr>
                        <a:t>0.05</a:t>
                      </a:r>
                      <a:r>
                        <a:rPr lang="en-US" sz="2400" u="none" strike="noStrike" dirty="0">
                          <a:effectLst/>
                        </a:rPr>
                        <a:t>Sn</a:t>
                      </a:r>
                      <a:r>
                        <a:rPr lang="en-US" sz="2400" u="none" strike="noStrike" baseline="-25000" dirty="0">
                          <a:effectLst/>
                        </a:rPr>
                        <a:t>0.95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504580"/>
                  </a:ext>
                </a:extLst>
              </a:tr>
            </a:tbl>
          </a:graphicData>
        </a:graphic>
      </p:graphicFrame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023C395-CDFA-21E9-DD9B-6D2DAAE0419C}"/>
              </a:ext>
            </a:extLst>
          </p:cNvPr>
          <p:cNvSpPr/>
          <p:nvPr/>
        </p:nvSpPr>
        <p:spPr>
          <a:xfrm>
            <a:off x="9310820" y="16993527"/>
            <a:ext cx="192137" cy="9334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FB5FB-F7F0-20CD-8B56-88DAE151ED26}"/>
              </a:ext>
            </a:extLst>
          </p:cNvPr>
          <p:cNvSpPr txBox="1"/>
          <p:nvPr/>
        </p:nvSpPr>
        <p:spPr>
          <a:xfrm>
            <a:off x="1094770" y="17051530"/>
            <a:ext cx="8216049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en-US" altLang="ja-JP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XRD</a:t>
            </a:r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パターン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45B68B3-A913-7C69-52DB-569CCFB75C9C}"/>
              </a:ext>
            </a:extLst>
          </p:cNvPr>
          <p:cNvSpPr txBox="1"/>
          <p:nvPr/>
        </p:nvSpPr>
        <p:spPr>
          <a:xfrm>
            <a:off x="9502957" y="17051530"/>
            <a:ext cx="12618000" cy="772107"/>
          </a:xfrm>
          <a:prstGeom prst="rect">
            <a:avLst/>
          </a:prstGeom>
          <a:solidFill>
            <a:srgbClr val="0070C0"/>
          </a:solidFill>
        </p:spPr>
        <p:txBody>
          <a:bodyPr wrap="square" lIns="180000" tIns="108000" rIns="180000" bIns="108000" rtlCol="0" anchor="ctr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リートベルト解析</a:t>
            </a:r>
          </a:p>
        </p:txBody>
      </p:sp>
      <p:sp>
        <p:nvSpPr>
          <p:cNvPr id="40" name="矢印: 下 39">
            <a:extLst>
              <a:ext uri="{FF2B5EF4-FFF2-40B4-BE49-F238E27FC236}">
                <a16:creationId xmlns:a16="http://schemas.microsoft.com/office/drawing/2014/main" id="{86ADAEC0-6A02-6801-16F8-FBA6AFB1F97C}"/>
              </a:ext>
            </a:extLst>
          </p:cNvPr>
          <p:cNvSpPr/>
          <p:nvPr/>
        </p:nvSpPr>
        <p:spPr>
          <a:xfrm rot="17806853">
            <a:off x="11513937" y="22093903"/>
            <a:ext cx="345750" cy="1562987"/>
          </a:xfrm>
          <a:prstGeom prst="down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98557556-5D60-5590-470C-3C13B4C4903C}"/>
              </a:ext>
            </a:extLst>
          </p:cNvPr>
          <p:cNvSpPr/>
          <p:nvPr/>
        </p:nvSpPr>
        <p:spPr>
          <a:xfrm rot="19103906">
            <a:off x="14974709" y="22728985"/>
            <a:ext cx="369027" cy="871873"/>
          </a:xfrm>
          <a:prstGeom prst="down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矢印: 下 45">
            <a:extLst>
              <a:ext uri="{FF2B5EF4-FFF2-40B4-BE49-F238E27FC236}">
                <a16:creationId xmlns:a16="http://schemas.microsoft.com/office/drawing/2014/main" id="{AFB160B0-88E4-687C-67E2-AFF1B9C12FB1}"/>
              </a:ext>
            </a:extLst>
          </p:cNvPr>
          <p:cNvSpPr/>
          <p:nvPr/>
        </p:nvSpPr>
        <p:spPr>
          <a:xfrm rot="6004440" flipV="1">
            <a:off x="20967048" y="22053646"/>
            <a:ext cx="211224" cy="1030585"/>
          </a:xfrm>
          <a:prstGeom prst="downArrow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FA9A67C-A966-EEA5-991F-BEF9C277982D}"/>
              </a:ext>
            </a:extLst>
          </p:cNvPr>
          <p:cNvSpPr txBox="1"/>
          <p:nvPr/>
        </p:nvSpPr>
        <p:spPr>
          <a:xfrm>
            <a:off x="24041934" y="23688129"/>
            <a:ext cx="3424014" cy="50783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仕込み組成と概ね一致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57E4829-58FA-2DE3-2136-591D640F552C}"/>
              </a:ext>
            </a:extLst>
          </p:cNvPr>
          <p:cNvSpPr txBox="1"/>
          <p:nvPr/>
        </p:nvSpPr>
        <p:spPr>
          <a:xfrm>
            <a:off x="22734177" y="24329789"/>
            <a:ext cx="5883889" cy="161582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ja-JP" sz="2400" dirty="0"/>
              <a:t>Summary</a:t>
            </a:r>
          </a:p>
          <a:p>
            <a:pPr algn="l">
              <a:lnSpc>
                <a:spcPct val="150000"/>
              </a:lnSpc>
            </a:pPr>
            <a:r>
              <a:rPr kumimoji="1" lang="ja-JP" altLang="en-US" sz="2400" u="sng" dirty="0"/>
              <a:t>結晶構造解析</a:t>
            </a:r>
            <a:r>
              <a:rPr kumimoji="1" lang="en-US" altLang="ja-JP" sz="2400" u="sng" dirty="0"/>
              <a:t>, </a:t>
            </a:r>
            <a:r>
              <a:rPr kumimoji="1" lang="ja-JP" altLang="en-US" sz="2400" u="sng" dirty="0"/>
              <a:t>組成分析より</a:t>
            </a:r>
            <a:r>
              <a:rPr kumimoji="1" lang="en-US" altLang="ja-JP" sz="2400" u="sng" dirty="0"/>
              <a:t>Ni</a:t>
            </a:r>
            <a:r>
              <a:rPr kumimoji="1" lang="ja-JP" altLang="en-US" sz="2400" u="sng" dirty="0"/>
              <a:t>組成比減少は格子間</a:t>
            </a:r>
            <a:r>
              <a:rPr kumimoji="1" lang="en-US" altLang="ja-JP" sz="2400" u="sng" dirty="0"/>
              <a:t>Ni</a:t>
            </a:r>
            <a:r>
              <a:rPr kumimoji="1" lang="ja-JP" altLang="en-US" sz="2400" u="sng" dirty="0"/>
              <a:t>原子の減少に寄与</a:t>
            </a:r>
            <a:endParaRPr kumimoji="1" lang="en-US" altLang="ja-JP" sz="2400" u="sng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3B7EC42-5FB8-61D9-C973-6DBC4185FECD}"/>
              </a:ext>
            </a:extLst>
          </p:cNvPr>
          <p:cNvSpPr txBox="1"/>
          <p:nvPr/>
        </p:nvSpPr>
        <p:spPr>
          <a:xfrm>
            <a:off x="1635891" y="25371858"/>
            <a:ext cx="7168582" cy="74052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全ての試料でハーフ・ホイスラー構造に由来する回折ピークを確認</a:t>
            </a:r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23E5F527-E226-18F0-27B7-AB4B55736C4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809200" y="27685460"/>
            <a:ext cx="6104717" cy="450000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2316F5A-B2AF-01FA-BDFD-6FAD1CC54AA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29377" y="27685460"/>
            <a:ext cx="6103448" cy="4500000"/>
          </a:xfrm>
          <a:prstGeom prst="rect">
            <a:avLst/>
          </a:prstGeom>
        </p:spPr>
      </p:pic>
      <p:pic>
        <p:nvPicPr>
          <p:cNvPr id="2246" name="図 2245">
            <a:extLst>
              <a:ext uri="{FF2B5EF4-FFF2-40B4-BE49-F238E27FC236}">
                <a16:creationId xmlns:a16="http://schemas.microsoft.com/office/drawing/2014/main" id="{E0599F64-BA1E-2140-A2A1-C2BC45855BE8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916495" y="33303237"/>
            <a:ext cx="6060345" cy="4500000"/>
          </a:xfrm>
          <a:prstGeom prst="rect">
            <a:avLst/>
          </a:prstGeom>
        </p:spPr>
      </p:pic>
      <p:sp>
        <p:nvSpPr>
          <p:cNvPr id="2271" name="矢印: 上 2270">
            <a:extLst>
              <a:ext uri="{FF2B5EF4-FFF2-40B4-BE49-F238E27FC236}">
                <a16:creationId xmlns:a16="http://schemas.microsoft.com/office/drawing/2014/main" id="{A992328B-B137-3134-A7DE-EF9E065A92AB}"/>
              </a:ext>
            </a:extLst>
          </p:cNvPr>
          <p:cNvSpPr/>
          <p:nvPr/>
        </p:nvSpPr>
        <p:spPr>
          <a:xfrm rot="10800000" flipV="1">
            <a:off x="14531184" y="34534437"/>
            <a:ext cx="360000" cy="910217"/>
          </a:xfrm>
          <a:prstGeom prst="up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2" name="矢印: 上 2271">
            <a:extLst>
              <a:ext uri="{FF2B5EF4-FFF2-40B4-BE49-F238E27FC236}">
                <a16:creationId xmlns:a16="http://schemas.microsoft.com/office/drawing/2014/main" id="{2B71410F-2398-DC11-F846-AEEBBF325556}"/>
              </a:ext>
            </a:extLst>
          </p:cNvPr>
          <p:cNvSpPr/>
          <p:nvPr/>
        </p:nvSpPr>
        <p:spPr>
          <a:xfrm rot="10800000" flipV="1">
            <a:off x="7849550" y="34090752"/>
            <a:ext cx="360000" cy="1188000"/>
          </a:xfrm>
          <a:prstGeom prst="up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6" name="矢印: 上 2275">
            <a:extLst>
              <a:ext uri="{FF2B5EF4-FFF2-40B4-BE49-F238E27FC236}">
                <a16:creationId xmlns:a16="http://schemas.microsoft.com/office/drawing/2014/main" id="{62831F4F-9966-BD12-C759-EA87C00721BD}"/>
              </a:ext>
            </a:extLst>
          </p:cNvPr>
          <p:cNvSpPr/>
          <p:nvPr/>
        </p:nvSpPr>
        <p:spPr>
          <a:xfrm rot="10800000" flipV="1">
            <a:off x="15887522" y="29281671"/>
            <a:ext cx="360000" cy="468000"/>
          </a:xfrm>
          <a:prstGeom prst="upArrow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8" name="矢印: 上 2277">
            <a:extLst>
              <a:ext uri="{FF2B5EF4-FFF2-40B4-BE49-F238E27FC236}">
                <a16:creationId xmlns:a16="http://schemas.microsoft.com/office/drawing/2014/main" id="{9B1662B0-323D-C8CF-DA09-8CA7F9803575}"/>
              </a:ext>
            </a:extLst>
          </p:cNvPr>
          <p:cNvSpPr/>
          <p:nvPr/>
        </p:nvSpPr>
        <p:spPr>
          <a:xfrm rot="10800000">
            <a:off x="14485703" y="29780075"/>
            <a:ext cx="471333" cy="792000"/>
          </a:xfrm>
          <a:prstGeom prst="upArrow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9" name="矢印: 上 2278">
            <a:extLst>
              <a:ext uri="{FF2B5EF4-FFF2-40B4-BE49-F238E27FC236}">
                <a16:creationId xmlns:a16="http://schemas.microsoft.com/office/drawing/2014/main" id="{FF5C1FF5-35CE-634F-BC39-C9C1FA23DEF2}"/>
              </a:ext>
            </a:extLst>
          </p:cNvPr>
          <p:cNvSpPr/>
          <p:nvPr/>
        </p:nvSpPr>
        <p:spPr>
          <a:xfrm rot="10800000">
            <a:off x="2842844" y="29262975"/>
            <a:ext cx="354046" cy="1260000"/>
          </a:xfrm>
          <a:prstGeom prst="up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0" name="矢印: 下 2279">
            <a:extLst>
              <a:ext uri="{FF2B5EF4-FFF2-40B4-BE49-F238E27FC236}">
                <a16:creationId xmlns:a16="http://schemas.microsoft.com/office/drawing/2014/main" id="{D997D861-7CCF-42F8-315B-919A31C7962F}"/>
              </a:ext>
            </a:extLst>
          </p:cNvPr>
          <p:cNvSpPr/>
          <p:nvPr/>
        </p:nvSpPr>
        <p:spPr>
          <a:xfrm rot="15684643">
            <a:off x="25617130" y="27816085"/>
            <a:ext cx="366584" cy="2063950"/>
          </a:xfrm>
          <a:prstGeom prst="down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FC02F60-139F-39D6-378D-FE07EB405015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l="34459" t="11799" r="34657" b="12064"/>
          <a:stretch/>
        </p:blipFill>
        <p:spPr>
          <a:xfrm>
            <a:off x="26914715" y="31959897"/>
            <a:ext cx="1866125" cy="1800000"/>
          </a:xfrm>
          <a:prstGeom prst="rect">
            <a:avLst/>
          </a:prstGeom>
        </p:spPr>
      </p:pic>
      <p:sp>
        <p:nvSpPr>
          <p:cNvPr id="5" name="矢印: 右 4">
            <a:extLst>
              <a:ext uri="{FF2B5EF4-FFF2-40B4-BE49-F238E27FC236}">
                <a16:creationId xmlns:a16="http://schemas.microsoft.com/office/drawing/2014/main" id="{10BA2BA2-691A-6D99-D5EA-A49E35B6C96E}"/>
              </a:ext>
            </a:extLst>
          </p:cNvPr>
          <p:cNvSpPr/>
          <p:nvPr/>
        </p:nvSpPr>
        <p:spPr>
          <a:xfrm>
            <a:off x="24581247" y="32535897"/>
            <a:ext cx="2260139" cy="648000"/>
          </a:xfrm>
          <a:prstGeom prst="rightArrow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格子間</a:t>
            </a:r>
            <a:r>
              <a:rPr kumimoji="1" lang="en-US" altLang="ja-JP" dirty="0">
                <a:solidFill>
                  <a:schemeClr val="tx1"/>
                </a:solidFill>
              </a:rPr>
              <a:t>Ni</a:t>
            </a:r>
            <a:r>
              <a:rPr kumimoji="1" lang="ja-JP" altLang="en-US" dirty="0">
                <a:solidFill>
                  <a:schemeClr val="tx1"/>
                </a:solidFill>
              </a:rPr>
              <a:t>原子減少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46E93A1-F795-2877-1BF9-98D4F9E06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34726"/>
              </p:ext>
            </p:extLst>
          </p:nvPr>
        </p:nvGraphicFramePr>
        <p:xfrm>
          <a:off x="15277352" y="36409820"/>
          <a:ext cx="4205612" cy="140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62416641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181432433"/>
                    </a:ext>
                  </a:extLst>
                </a:gridCol>
                <a:gridCol w="893612">
                  <a:extLst>
                    <a:ext uri="{9D8B030D-6E8A-4147-A177-3AD203B41FA5}">
                      <a16:colId xmlns:a16="http://schemas.microsoft.com/office/drawing/2014/main" val="1124859162"/>
                    </a:ext>
                  </a:extLst>
                </a:gridCol>
              </a:tblGrid>
              <a:tr h="4251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Sample composition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800" b="0" i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ZT</a:t>
                      </a:r>
                      <a:endParaRPr kumimoji="1" lang="ja-JP" altLang="en-US" sz="1800" b="0" i="1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800" b="0" i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T</a:t>
                      </a:r>
                      <a:r>
                        <a:rPr kumimoji="1" lang="en-US" altLang="ja-JP" sz="1800" b="0" i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[K]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589303"/>
                  </a:ext>
                </a:extLst>
              </a:tr>
              <a:tr h="32627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HfNi</a:t>
                      </a:r>
                      <a:r>
                        <a:rPr lang="en-US" altLang="ja-JP" sz="1800" b="0" i="0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0.85</a:t>
                      </a: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Co</a:t>
                      </a:r>
                      <a:r>
                        <a:rPr lang="en-US" altLang="ja-JP" sz="1800" b="0" i="0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0.15</a:t>
                      </a: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Sn</a:t>
                      </a:r>
                      <a:r>
                        <a:rPr lang="en-US" altLang="ja-JP" sz="18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*)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~0.3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700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715591"/>
                  </a:ext>
                </a:extLst>
              </a:tr>
              <a:tr h="326272">
                <a:tc>
                  <a:txBody>
                    <a:bodyPr/>
                    <a:lstStyle/>
                    <a:p>
                      <a:pPr marL="0" marR="0" lvl="0" indent="0" algn="ctr" defTabSz="302803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TiNi</a:t>
                      </a:r>
                      <a:r>
                        <a:rPr kumimoji="1" lang="en-US" altLang="ja-JP" sz="1800" b="1" baseline="-25000" dirty="0">
                          <a:solidFill>
                            <a:schemeClr val="tx1"/>
                          </a:solidFill>
                          <a:latin typeface="+mn-lt"/>
                        </a:rPr>
                        <a:t>0.90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Co</a:t>
                      </a:r>
                      <a:r>
                        <a:rPr kumimoji="1" lang="en-US" altLang="ja-JP" sz="1800" b="1" baseline="-25000" dirty="0">
                          <a:solidFill>
                            <a:schemeClr val="tx1"/>
                          </a:solidFill>
                          <a:latin typeface="+mn-lt"/>
                        </a:rPr>
                        <a:t>0.05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Sn</a:t>
                      </a:r>
                      <a:endParaRPr lang="en-US" altLang="ja-JP" sz="1800" b="1" i="0" u="none" strike="noStrike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0.18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700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596950"/>
                  </a:ext>
                </a:extLst>
              </a:tr>
              <a:tr h="32627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ZrNi</a:t>
                      </a:r>
                      <a:r>
                        <a:rPr lang="en-US" altLang="ja-JP" sz="1800" b="0" i="0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0.98</a:t>
                      </a: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Co</a:t>
                      </a:r>
                      <a:r>
                        <a:rPr lang="en-US" altLang="ja-JP" sz="1800" b="0" i="0" u="none" strike="noStrike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0.02</a:t>
                      </a: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Sn</a:t>
                      </a:r>
                      <a:r>
                        <a:rPr lang="en-US" altLang="ja-JP" sz="18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**)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~0.08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ja-JP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700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170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5BE942-ADD7-2880-EC6B-816A53DEB220}"/>
              </a:ext>
            </a:extLst>
          </p:cNvPr>
          <p:cNvSpPr txBox="1"/>
          <p:nvPr/>
        </p:nvSpPr>
        <p:spPr>
          <a:xfrm>
            <a:off x="19482964" y="37207550"/>
            <a:ext cx="25948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ja-JP" sz="1400" dirty="0"/>
              <a:t>**)Xie, H.-H. </a:t>
            </a:r>
            <a:r>
              <a:rPr lang="fr-FR" altLang="ja-JP" sz="1400" i="1" dirty="0"/>
              <a:t>et al.</a:t>
            </a:r>
            <a:r>
              <a:rPr lang="fr-FR" altLang="ja-JP" sz="1400" dirty="0"/>
              <a:t> </a:t>
            </a:r>
            <a:r>
              <a:rPr lang="fr-FR" altLang="ja-JP" sz="1400" i="1" dirty="0"/>
              <a:t>J. Electron. Mater</a:t>
            </a:r>
            <a:r>
              <a:rPr lang="fr-FR" altLang="ja-JP" sz="1400" dirty="0"/>
              <a:t>. 41, 1826 (2012).</a:t>
            </a:r>
            <a:endParaRPr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4014FAA-A1F9-FBB1-977F-D0F2CA86D46E}"/>
              </a:ext>
            </a:extLst>
          </p:cNvPr>
          <p:cNvSpPr txBox="1"/>
          <p:nvPr/>
        </p:nvSpPr>
        <p:spPr>
          <a:xfrm>
            <a:off x="19482964" y="36588600"/>
            <a:ext cx="27348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*)Ai, X. </a:t>
            </a:r>
            <a:r>
              <a:rPr lang="en-US" altLang="ja-JP" sz="1400" i="1" dirty="0"/>
              <a:t>et</a:t>
            </a:r>
            <a:r>
              <a:rPr lang="en-US" altLang="ja-JP" sz="1400" dirty="0"/>
              <a:t> </a:t>
            </a:r>
            <a:r>
              <a:rPr lang="en-US" altLang="ja-JP" sz="1400" i="1" dirty="0"/>
              <a:t>al</a:t>
            </a:r>
            <a:r>
              <a:rPr lang="en-US" altLang="ja-JP" sz="1400" dirty="0"/>
              <a:t>. </a:t>
            </a:r>
            <a:r>
              <a:rPr lang="en-US" altLang="ja-JP" sz="1400" i="1" dirty="0"/>
              <a:t>Adv. </a:t>
            </a:r>
            <a:r>
              <a:rPr lang="en-US" altLang="ja-JP" sz="1400" i="1" dirty="0" err="1"/>
              <a:t>Funct</a:t>
            </a:r>
            <a:r>
              <a:rPr lang="en-US" altLang="ja-JP" sz="1400" i="1" dirty="0"/>
              <a:t>. Mater.</a:t>
            </a:r>
            <a:r>
              <a:rPr lang="en-US" altLang="ja-JP" sz="1400" dirty="0"/>
              <a:t> 33, 2305582(2023) .</a:t>
            </a:r>
            <a:endParaRPr lang="ja-JP" altLang="en-US" sz="1400" dirty="0"/>
          </a:p>
        </p:txBody>
      </p:sp>
      <p:graphicFrame>
        <p:nvGraphicFramePr>
          <p:cNvPr id="494" name="オブジェクト 493">
            <a:extLst>
              <a:ext uri="{FF2B5EF4-FFF2-40B4-BE49-F238E27FC236}">
                <a16:creationId xmlns:a16="http://schemas.microsoft.com/office/drawing/2014/main" id="{8FF88B45-17BF-1AFE-9753-CDFCE9315B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383816"/>
              </p:ext>
            </p:extLst>
          </p:nvPr>
        </p:nvGraphicFramePr>
        <p:xfrm>
          <a:off x="1521030" y="27470456"/>
          <a:ext cx="609233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9680" imgH="164880" progId="Equation.DSMT4">
                  <p:embed/>
                </p:oleObj>
              </mc:Choice>
              <mc:Fallback>
                <p:oleObj name="Equation" r:id="rId21" imgW="139680" imgH="164880" progId="Equation.DSMT4">
                  <p:embed/>
                  <p:pic>
                    <p:nvPicPr>
                      <p:cNvPr id="6018" name="オブジェクト 6017">
                        <a:extLst>
                          <a:ext uri="{FF2B5EF4-FFF2-40B4-BE49-F238E27FC236}">
                            <a16:creationId xmlns:a16="http://schemas.microsoft.com/office/drawing/2014/main" id="{0053EAA4-B941-F697-7D3B-130327DA27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21030" y="27470456"/>
                        <a:ext cx="609233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" name="オブジェクト 494">
            <a:extLst>
              <a:ext uri="{FF2B5EF4-FFF2-40B4-BE49-F238E27FC236}">
                <a16:creationId xmlns:a16="http://schemas.microsoft.com/office/drawing/2014/main" id="{6976B23F-8D6F-15B7-F4ED-5A961421AD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82261"/>
              </p:ext>
            </p:extLst>
          </p:nvPr>
        </p:nvGraphicFramePr>
        <p:xfrm>
          <a:off x="8323209" y="27470456"/>
          <a:ext cx="554827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720" imgH="164880" progId="Equation.DSMT4">
                  <p:embed/>
                </p:oleObj>
              </mc:Choice>
              <mc:Fallback>
                <p:oleObj name="Equation" r:id="rId23" imgW="126720" imgH="164880" progId="Equation.DSMT4">
                  <p:embed/>
                  <p:pic>
                    <p:nvPicPr>
                      <p:cNvPr id="494" name="オブジェクト 493">
                        <a:extLst>
                          <a:ext uri="{FF2B5EF4-FFF2-40B4-BE49-F238E27FC236}">
                            <a16:creationId xmlns:a16="http://schemas.microsoft.com/office/drawing/2014/main" id="{8FF88B45-17BF-1AFE-9753-CDFCE9315B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323209" y="27470456"/>
                        <a:ext cx="554827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6" name="オブジェクト 495">
            <a:extLst>
              <a:ext uri="{FF2B5EF4-FFF2-40B4-BE49-F238E27FC236}">
                <a16:creationId xmlns:a16="http://schemas.microsoft.com/office/drawing/2014/main" id="{B01F73BF-9C83-AFB9-86A3-70D2551CF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537008"/>
              </p:ext>
            </p:extLst>
          </p:nvPr>
        </p:nvGraphicFramePr>
        <p:xfrm>
          <a:off x="22509867" y="27367506"/>
          <a:ext cx="630535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77480" imgH="203040" progId="Equation.DSMT4">
                  <p:embed/>
                </p:oleObj>
              </mc:Choice>
              <mc:Fallback>
                <p:oleObj name="Equation" r:id="rId25" imgW="177480" imgH="203040" progId="Equation.DSMT4">
                  <p:embed/>
                  <p:pic>
                    <p:nvPicPr>
                      <p:cNvPr id="495" name="オブジェクト 494">
                        <a:extLst>
                          <a:ext uri="{FF2B5EF4-FFF2-40B4-BE49-F238E27FC236}">
                            <a16:creationId xmlns:a16="http://schemas.microsoft.com/office/drawing/2014/main" id="{6976B23F-8D6F-15B7-F4ED-5A961421AD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2509867" y="27367506"/>
                        <a:ext cx="630535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7" name="オブジェクト 496">
            <a:extLst>
              <a:ext uri="{FF2B5EF4-FFF2-40B4-BE49-F238E27FC236}">
                <a16:creationId xmlns:a16="http://schemas.microsoft.com/office/drawing/2014/main" id="{A865D08E-C8A7-9D11-F636-8073077A68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335192"/>
              </p:ext>
            </p:extLst>
          </p:nvPr>
        </p:nvGraphicFramePr>
        <p:xfrm>
          <a:off x="15188918" y="27470456"/>
          <a:ext cx="794341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9680" imgH="126720" progId="Equation.DSMT4">
                  <p:embed/>
                </p:oleObj>
              </mc:Choice>
              <mc:Fallback>
                <p:oleObj name="Equation" r:id="rId27" imgW="139680" imgH="126720" progId="Equation.DSMT4">
                  <p:embed/>
                  <p:pic>
                    <p:nvPicPr>
                      <p:cNvPr id="495" name="オブジェクト 494">
                        <a:extLst>
                          <a:ext uri="{FF2B5EF4-FFF2-40B4-BE49-F238E27FC236}">
                            <a16:creationId xmlns:a16="http://schemas.microsoft.com/office/drawing/2014/main" id="{6976B23F-8D6F-15B7-F4ED-5A961421AD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188918" y="27470456"/>
                        <a:ext cx="794341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9" name="オブジェクト 498">
            <a:extLst>
              <a:ext uri="{FF2B5EF4-FFF2-40B4-BE49-F238E27FC236}">
                <a16:creationId xmlns:a16="http://schemas.microsoft.com/office/drawing/2014/main" id="{BA1A6AF1-6EE8-5CD2-2CB7-D8D481F130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754692"/>
              </p:ext>
            </p:extLst>
          </p:nvPr>
        </p:nvGraphicFramePr>
        <p:xfrm>
          <a:off x="28181235" y="27367506"/>
          <a:ext cx="720861" cy="7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03040" imgH="203040" progId="Equation.DSMT4">
                  <p:embed/>
                </p:oleObj>
              </mc:Choice>
              <mc:Fallback>
                <p:oleObj name="Equation" r:id="rId29" imgW="203040" imgH="203040" progId="Equation.DSMT4">
                  <p:embed/>
                  <p:pic>
                    <p:nvPicPr>
                      <p:cNvPr id="496" name="オブジェクト 495">
                        <a:extLst>
                          <a:ext uri="{FF2B5EF4-FFF2-40B4-BE49-F238E27FC236}">
                            <a16:creationId xmlns:a16="http://schemas.microsoft.com/office/drawing/2014/main" id="{B01F73BF-9C83-AFB9-86A3-70D2551CF4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8181235" y="27367506"/>
                        <a:ext cx="720861" cy="7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0" name="オブジェクト 499">
            <a:extLst>
              <a:ext uri="{FF2B5EF4-FFF2-40B4-BE49-F238E27FC236}">
                <a16:creationId xmlns:a16="http://schemas.microsoft.com/office/drawing/2014/main" id="{A978611F-52C6-4E0E-20FC-20B57562B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96515"/>
              </p:ext>
            </p:extLst>
          </p:nvPr>
        </p:nvGraphicFramePr>
        <p:xfrm>
          <a:off x="8012860" y="32873528"/>
          <a:ext cx="974061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28600" imgH="152280" progId="Equation.DSMT4">
                  <p:embed/>
                </p:oleObj>
              </mc:Choice>
              <mc:Fallback>
                <p:oleObj name="Equation" r:id="rId31" imgW="228600" imgH="152280" progId="Equation.DSMT4">
                  <p:embed/>
                  <p:pic>
                    <p:nvPicPr>
                      <p:cNvPr id="497" name="オブジェクト 496">
                        <a:extLst>
                          <a:ext uri="{FF2B5EF4-FFF2-40B4-BE49-F238E27FC236}">
                            <a16:creationId xmlns:a16="http://schemas.microsoft.com/office/drawing/2014/main" id="{A865D08E-C8A7-9D11-F636-8073077A68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8012860" y="32873528"/>
                        <a:ext cx="974061" cy="6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" name="オブジェクト 500">
            <a:extLst>
              <a:ext uri="{FF2B5EF4-FFF2-40B4-BE49-F238E27FC236}">
                <a16:creationId xmlns:a16="http://schemas.microsoft.com/office/drawing/2014/main" id="{5798875D-D766-B301-35F7-A3C5D32C05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582704"/>
              </p:ext>
            </p:extLst>
          </p:nvPr>
        </p:nvGraphicFramePr>
        <p:xfrm>
          <a:off x="1481772" y="32729528"/>
          <a:ext cx="1355037" cy="7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68280" imgH="215640" progId="Equation.DSMT4">
                  <p:embed/>
                </p:oleObj>
              </mc:Choice>
              <mc:Fallback>
                <p:oleObj name="Equation" r:id="rId33" imgW="368280" imgH="215640" progId="Equation.DSMT4">
                  <p:embed/>
                  <p:pic>
                    <p:nvPicPr>
                      <p:cNvPr id="500" name="オブジェクト 499">
                        <a:extLst>
                          <a:ext uri="{FF2B5EF4-FFF2-40B4-BE49-F238E27FC236}">
                            <a16:creationId xmlns:a16="http://schemas.microsoft.com/office/drawing/2014/main" id="{A978611F-52C6-4E0E-20FC-20B57562B0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481772" y="32729528"/>
                        <a:ext cx="1355037" cy="79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" name="オブジェクト 501">
            <a:extLst>
              <a:ext uri="{FF2B5EF4-FFF2-40B4-BE49-F238E27FC236}">
                <a16:creationId xmlns:a16="http://schemas.microsoft.com/office/drawing/2014/main" id="{4A8A7B7B-B4CC-75AB-A0F3-AA201AF72E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268678"/>
              </p:ext>
            </p:extLst>
          </p:nvPr>
        </p:nvGraphicFramePr>
        <p:xfrm>
          <a:off x="3674270" y="32181560"/>
          <a:ext cx="1133979" cy="82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43619" imgH="750833" progId="Equation.DSMT4">
                  <p:embed/>
                </p:oleObj>
              </mc:Choice>
              <mc:Fallback>
                <p:oleObj name="Equation" r:id="rId35" imgW="1043619" imgH="750833" progId="Equation.DSMT4">
                  <p:embed/>
                  <p:pic>
                    <p:nvPicPr>
                      <p:cNvPr id="20" name="オブジェクト 19">
                        <a:extLst>
                          <a:ext uri="{FF2B5EF4-FFF2-40B4-BE49-F238E27FC236}">
                            <a16:creationId xmlns:a16="http://schemas.microsoft.com/office/drawing/2014/main" id="{AEBFA220-6551-96F0-28C5-4715754721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674270" y="32181560"/>
                        <a:ext cx="1133979" cy="82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4" name="テキスト ボックス 503">
            <a:extLst>
              <a:ext uri="{FF2B5EF4-FFF2-40B4-BE49-F238E27FC236}">
                <a16:creationId xmlns:a16="http://schemas.microsoft.com/office/drawing/2014/main" id="{E2D5BE10-6C17-D3AB-EAC0-3D326AAF87D1}"/>
              </a:ext>
            </a:extLst>
          </p:cNvPr>
          <p:cNvSpPr txBox="1"/>
          <p:nvPr/>
        </p:nvSpPr>
        <p:spPr>
          <a:xfrm>
            <a:off x="5075568" y="32478705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… ρ </a:t>
            </a:r>
            <a:r>
              <a:rPr kumimoji="1" lang="ja-JP" altLang="en-US" sz="2000" dirty="0"/>
              <a:t>∝ </a:t>
            </a:r>
            <a:r>
              <a:rPr kumimoji="1" lang="en-US" altLang="ja-JP" sz="2000" i="1" dirty="0"/>
              <a:t>n</a:t>
            </a:r>
            <a:r>
              <a:rPr kumimoji="1" lang="en-US" altLang="ja-JP" sz="2000" baseline="30000" dirty="0"/>
              <a:t>-1</a:t>
            </a:r>
            <a:r>
              <a:rPr kumimoji="1" lang="en-US" altLang="ja-JP" sz="2000" dirty="0"/>
              <a:t>, </a:t>
            </a:r>
            <a:r>
              <a:rPr kumimoji="1" lang="en-US" altLang="ja-JP" sz="2000" i="1" dirty="0"/>
              <a:t>µ</a:t>
            </a:r>
            <a:r>
              <a:rPr kumimoji="1" lang="en-US" altLang="ja-JP" sz="2000" baseline="30000" dirty="0"/>
              <a:t>-1</a:t>
            </a:r>
            <a:endParaRPr kumimoji="1" lang="ja-JP" altLang="en-US" sz="2000" baseline="30000" dirty="0"/>
          </a:p>
        </p:txBody>
      </p:sp>
      <p:graphicFrame>
        <p:nvGraphicFramePr>
          <p:cNvPr id="505" name="オブジェクト 504">
            <a:extLst>
              <a:ext uri="{FF2B5EF4-FFF2-40B4-BE49-F238E27FC236}">
                <a16:creationId xmlns:a16="http://schemas.microsoft.com/office/drawing/2014/main" id="{681F9401-CC1E-317F-B691-DBCD8EBA6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815847"/>
              </p:ext>
            </p:extLst>
          </p:nvPr>
        </p:nvGraphicFramePr>
        <p:xfrm>
          <a:off x="10114336" y="32162105"/>
          <a:ext cx="2551317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561109" imgH="903758" progId="Equation.DSMT4">
                  <p:embed/>
                </p:oleObj>
              </mc:Choice>
              <mc:Fallback>
                <p:oleObj name="Equation" r:id="rId37" imgW="2561109" imgH="903758" progId="Equation.DSMT4">
                  <p:embed/>
                  <p:pic>
                    <p:nvPicPr>
                      <p:cNvPr id="22" name="オブジェクト 21">
                        <a:extLst>
                          <a:ext uri="{FF2B5EF4-FFF2-40B4-BE49-F238E27FC236}">
                            <a16:creationId xmlns:a16="http://schemas.microsoft.com/office/drawing/2014/main" id="{F749B4F9-9B22-4E7E-9BCA-499A9243B6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0114336" y="32162105"/>
                        <a:ext cx="2551317" cy="9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6" name="テキスト ボックス 505">
            <a:extLst>
              <a:ext uri="{FF2B5EF4-FFF2-40B4-BE49-F238E27FC236}">
                <a16:creationId xmlns:a16="http://schemas.microsoft.com/office/drawing/2014/main" id="{7AF5261E-03B7-1700-363D-540144F6B6C5}"/>
              </a:ext>
            </a:extLst>
          </p:cNvPr>
          <p:cNvSpPr txBox="1"/>
          <p:nvPr/>
        </p:nvSpPr>
        <p:spPr>
          <a:xfrm>
            <a:off x="12705507" y="32459250"/>
            <a:ext cx="2005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/>
              <a:t>… |S| </a:t>
            </a:r>
            <a:r>
              <a:rPr kumimoji="1" lang="ja-JP" altLang="en-US" sz="2000" dirty="0"/>
              <a:t>∝ </a:t>
            </a:r>
            <a:r>
              <a:rPr kumimoji="1" lang="en-US" altLang="ja-JP" sz="2000" i="1" dirty="0"/>
              <a:t>m*, n</a:t>
            </a:r>
            <a:r>
              <a:rPr kumimoji="1" lang="en-US" altLang="ja-JP" sz="2000" baseline="30000" dirty="0"/>
              <a:t>-2/3</a:t>
            </a:r>
            <a:endParaRPr kumimoji="1" lang="ja-JP" altLang="en-US" sz="2000" baseline="30000" dirty="0"/>
          </a:p>
        </p:txBody>
      </p:sp>
      <p:sp>
        <p:nvSpPr>
          <p:cNvPr id="17" name="右中かっこ 16">
            <a:extLst>
              <a:ext uri="{FF2B5EF4-FFF2-40B4-BE49-F238E27FC236}">
                <a16:creationId xmlns:a16="http://schemas.microsoft.com/office/drawing/2014/main" id="{F0BE1136-8760-3547-1E58-40E6CE3456F1}"/>
              </a:ext>
            </a:extLst>
          </p:cNvPr>
          <p:cNvSpPr/>
          <p:nvPr/>
        </p:nvSpPr>
        <p:spPr>
          <a:xfrm>
            <a:off x="20897983" y="30693360"/>
            <a:ext cx="290697" cy="650029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7" name="矢印: 上 2276">
            <a:extLst>
              <a:ext uri="{FF2B5EF4-FFF2-40B4-BE49-F238E27FC236}">
                <a16:creationId xmlns:a16="http://schemas.microsoft.com/office/drawing/2014/main" id="{0ED2F216-BFFD-7268-E4D1-D6084E0CE50F}"/>
              </a:ext>
            </a:extLst>
          </p:cNvPr>
          <p:cNvSpPr/>
          <p:nvPr/>
        </p:nvSpPr>
        <p:spPr>
          <a:xfrm rot="10800000" flipV="1">
            <a:off x="21426095" y="30840003"/>
            <a:ext cx="341055" cy="468000"/>
          </a:xfrm>
          <a:prstGeom prst="upArrow">
            <a:avLst/>
          </a:prstGeom>
          <a:solidFill>
            <a:srgbClr val="FF99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6BB6D5B-0624-6B65-E186-552AA71755A8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2738909" y="27800075"/>
            <a:ext cx="5950780" cy="39600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11BCB7-C293-F688-7258-4064A4ED147D}"/>
              </a:ext>
            </a:extLst>
          </p:cNvPr>
          <p:cNvSpPr txBox="1"/>
          <p:nvPr/>
        </p:nvSpPr>
        <p:spPr>
          <a:xfrm>
            <a:off x="19891775" y="9807511"/>
            <a:ext cx="2785250" cy="42319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ja-JP" sz="2000" b="1" i="1" dirty="0"/>
              <a:t>ZT</a:t>
            </a:r>
            <a:r>
              <a:rPr kumimoji="1" lang="en-US" altLang="ja-JP" sz="2000" b="1" dirty="0"/>
              <a:t>:     </a:t>
            </a:r>
            <a:r>
              <a:rPr kumimoji="1" lang="ja-JP" altLang="en-US" sz="2000" b="1" dirty="0"/>
              <a:t>小　　　　　　大</a:t>
            </a:r>
            <a:endParaRPr kumimoji="1" lang="en-US" altLang="ja-JP" sz="2000" b="1" i="1" dirty="0"/>
          </a:p>
        </p:txBody>
      </p:sp>
      <p:sp>
        <p:nvSpPr>
          <p:cNvPr id="58" name="矢印: 右 6035">
            <a:extLst>
              <a:ext uri="{FF2B5EF4-FFF2-40B4-BE49-F238E27FC236}">
                <a16:creationId xmlns:a16="http://schemas.microsoft.com/office/drawing/2014/main" id="{F6D1E312-76C4-0C1A-1233-DDDFED4836B1}"/>
              </a:ext>
            </a:extLst>
          </p:cNvPr>
          <p:cNvSpPr/>
          <p:nvPr/>
        </p:nvSpPr>
        <p:spPr>
          <a:xfrm>
            <a:off x="21245352" y="9875716"/>
            <a:ext cx="947338" cy="387515"/>
          </a:xfrm>
          <a:custGeom>
            <a:avLst/>
            <a:gdLst>
              <a:gd name="connsiteX0" fmla="*/ 0 w 959293"/>
              <a:gd name="connsiteY0" fmla="*/ 146481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7" fmla="*/ 0 w 959293"/>
              <a:gd name="connsiteY7" fmla="*/ 146481 h 585923"/>
              <a:gd name="connsiteX0" fmla="*/ 0 w 959293"/>
              <a:gd name="connsiteY0" fmla="*/ 439442 h 585923"/>
              <a:gd name="connsiteX1" fmla="*/ 666332 w 959293"/>
              <a:gd name="connsiteY1" fmla="*/ 146481 h 585923"/>
              <a:gd name="connsiteX2" fmla="*/ 666332 w 959293"/>
              <a:gd name="connsiteY2" fmla="*/ 0 h 585923"/>
              <a:gd name="connsiteX3" fmla="*/ 959293 w 959293"/>
              <a:gd name="connsiteY3" fmla="*/ 292962 h 585923"/>
              <a:gd name="connsiteX4" fmla="*/ 666332 w 959293"/>
              <a:gd name="connsiteY4" fmla="*/ 585923 h 585923"/>
              <a:gd name="connsiteX5" fmla="*/ 666332 w 959293"/>
              <a:gd name="connsiteY5" fmla="*/ 439442 h 585923"/>
              <a:gd name="connsiteX6" fmla="*/ 0 w 959293"/>
              <a:gd name="connsiteY6" fmla="*/ 439442 h 585923"/>
              <a:gd name="connsiteX0" fmla="*/ 0 w 945005"/>
              <a:gd name="connsiteY0" fmla="*/ 327523 h 585923"/>
              <a:gd name="connsiteX1" fmla="*/ 652044 w 945005"/>
              <a:gd name="connsiteY1" fmla="*/ 146481 h 585923"/>
              <a:gd name="connsiteX2" fmla="*/ 652044 w 945005"/>
              <a:gd name="connsiteY2" fmla="*/ 0 h 585923"/>
              <a:gd name="connsiteX3" fmla="*/ 945005 w 945005"/>
              <a:gd name="connsiteY3" fmla="*/ 292962 h 585923"/>
              <a:gd name="connsiteX4" fmla="*/ 652044 w 945005"/>
              <a:gd name="connsiteY4" fmla="*/ 585923 h 585923"/>
              <a:gd name="connsiteX5" fmla="*/ 652044 w 945005"/>
              <a:gd name="connsiteY5" fmla="*/ 439442 h 585923"/>
              <a:gd name="connsiteX6" fmla="*/ 0 w 945005"/>
              <a:gd name="connsiteY6" fmla="*/ 327523 h 585923"/>
              <a:gd name="connsiteX0" fmla="*/ 0 w 997392"/>
              <a:gd name="connsiteY0" fmla="*/ 310854 h 585923"/>
              <a:gd name="connsiteX1" fmla="*/ 704431 w 997392"/>
              <a:gd name="connsiteY1" fmla="*/ 146481 h 585923"/>
              <a:gd name="connsiteX2" fmla="*/ 704431 w 997392"/>
              <a:gd name="connsiteY2" fmla="*/ 0 h 585923"/>
              <a:gd name="connsiteX3" fmla="*/ 997392 w 997392"/>
              <a:gd name="connsiteY3" fmla="*/ 292962 h 585923"/>
              <a:gd name="connsiteX4" fmla="*/ 704431 w 997392"/>
              <a:gd name="connsiteY4" fmla="*/ 585923 h 585923"/>
              <a:gd name="connsiteX5" fmla="*/ 704431 w 997392"/>
              <a:gd name="connsiteY5" fmla="*/ 439442 h 585923"/>
              <a:gd name="connsiteX6" fmla="*/ 0 w 997392"/>
              <a:gd name="connsiteY6" fmla="*/ 310854 h 5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7392" h="585923">
                <a:moveTo>
                  <a:pt x="0" y="310854"/>
                </a:moveTo>
                <a:lnTo>
                  <a:pt x="704431" y="146481"/>
                </a:lnTo>
                <a:lnTo>
                  <a:pt x="704431" y="0"/>
                </a:lnTo>
                <a:lnTo>
                  <a:pt x="997392" y="292962"/>
                </a:lnTo>
                <a:lnTo>
                  <a:pt x="704431" y="585923"/>
                </a:lnTo>
                <a:lnTo>
                  <a:pt x="704431" y="439442"/>
                </a:lnTo>
                <a:lnTo>
                  <a:pt x="0" y="3108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2" name="表 461">
            <a:extLst>
              <a:ext uri="{FF2B5EF4-FFF2-40B4-BE49-F238E27FC236}">
                <a16:creationId xmlns:a16="http://schemas.microsoft.com/office/drawing/2014/main" id="{14909334-B163-2752-5CF6-A0E6B93BF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98168"/>
              </p:ext>
            </p:extLst>
          </p:nvPr>
        </p:nvGraphicFramePr>
        <p:xfrm>
          <a:off x="19322688" y="20091392"/>
          <a:ext cx="2275794" cy="19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2887">
                  <a:extLst>
                    <a:ext uri="{9D8B030D-6E8A-4147-A177-3AD203B41FA5}">
                      <a16:colId xmlns:a16="http://schemas.microsoft.com/office/drawing/2014/main" val="918285210"/>
                    </a:ext>
                  </a:extLst>
                </a:gridCol>
                <a:gridCol w="1292907">
                  <a:extLst>
                    <a:ext uri="{9D8B030D-6E8A-4147-A177-3AD203B41FA5}">
                      <a16:colId xmlns:a16="http://schemas.microsoft.com/office/drawing/2014/main" val="309081643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R</a:t>
                      </a:r>
                      <a:r>
                        <a:rPr lang="en-US" sz="200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wp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2.570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75779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R</a:t>
                      </a:r>
                      <a:r>
                        <a:rPr lang="en-US" sz="20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e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1.371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85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S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1.874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04499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R</a:t>
                      </a:r>
                      <a:r>
                        <a:rPr lang="en-US" sz="20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B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3.773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40614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R</a:t>
                      </a:r>
                      <a:r>
                        <a:rPr lang="en-US" sz="20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F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</a:rPr>
                        <a:t>1.943</a:t>
                      </a:r>
                    </a:p>
                  </a:txBody>
                  <a:tcPr marL="36000" marR="36000" marT="36000" marB="36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9090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テキスト ボックス 462">
                <a:extLst>
                  <a:ext uri="{FF2B5EF4-FFF2-40B4-BE49-F238E27FC236}">
                    <a16:creationId xmlns:a16="http://schemas.microsoft.com/office/drawing/2014/main" id="{8576933D-B9ED-EC0C-768F-7E089D97A79C}"/>
                  </a:ext>
                </a:extLst>
              </p:cNvPr>
              <p:cNvSpPr txBox="1"/>
              <p:nvPr/>
            </p:nvSpPr>
            <p:spPr>
              <a:xfrm>
                <a:off x="19332401" y="19780963"/>
                <a:ext cx="23371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r>
                  <a:rPr kumimoji="1" lang="ja-JP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空間群</a:t>
                </a:r>
                <a14:m>
                  <m:oMath xmlns:m="http://schemas.openxmlformats.org/officeDocument/2006/math">
                    <m:r>
                      <a:rPr kumimoji="1" lang="en-US" altLang="ja-JP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b="1" i="1" smtClean="0">
                        <a:latin typeface="Cambria Math" panose="02040503050406030204" pitchFamily="18" charset="0"/>
                      </a:rPr>
                      <m:t>𝑭</m:t>
                    </m:r>
                    <m:acc>
                      <m:accPr>
                        <m:chr m:val="̅"/>
                        <m:ctrlP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acc>
                    <m:r>
                      <a:rPr kumimoji="1" lang="en-US" altLang="ja-JP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kumimoji="1" lang="en-US" altLang="ja-JP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kumimoji="1" lang="en-US" altLang="ja-JP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(No. 216)</a:t>
                </a:r>
                <a:endParaRPr kumimoji="1" lang="ja-JP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3" name="テキスト ボックス 462">
                <a:extLst>
                  <a:ext uri="{FF2B5EF4-FFF2-40B4-BE49-F238E27FC236}">
                    <a16:creationId xmlns:a16="http://schemas.microsoft.com/office/drawing/2014/main" id="{8576933D-B9ED-EC0C-768F-7E089D97A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2401" y="19780963"/>
                <a:ext cx="2337178" cy="276999"/>
              </a:xfrm>
              <a:prstGeom prst="rect">
                <a:avLst/>
              </a:prstGeom>
              <a:blipFill>
                <a:blip r:embed="rId50"/>
                <a:stretch>
                  <a:fillRect l="-5990" t="-35556" r="-5469" b="-5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吹き出し: 角を丸めた四角形 488">
            <a:extLst>
              <a:ext uri="{FF2B5EF4-FFF2-40B4-BE49-F238E27FC236}">
                <a16:creationId xmlns:a16="http://schemas.microsoft.com/office/drawing/2014/main" id="{99D4A582-E5D3-E4B9-7A01-A0A14D4F81C6}"/>
              </a:ext>
            </a:extLst>
          </p:cNvPr>
          <p:cNvSpPr/>
          <p:nvPr/>
        </p:nvSpPr>
        <p:spPr>
          <a:xfrm>
            <a:off x="15489385" y="32312065"/>
            <a:ext cx="6530201" cy="3507239"/>
          </a:xfrm>
          <a:prstGeom prst="wedgeRoundRectCallout">
            <a:avLst>
              <a:gd name="adj1" fmla="val -57868"/>
              <a:gd name="adj2" fmla="val 19759"/>
              <a:gd name="adj3" fmla="val 16667"/>
            </a:avLst>
          </a:prstGeom>
          <a:solidFill>
            <a:srgbClr val="DEEBF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90" name="図 489">
            <a:extLst>
              <a:ext uri="{FF2B5EF4-FFF2-40B4-BE49-F238E27FC236}">
                <a16:creationId xmlns:a16="http://schemas.microsoft.com/office/drawing/2014/main" id="{7B43A8E6-314D-1F1E-CF8B-933D67B14D71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16336235" y="32349072"/>
            <a:ext cx="4916250" cy="3420000"/>
          </a:xfrm>
          <a:prstGeom prst="rect">
            <a:avLst/>
          </a:prstGeom>
        </p:spPr>
      </p:pic>
      <p:sp>
        <p:nvSpPr>
          <p:cNvPr id="511" name="矢印: 下 510">
            <a:extLst>
              <a:ext uri="{FF2B5EF4-FFF2-40B4-BE49-F238E27FC236}">
                <a16:creationId xmlns:a16="http://schemas.microsoft.com/office/drawing/2014/main" id="{40A98686-3961-985E-187F-8544971BD72D}"/>
              </a:ext>
            </a:extLst>
          </p:cNvPr>
          <p:cNvSpPr/>
          <p:nvPr/>
        </p:nvSpPr>
        <p:spPr>
          <a:xfrm rot="19930905">
            <a:off x="17963499" y="33833501"/>
            <a:ext cx="262285" cy="868352"/>
          </a:xfrm>
          <a:prstGeom prst="down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2" name="矢印: 下 2241">
            <a:extLst>
              <a:ext uri="{FF2B5EF4-FFF2-40B4-BE49-F238E27FC236}">
                <a16:creationId xmlns:a16="http://schemas.microsoft.com/office/drawing/2014/main" id="{CDAF67CA-797F-1CC3-4EDC-36709BC52C1E}"/>
              </a:ext>
            </a:extLst>
          </p:cNvPr>
          <p:cNvSpPr/>
          <p:nvPr/>
        </p:nvSpPr>
        <p:spPr>
          <a:xfrm rot="16200000">
            <a:off x="18827223" y="33005420"/>
            <a:ext cx="262285" cy="868352"/>
          </a:xfrm>
          <a:prstGeom prst="downArrow">
            <a:avLst/>
          </a:prstGeom>
          <a:solidFill>
            <a:srgbClr val="4DC4FF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62" name="図 2261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289C523-6577-A964-86E5-87F49C99B589}"/>
              </a:ext>
            </a:extLst>
          </p:cNvPr>
          <p:cNvPicPr>
            <a:picLocks noChangeAspect="1"/>
          </p:cNvPicPr>
          <p:nvPr/>
        </p:nvPicPr>
        <p:blipFill>
          <a:blip r:embed="rId52"/>
          <a:srcRect l="34327" t="11902" r="34665" b="11723"/>
          <a:stretch/>
        </p:blipFill>
        <p:spPr>
          <a:xfrm>
            <a:off x="22640094" y="31959897"/>
            <a:ext cx="1867825" cy="1800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87F175E-87C8-A67C-B586-143F9A7DE230}"/>
              </a:ext>
            </a:extLst>
          </p:cNvPr>
          <p:cNvPicPr>
            <a:picLocks noChangeAspect="1"/>
          </p:cNvPicPr>
          <p:nvPr/>
        </p:nvPicPr>
        <p:blipFill>
          <a:blip r:embed="rId53"/>
          <a:stretch>
            <a:fillRect/>
          </a:stretch>
        </p:blipFill>
        <p:spPr>
          <a:xfrm>
            <a:off x="15547151" y="27701070"/>
            <a:ext cx="6554717" cy="450000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A961B783-1491-D416-829C-DC877BCDDD0E}"/>
              </a:ext>
            </a:extLst>
          </p:cNvPr>
          <p:cNvPicPr>
            <a:picLocks noChangeAspect="1"/>
          </p:cNvPicPr>
          <p:nvPr/>
        </p:nvPicPr>
        <p:blipFill>
          <a:blip r:embed="rId54"/>
          <a:stretch>
            <a:fillRect/>
          </a:stretch>
        </p:blipFill>
        <p:spPr>
          <a:xfrm>
            <a:off x="8501292" y="33331402"/>
            <a:ext cx="6189623" cy="4500000"/>
          </a:xfrm>
          <a:prstGeom prst="rect">
            <a:avLst/>
          </a:prstGeom>
        </p:spPr>
      </p:pic>
      <p:cxnSp>
        <p:nvCxnSpPr>
          <p:cNvPr id="492" name="直線矢印コネクタ 491">
            <a:extLst>
              <a:ext uri="{FF2B5EF4-FFF2-40B4-BE49-F238E27FC236}">
                <a16:creationId xmlns:a16="http://schemas.microsoft.com/office/drawing/2014/main" id="{80591D4D-32FF-A687-4F4E-34A8FEDF5A87}"/>
              </a:ext>
            </a:extLst>
          </p:cNvPr>
          <p:cNvCxnSpPr/>
          <p:nvPr/>
        </p:nvCxnSpPr>
        <p:spPr>
          <a:xfrm>
            <a:off x="15051087" y="11737513"/>
            <a:ext cx="0" cy="3587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テキスト ボックス 492">
            <a:extLst>
              <a:ext uri="{FF2B5EF4-FFF2-40B4-BE49-F238E27FC236}">
                <a16:creationId xmlns:a16="http://schemas.microsoft.com/office/drawing/2014/main" id="{54140DB5-BD02-F622-C871-19E94DDD9652}"/>
              </a:ext>
            </a:extLst>
          </p:cNvPr>
          <p:cNvSpPr txBox="1"/>
          <p:nvPr/>
        </p:nvSpPr>
        <p:spPr>
          <a:xfrm>
            <a:off x="15008846" y="11281800"/>
            <a:ext cx="1168590" cy="32348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kumimoji="1" lang="en-US" altLang="ja-JP" sz="1600" dirty="0"/>
              <a:t>in-gap states</a:t>
            </a:r>
            <a:endParaRPr kumimoji="1" lang="ja-JP" altLang="en-US" sz="1600" dirty="0"/>
          </a:p>
        </p:txBody>
      </p:sp>
      <p:sp>
        <p:nvSpPr>
          <p:cNvPr id="2282" name="テキスト ボックス 2281">
            <a:extLst>
              <a:ext uri="{FF2B5EF4-FFF2-40B4-BE49-F238E27FC236}">
                <a16:creationId xmlns:a16="http://schemas.microsoft.com/office/drawing/2014/main" id="{B337032D-0BC0-160E-D7AB-6C3BB6F86B8A}"/>
              </a:ext>
            </a:extLst>
          </p:cNvPr>
          <p:cNvSpPr txBox="1"/>
          <p:nvPr/>
        </p:nvSpPr>
        <p:spPr>
          <a:xfrm>
            <a:off x="11986683" y="13956368"/>
            <a:ext cx="50285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*) Yamazaki, K. </a:t>
            </a:r>
            <a:r>
              <a:rPr lang="en-US" altLang="ja-JP" sz="1400" i="1" dirty="0"/>
              <a:t>et</a:t>
            </a:r>
            <a:r>
              <a:rPr lang="en-US" altLang="ja-JP" sz="1400" dirty="0"/>
              <a:t> </a:t>
            </a:r>
            <a:r>
              <a:rPr lang="en-US" altLang="ja-JP" sz="1400" i="1" dirty="0"/>
              <a:t>al</a:t>
            </a:r>
            <a:r>
              <a:rPr lang="en-US" altLang="ja-JP" sz="1400" dirty="0"/>
              <a:t>. </a:t>
            </a:r>
            <a:r>
              <a:rPr lang="en-US" altLang="ja-JP" sz="1400" i="1" dirty="0"/>
              <a:t>Solid State Sci</a:t>
            </a:r>
            <a:r>
              <a:rPr lang="en-US" altLang="ja-JP" sz="1400" dirty="0"/>
              <a:t>. 157, 107708(2024) .</a:t>
            </a:r>
            <a:endParaRPr lang="ja-JP" altLang="en-US" sz="14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2DCD639-7842-A48B-82C8-B4F27AF05122}"/>
              </a:ext>
            </a:extLst>
          </p:cNvPr>
          <p:cNvPicPr>
            <a:picLocks noChangeAspect="1"/>
          </p:cNvPicPr>
          <p:nvPr/>
        </p:nvPicPr>
        <p:blipFill>
          <a:blip r:embed="rId55"/>
          <a:stretch>
            <a:fillRect/>
          </a:stretch>
        </p:blipFill>
        <p:spPr>
          <a:xfrm>
            <a:off x="13617696" y="10126118"/>
            <a:ext cx="3014787" cy="3240000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DA15D14-BD50-E503-6F06-AD8ECE6F5224}"/>
              </a:ext>
            </a:extLst>
          </p:cNvPr>
          <p:cNvGrpSpPr/>
          <p:nvPr/>
        </p:nvGrpSpPr>
        <p:grpSpPr>
          <a:xfrm>
            <a:off x="23147560" y="34468496"/>
            <a:ext cx="5681525" cy="2139497"/>
            <a:chOff x="23147560" y="35752549"/>
            <a:chExt cx="5681525" cy="2139497"/>
          </a:xfrm>
        </p:grpSpPr>
        <p:grpSp>
          <p:nvGrpSpPr>
            <p:cNvPr id="2240" name="グループ化 2239">
              <a:extLst>
                <a:ext uri="{FF2B5EF4-FFF2-40B4-BE49-F238E27FC236}">
                  <a16:creationId xmlns:a16="http://schemas.microsoft.com/office/drawing/2014/main" id="{DC220375-7D12-4C29-4626-13E46D91DAE3}"/>
                </a:ext>
              </a:extLst>
            </p:cNvPr>
            <p:cNvGrpSpPr/>
            <p:nvPr/>
          </p:nvGrpSpPr>
          <p:grpSpPr>
            <a:xfrm>
              <a:off x="23344413" y="35752549"/>
              <a:ext cx="5484672" cy="1676167"/>
              <a:chOff x="370908" y="4722651"/>
              <a:chExt cx="5484672" cy="1676167"/>
            </a:xfrm>
          </p:grpSpPr>
          <p:sp>
            <p:nvSpPr>
              <p:cNvPr id="2245" name="フリーフォーム: 図形 2244">
                <a:extLst>
                  <a:ext uri="{FF2B5EF4-FFF2-40B4-BE49-F238E27FC236}">
                    <a16:creationId xmlns:a16="http://schemas.microsoft.com/office/drawing/2014/main" id="{D6C97A4C-DD6A-096B-9CCB-84D0BE7D4851}"/>
                  </a:ext>
                </a:extLst>
              </p:cNvPr>
              <p:cNvSpPr/>
              <p:nvPr/>
            </p:nvSpPr>
            <p:spPr>
              <a:xfrm>
                <a:off x="3286521" y="4741607"/>
                <a:ext cx="1804416" cy="1597187"/>
              </a:xfrm>
              <a:custGeom>
                <a:avLst/>
                <a:gdLst>
                  <a:gd name="connsiteX0" fmla="*/ 0 w 1804416"/>
                  <a:gd name="connsiteY0" fmla="*/ 0 h 1597187"/>
                  <a:gd name="connsiteX1" fmla="*/ 926592 w 1804416"/>
                  <a:gd name="connsiteY1" fmla="*/ 1597152 h 1597187"/>
                  <a:gd name="connsiteX2" fmla="*/ 1804416 w 1804416"/>
                  <a:gd name="connsiteY2" fmla="*/ 36576 h 1597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04416" h="1597187">
                    <a:moveTo>
                      <a:pt x="0" y="0"/>
                    </a:moveTo>
                    <a:cubicBezTo>
                      <a:pt x="312928" y="795528"/>
                      <a:pt x="625856" y="1591056"/>
                      <a:pt x="926592" y="1597152"/>
                    </a:cubicBezTo>
                    <a:cubicBezTo>
                      <a:pt x="1227328" y="1603248"/>
                      <a:pt x="1515872" y="819912"/>
                      <a:pt x="1804416" y="3657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0" name="フリーフォーム: 図形 2259">
                <a:extLst>
                  <a:ext uri="{FF2B5EF4-FFF2-40B4-BE49-F238E27FC236}">
                    <a16:creationId xmlns:a16="http://schemas.microsoft.com/office/drawing/2014/main" id="{BC326EFE-2AB5-C295-C371-2CB2B36CC1CA}"/>
                  </a:ext>
                </a:extLst>
              </p:cNvPr>
              <p:cNvSpPr/>
              <p:nvPr/>
            </p:nvSpPr>
            <p:spPr>
              <a:xfrm>
                <a:off x="599838" y="4752170"/>
                <a:ext cx="1804416" cy="1597187"/>
              </a:xfrm>
              <a:custGeom>
                <a:avLst/>
                <a:gdLst>
                  <a:gd name="connsiteX0" fmla="*/ 0 w 1804416"/>
                  <a:gd name="connsiteY0" fmla="*/ 0 h 1597187"/>
                  <a:gd name="connsiteX1" fmla="*/ 926592 w 1804416"/>
                  <a:gd name="connsiteY1" fmla="*/ 1597152 h 1597187"/>
                  <a:gd name="connsiteX2" fmla="*/ 1804416 w 1804416"/>
                  <a:gd name="connsiteY2" fmla="*/ 36576 h 1597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04416" h="1597187">
                    <a:moveTo>
                      <a:pt x="0" y="0"/>
                    </a:moveTo>
                    <a:cubicBezTo>
                      <a:pt x="312928" y="795528"/>
                      <a:pt x="625856" y="1591056"/>
                      <a:pt x="926592" y="1597152"/>
                    </a:cubicBezTo>
                    <a:cubicBezTo>
                      <a:pt x="1227328" y="1603248"/>
                      <a:pt x="1515872" y="819912"/>
                      <a:pt x="1804416" y="3657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6" name="正方形/長方形 2265">
                <a:extLst>
                  <a:ext uri="{FF2B5EF4-FFF2-40B4-BE49-F238E27FC236}">
                    <a16:creationId xmlns:a16="http://schemas.microsoft.com/office/drawing/2014/main" id="{6136C9E4-C1BC-32C5-6FC5-3BE392DD92B5}"/>
                  </a:ext>
                </a:extLst>
              </p:cNvPr>
              <p:cNvSpPr/>
              <p:nvPr/>
            </p:nvSpPr>
            <p:spPr>
              <a:xfrm>
                <a:off x="1150429" y="5797113"/>
                <a:ext cx="283605" cy="60170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7" name="フリーフォーム: 図形 2266">
                <a:extLst>
                  <a:ext uri="{FF2B5EF4-FFF2-40B4-BE49-F238E27FC236}">
                    <a16:creationId xmlns:a16="http://schemas.microsoft.com/office/drawing/2014/main" id="{4858F62E-D6C3-71F5-E844-E526D471C810}"/>
                  </a:ext>
                </a:extLst>
              </p:cNvPr>
              <p:cNvSpPr/>
              <p:nvPr/>
            </p:nvSpPr>
            <p:spPr>
              <a:xfrm>
                <a:off x="1124471" y="5943856"/>
                <a:ext cx="523875" cy="407884"/>
              </a:xfrm>
              <a:custGeom>
                <a:avLst/>
                <a:gdLst>
                  <a:gd name="connsiteX0" fmla="*/ 0 w 528638"/>
                  <a:gd name="connsiteY0" fmla="*/ 6496 h 400853"/>
                  <a:gd name="connsiteX1" fmla="*/ 78581 w 528638"/>
                  <a:gd name="connsiteY1" fmla="*/ 127940 h 400853"/>
                  <a:gd name="connsiteX2" fmla="*/ 180975 w 528638"/>
                  <a:gd name="connsiteY2" fmla="*/ 6496 h 400853"/>
                  <a:gd name="connsiteX3" fmla="*/ 295275 w 528638"/>
                  <a:gd name="connsiteY3" fmla="*/ 370827 h 400853"/>
                  <a:gd name="connsiteX4" fmla="*/ 528638 w 528638"/>
                  <a:gd name="connsiteY4" fmla="*/ 354158 h 400853"/>
                  <a:gd name="connsiteX0" fmla="*/ 0 w 528638"/>
                  <a:gd name="connsiteY0" fmla="*/ 6496 h 400853"/>
                  <a:gd name="connsiteX1" fmla="*/ 78581 w 528638"/>
                  <a:gd name="connsiteY1" fmla="*/ 127940 h 400853"/>
                  <a:gd name="connsiteX2" fmla="*/ 180975 w 528638"/>
                  <a:gd name="connsiteY2" fmla="*/ 6496 h 400853"/>
                  <a:gd name="connsiteX3" fmla="*/ 295275 w 528638"/>
                  <a:gd name="connsiteY3" fmla="*/ 370827 h 400853"/>
                  <a:gd name="connsiteX4" fmla="*/ 528638 w 528638"/>
                  <a:gd name="connsiteY4" fmla="*/ 354158 h 400853"/>
                  <a:gd name="connsiteX0" fmla="*/ 0 w 528638"/>
                  <a:gd name="connsiteY0" fmla="*/ 6496 h 400853"/>
                  <a:gd name="connsiteX1" fmla="*/ 78581 w 528638"/>
                  <a:gd name="connsiteY1" fmla="*/ 127940 h 400853"/>
                  <a:gd name="connsiteX2" fmla="*/ 180975 w 528638"/>
                  <a:gd name="connsiteY2" fmla="*/ 6496 h 400853"/>
                  <a:gd name="connsiteX3" fmla="*/ 295275 w 528638"/>
                  <a:gd name="connsiteY3" fmla="*/ 370827 h 400853"/>
                  <a:gd name="connsiteX4" fmla="*/ 528638 w 528638"/>
                  <a:gd name="connsiteY4" fmla="*/ 354158 h 400853"/>
                  <a:gd name="connsiteX0" fmla="*/ 0 w 533400"/>
                  <a:gd name="connsiteY0" fmla="*/ 6496 h 400853"/>
                  <a:gd name="connsiteX1" fmla="*/ 83343 w 533400"/>
                  <a:gd name="connsiteY1" fmla="*/ 127940 h 400853"/>
                  <a:gd name="connsiteX2" fmla="*/ 185737 w 533400"/>
                  <a:gd name="connsiteY2" fmla="*/ 6496 h 400853"/>
                  <a:gd name="connsiteX3" fmla="*/ 300037 w 533400"/>
                  <a:gd name="connsiteY3" fmla="*/ 370827 h 400853"/>
                  <a:gd name="connsiteX4" fmla="*/ 533400 w 533400"/>
                  <a:gd name="connsiteY4" fmla="*/ 354158 h 400853"/>
                  <a:gd name="connsiteX0" fmla="*/ 0 w 523875"/>
                  <a:gd name="connsiteY0" fmla="*/ 6496 h 405971"/>
                  <a:gd name="connsiteX1" fmla="*/ 83343 w 523875"/>
                  <a:gd name="connsiteY1" fmla="*/ 127940 h 405971"/>
                  <a:gd name="connsiteX2" fmla="*/ 185737 w 523875"/>
                  <a:gd name="connsiteY2" fmla="*/ 6496 h 405971"/>
                  <a:gd name="connsiteX3" fmla="*/ 300037 w 523875"/>
                  <a:gd name="connsiteY3" fmla="*/ 370827 h 405971"/>
                  <a:gd name="connsiteX4" fmla="*/ 523875 w 523875"/>
                  <a:gd name="connsiteY4" fmla="*/ 368446 h 405971"/>
                  <a:gd name="connsiteX0" fmla="*/ 0 w 523875"/>
                  <a:gd name="connsiteY0" fmla="*/ 6496 h 405971"/>
                  <a:gd name="connsiteX1" fmla="*/ 83343 w 523875"/>
                  <a:gd name="connsiteY1" fmla="*/ 127940 h 405971"/>
                  <a:gd name="connsiteX2" fmla="*/ 185737 w 523875"/>
                  <a:gd name="connsiteY2" fmla="*/ 6496 h 405971"/>
                  <a:gd name="connsiteX3" fmla="*/ 300037 w 523875"/>
                  <a:gd name="connsiteY3" fmla="*/ 370827 h 405971"/>
                  <a:gd name="connsiteX4" fmla="*/ 523875 w 523875"/>
                  <a:gd name="connsiteY4" fmla="*/ 368446 h 405971"/>
                  <a:gd name="connsiteX0" fmla="*/ 0 w 523875"/>
                  <a:gd name="connsiteY0" fmla="*/ 6496 h 407533"/>
                  <a:gd name="connsiteX1" fmla="*/ 83343 w 523875"/>
                  <a:gd name="connsiteY1" fmla="*/ 127940 h 407533"/>
                  <a:gd name="connsiteX2" fmla="*/ 185737 w 523875"/>
                  <a:gd name="connsiteY2" fmla="*/ 6496 h 407533"/>
                  <a:gd name="connsiteX3" fmla="*/ 300037 w 523875"/>
                  <a:gd name="connsiteY3" fmla="*/ 370827 h 407533"/>
                  <a:gd name="connsiteX4" fmla="*/ 523875 w 523875"/>
                  <a:gd name="connsiteY4" fmla="*/ 368446 h 407533"/>
                  <a:gd name="connsiteX0" fmla="*/ 0 w 523875"/>
                  <a:gd name="connsiteY0" fmla="*/ 6496 h 407533"/>
                  <a:gd name="connsiteX1" fmla="*/ 83343 w 523875"/>
                  <a:gd name="connsiteY1" fmla="*/ 127940 h 407533"/>
                  <a:gd name="connsiteX2" fmla="*/ 185737 w 523875"/>
                  <a:gd name="connsiteY2" fmla="*/ 6496 h 407533"/>
                  <a:gd name="connsiteX3" fmla="*/ 300037 w 523875"/>
                  <a:gd name="connsiteY3" fmla="*/ 370827 h 407533"/>
                  <a:gd name="connsiteX4" fmla="*/ 523875 w 523875"/>
                  <a:gd name="connsiteY4" fmla="*/ 368446 h 407533"/>
                  <a:gd name="connsiteX0" fmla="*/ 0 w 523875"/>
                  <a:gd name="connsiteY0" fmla="*/ 6496 h 410806"/>
                  <a:gd name="connsiteX1" fmla="*/ 83343 w 523875"/>
                  <a:gd name="connsiteY1" fmla="*/ 127940 h 410806"/>
                  <a:gd name="connsiteX2" fmla="*/ 185737 w 523875"/>
                  <a:gd name="connsiteY2" fmla="*/ 6496 h 410806"/>
                  <a:gd name="connsiteX3" fmla="*/ 300037 w 523875"/>
                  <a:gd name="connsiteY3" fmla="*/ 370827 h 410806"/>
                  <a:gd name="connsiteX4" fmla="*/ 523875 w 523875"/>
                  <a:gd name="connsiteY4" fmla="*/ 368446 h 410806"/>
                  <a:gd name="connsiteX0" fmla="*/ 0 w 523875"/>
                  <a:gd name="connsiteY0" fmla="*/ 6496 h 404327"/>
                  <a:gd name="connsiteX1" fmla="*/ 83343 w 523875"/>
                  <a:gd name="connsiteY1" fmla="*/ 127940 h 404327"/>
                  <a:gd name="connsiteX2" fmla="*/ 185737 w 523875"/>
                  <a:gd name="connsiteY2" fmla="*/ 6496 h 404327"/>
                  <a:gd name="connsiteX3" fmla="*/ 300037 w 523875"/>
                  <a:gd name="connsiteY3" fmla="*/ 370827 h 404327"/>
                  <a:gd name="connsiteX4" fmla="*/ 523875 w 523875"/>
                  <a:gd name="connsiteY4" fmla="*/ 368446 h 404327"/>
                  <a:gd name="connsiteX0" fmla="*/ 0 w 523875"/>
                  <a:gd name="connsiteY0" fmla="*/ 6496 h 406241"/>
                  <a:gd name="connsiteX1" fmla="*/ 83343 w 523875"/>
                  <a:gd name="connsiteY1" fmla="*/ 127940 h 406241"/>
                  <a:gd name="connsiteX2" fmla="*/ 185737 w 523875"/>
                  <a:gd name="connsiteY2" fmla="*/ 6496 h 406241"/>
                  <a:gd name="connsiteX3" fmla="*/ 300037 w 523875"/>
                  <a:gd name="connsiteY3" fmla="*/ 370827 h 406241"/>
                  <a:gd name="connsiteX4" fmla="*/ 523875 w 523875"/>
                  <a:gd name="connsiteY4" fmla="*/ 368446 h 406241"/>
                  <a:gd name="connsiteX0" fmla="*/ 0 w 523875"/>
                  <a:gd name="connsiteY0" fmla="*/ 6496 h 406241"/>
                  <a:gd name="connsiteX1" fmla="*/ 83343 w 523875"/>
                  <a:gd name="connsiteY1" fmla="*/ 127940 h 406241"/>
                  <a:gd name="connsiteX2" fmla="*/ 185737 w 523875"/>
                  <a:gd name="connsiteY2" fmla="*/ 6496 h 406241"/>
                  <a:gd name="connsiteX3" fmla="*/ 300037 w 523875"/>
                  <a:gd name="connsiteY3" fmla="*/ 370827 h 406241"/>
                  <a:gd name="connsiteX4" fmla="*/ 523875 w 523875"/>
                  <a:gd name="connsiteY4" fmla="*/ 368446 h 406241"/>
                  <a:gd name="connsiteX0" fmla="*/ 0 w 523875"/>
                  <a:gd name="connsiteY0" fmla="*/ 6496 h 407884"/>
                  <a:gd name="connsiteX1" fmla="*/ 83343 w 523875"/>
                  <a:gd name="connsiteY1" fmla="*/ 127940 h 407884"/>
                  <a:gd name="connsiteX2" fmla="*/ 185737 w 523875"/>
                  <a:gd name="connsiteY2" fmla="*/ 6496 h 407884"/>
                  <a:gd name="connsiteX3" fmla="*/ 300037 w 523875"/>
                  <a:gd name="connsiteY3" fmla="*/ 370827 h 407884"/>
                  <a:gd name="connsiteX4" fmla="*/ 523875 w 523875"/>
                  <a:gd name="connsiteY4" fmla="*/ 368446 h 407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3875" h="407884">
                    <a:moveTo>
                      <a:pt x="0" y="6496"/>
                    </a:moveTo>
                    <a:cubicBezTo>
                      <a:pt x="42390" y="69113"/>
                      <a:pt x="52387" y="127940"/>
                      <a:pt x="83343" y="127940"/>
                    </a:cubicBezTo>
                    <a:cubicBezTo>
                      <a:pt x="114299" y="127940"/>
                      <a:pt x="149621" y="-33985"/>
                      <a:pt x="185737" y="6496"/>
                    </a:cubicBezTo>
                    <a:cubicBezTo>
                      <a:pt x="221853" y="46977"/>
                      <a:pt x="242093" y="312883"/>
                      <a:pt x="300037" y="370827"/>
                    </a:cubicBezTo>
                    <a:cubicBezTo>
                      <a:pt x="357981" y="425596"/>
                      <a:pt x="458389" y="415277"/>
                      <a:pt x="523875" y="36844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268" name="直線矢印コネクタ 2267">
                <a:extLst>
                  <a:ext uri="{FF2B5EF4-FFF2-40B4-BE49-F238E27FC236}">
                    <a16:creationId xmlns:a16="http://schemas.microsoft.com/office/drawing/2014/main" id="{B772B0B6-8C69-3686-2E50-910ACDAA4A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97128" y="5972901"/>
                <a:ext cx="33908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9" name="直線矢印コネクタ 2268">
                <a:extLst>
                  <a:ext uri="{FF2B5EF4-FFF2-40B4-BE49-F238E27FC236}">
                    <a16:creationId xmlns:a16="http://schemas.microsoft.com/office/drawing/2014/main" id="{DF40F42C-9EFB-31AA-A5E5-416F970F6A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4253" y="5972901"/>
                <a:ext cx="600718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3" name="正方形/長方形 2272">
                <a:extLst>
                  <a:ext uri="{FF2B5EF4-FFF2-40B4-BE49-F238E27FC236}">
                    <a16:creationId xmlns:a16="http://schemas.microsoft.com/office/drawing/2014/main" id="{95E1957C-AEF3-CEA7-6377-D7B798467051}"/>
                  </a:ext>
                </a:extLst>
              </p:cNvPr>
              <p:cNvSpPr/>
              <p:nvPr/>
            </p:nvSpPr>
            <p:spPr>
              <a:xfrm>
                <a:off x="370908" y="4722651"/>
                <a:ext cx="5484672" cy="54024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74" name="テキスト ボックス 2273">
                <a:extLst>
                  <a:ext uri="{FF2B5EF4-FFF2-40B4-BE49-F238E27FC236}">
                    <a16:creationId xmlns:a16="http://schemas.microsoft.com/office/drawing/2014/main" id="{714500E5-4604-32E1-7B12-8F62B9D34760}"/>
                  </a:ext>
                </a:extLst>
              </p:cNvPr>
              <p:cNvSpPr txBox="1"/>
              <p:nvPr/>
            </p:nvSpPr>
            <p:spPr>
              <a:xfrm>
                <a:off x="1347651" y="5401044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b="1" i="1" dirty="0" err="1">
                    <a:latin typeface="+mj-lt"/>
                    <a:cs typeface="Times New Roman" panose="02020603050405020304" pitchFamily="18" charset="0"/>
                  </a:rPr>
                  <a:t>E</a:t>
                </a:r>
                <a:r>
                  <a:rPr kumimoji="1" lang="en-US" altLang="ja-JP" sz="2000" b="1" baseline="-25000" dirty="0" err="1">
                    <a:latin typeface="+mj-lt"/>
                    <a:cs typeface="Times New Roman" panose="02020603050405020304" pitchFamily="18" charset="0"/>
                  </a:rPr>
                  <a:t>g</a:t>
                </a:r>
                <a:endParaRPr kumimoji="1" lang="ja-JP" altLang="en-US" sz="2000" b="1" baseline="-25000" dirty="0">
                  <a:latin typeface="+mj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75" name="テキスト ボックス 2274">
                <a:extLst>
                  <a:ext uri="{FF2B5EF4-FFF2-40B4-BE49-F238E27FC236}">
                    <a16:creationId xmlns:a16="http://schemas.microsoft.com/office/drawing/2014/main" id="{D297AADF-9607-2F69-F13A-165A2574D053}"/>
                  </a:ext>
                </a:extLst>
              </p:cNvPr>
              <p:cNvSpPr txBox="1"/>
              <p:nvPr/>
            </p:nvSpPr>
            <p:spPr>
              <a:xfrm>
                <a:off x="4030488" y="5345468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b="1" i="1" dirty="0" err="1">
                    <a:latin typeface="+mj-lt"/>
                    <a:cs typeface="Times New Roman" panose="02020603050405020304" pitchFamily="18" charset="0"/>
                  </a:rPr>
                  <a:t>E</a:t>
                </a:r>
                <a:r>
                  <a:rPr kumimoji="1" lang="en-US" altLang="ja-JP" sz="2000" b="1" baseline="-25000" dirty="0" err="1">
                    <a:latin typeface="+mj-lt"/>
                    <a:cs typeface="Times New Roman" panose="02020603050405020304" pitchFamily="18" charset="0"/>
                  </a:rPr>
                  <a:t>g</a:t>
                </a:r>
                <a:endParaRPr kumimoji="1" lang="ja-JP" altLang="en-US" sz="2000" b="1" baseline="-25000" dirty="0">
                  <a:latin typeface="+mj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83" name="グループ化 2282">
              <a:extLst>
                <a:ext uri="{FF2B5EF4-FFF2-40B4-BE49-F238E27FC236}">
                  <a16:creationId xmlns:a16="http://schemas.microsoft.com/office/drawing/2014/main" id="{3C080CFC-13E2-6B33-B615-9AF3610DE126}"/>
                </a:ext>
              </a:extLst>
            </p:cNvPr>
            <p:cNvGrpSpPr/>
            <p:nvPr/>
          </p:nvGrpSpPr>
          <p:grpSpPr>
            <a:xfrm>
              <a:off x="23147560" y="36821087"/>
              <a:ext cx="1209144" cy="1070959"/>
              <a:chOff x="23147560" y="36884619"/>
              <a:chExt cx="1209144" cy="1070959"/>
            </a:xfrm>
          </p:grpSpPr>
          <p:grpSp>
            <p:nvGrpSpPr>
              <p:cNvPr id="491" name="グループ化 490">
                <a:extLst>
                  <a:ext uri="{FF2B5EF4-FFF2-40B4-BE49-F238E27FC236}">
                    <a16:creationId xmlns:a16="http://schemas.microsoft.com/office/drawing/2014/main" id="{9CE7D0E4-6EF8-9387-51C6-5FE83BF0163D}"/>
                  </a:ext>
                </a:extLst>
              </p:cNvPr>
              <p:cNvGrpSpPr/>
              <p:nvPr/>
            </p:nvGrpSpPr>
            <p:grpSpPr>
              <a:xfrm>
                <a:off x="23425794" y="36884619"/>
                <a:ext cx="930910" cy="930910"/>
                <a:chOff x="23362894" y="37008512"/>
                <a:chExt cx="930910" cy="930910"/>
              </a:xfrm>
            </p:grpSpPr>
            <p:cxnSp>
              <p:nvCxnSpPr>
                <p:cNvPr id="474" name="直線矢印コネクタ 473">
                  <a:extLst>
                    <a:ext uri="{FF2B5EF4-FFF2-40B4-BE49-F238E27FC236}">
                      <a16:creationId xmlns:a16="http://schemas.microsoft.com/office/drawing/2014/main" id="{408EBF21-1C64-2D16-DF72-B75BA2503D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510849" y="37008512"/>
                  <a:ext cx="0" cy="93091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直線矢印コネクタ 485">
                  <a:extLst>
                    <a:ext uri="{FF2B5EF4-FFF2-40B4-BE49-F238E27FC236}">
                      <a16:creationId xmlns:a16="http://schemas.microsoft.com/office/drawing/2014/main" id="{EA2C978C-5FA5-CC6C-092E-23CF681802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3828349" y="37313312"/>
                  <a:ext cx="0" cy="93091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0" name="テキスト ボックス 509">
                <a:extLst>
                  <a:ext uri="{FF2B5EF4-FFF2-40B4-BE49-F238E27FC236}">
                    <a16:creationId xmlns:a16="http://schemas.microsoft.com/office/drawing/2014/main" id="{7CBA05BD-D1C9-B7D6-E9A2-75DDE1C019A3}"/>
                  </a:ext>
                </a:extLst>
              </p:cNvPr>
              <p:cNvSpPr txBox="1"/>
              <p:nvPr/>
            </p:nvSpPr>
            <p:spPr>
              <a:xfrm rot="16200000">
                <a:off x="23099470" y="37179366"/>
                <a:ext cx="460062" cy="36388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kumimoji="1" lang="en-US" altLang="ja-JP" dirty="0"/>
                  <a:t>DOS</a:t>
                </a:r>
                <a:endParaRPr kumimoji="1" lang="ja-JP" altLang="en-US" dirty="0"/>
              </a:p>
            </p:txBody>
          </p:sp>
          <p:sp>
            <p:nvSpPr>
              <p:cNvPr id="2281" name="テキスト ボックス 2280">
                <a:extLst>
                  <a:ext uri="{FF2B5EF4-FFF2-40B4-BE49-F238E27FC236}">
                    <a16:creationId xmlns:a16="http://schemas.microsoft.com/office/drawing/2014/main" id="{245A3B23-0FD4-483F-13DD-16D1AEE8433B}"/>
                  </a:ext>
                </a:extLst>
              </p:cNvPr>
              <p:cNvSpPr txBox="1"/>
              <p:nvPr/>
            </p:nvSpPr>
            <p:spPr>
              <a:xfrm>
                <a:off x="23897904" y="37591696"/>
                <a:ext cx="117020" cy="36388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kumimoji="1" lang="en-US" altLang="ja-JP" i="1" dirty="0"/>
                  <a:t>E</a:t>
                </a:r>
                <a:endParaRPr kumimoji="1" lang="ja-JP" altLang="en-US" i="1" dirty="0"/>
              </a:p>
            </p:txBody>
          </p:sp>
        </p:grpSp>
        <p:grpSp>
          <p:nvGrpSpPr>
            <p:cNvPr id="2284" name="グループ化 2283">
              <a:extLst>
                <a:ext uri="{FF2B5EF4-FFF2-40B4-BE49-F238E27FC236}">
                  <a16:creationId xmlns:a16="http://schemas.microsoft.com/office/drawing/2014/main" id="{077CB853-C8CD-72E8-70D8-04210D8B8C65}"/>
                </a:ext>
              </a:extLst>
            </p:cNvPr>
            <p:cNvGrpSpPr/>
            <p:nvPr/>
          </p:nvGrpSpPr>
          <p:grpSpPr>
            <a:xfrm>
              <a:off x="25912964" y="36821087"/>
              <a:ext cx="1209144" cy="1070959"/>
              <a:chOff x="23147560" y="36884619"/>
              <a:chExt cx="1209144" cy="1070959"/>
            </a:xfrm>
          </p:grpSpPr>
          <p:grpSp>
            <p:nvGrpSpPr>
              <p:cNvPr id="2285" name="グループ化 2284">
                <a:extLst>
                  <a:ext uri="{FF2B5EF4-FFF2-40B4-BE49-F238E27FC236}">
                    <a16:creationId xmlns:a16="http://schemas.microsoft.com/office/drawing/2014/main" id="{8432EB30-9B40-1F5C-1210-3B8A9B384975}"/>
                  </a:ext>
                </a:extLst>
              </p:cNvPr>
              <p:cNvGrpSpPr/>
              <p:nvPr/>
            </p:nvGrpSpPr>
            <p:grpSpPr>
              <a:xfrm>
                <a:off x="23425794" y="36884619"/>
                <a:ext cx="930910" cy="930910"/>
                <a:chOff x="23362894" y="37008512"/>
                <a:chExt cx="930910" cy="930910"/>
              </a:xfrm>
            </p:grpSpPr>
            <p:cxnSp>
              <p:nvCxnSpPr>
                <p:cNvPr id="2288" name="直線矢印コネクタ 2287">
                  <a:extLst>
                    <a:ext uri="{FF2B5EF4-FFF2-40B4-BE49-F238E27FC236}">
                      <a16:creationId xmlns:a16="http://schemas.microsoft.com/office/drawing/2014/main" id="{A0694896-52E2-AB11-B8B4-FEE4A9410B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510849" y="37008512"/>
                  <a:ext cx="0" cy="93091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9" name="直線矢印コネクタ 2288">
                  <a:extLst>
                    <a:ext uri="{FF2B5EF4-FFF2-40B4-BE49-F238E27FC236}">
                      <a16:creationId xmlns:a16="http://schemas.microsoft.com/office/drawing/2014/main" id="{7B2215B9-C070-98D6-1EC2-A6F6D6DD63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V="1">
                  <a:off x="23828349" y="37313312"/>
                  <a:ext cx="0" cy="93091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86" name="テキスト ボックス 2285">
                <a:extLst>
                  <a:ext uri="{FF2B5EF4-FFF2-40B4-BE49-F238E27FC236}">
                    <a16:creationId xmlns:a16="http://schemas.microsoft.com/office/drawing/2014/main" id="{D28D1663-55EE-9365-444D-20EABAD0DD07}"/>
                  </a:ext>
                </a:extLst>
              </p:cNvPr>
              <p:cNvSpPr txBox="1"/>
              <p:nvPr/>
            </p:nvSpPr>
            <p:spPr>
              <a:xfrm rot="16200000">
                <a:off x="23099470" y="37179366"/>
                <a:ext cx="460062" cy="36388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kumimoji="1" lang="en-US" altLang="ja-JP" dirty="0"/>
                  <a:t>DOS</a:t>
                </a:r>
                <a:endParaRPr kumimoji="1" lang="ja-JP" altLang="en-US" dirty="0"/>
              </a:p>
            </p:txBody>
          </p:sp>
          <p:sp>
            <p:nvSpPr>
              <p:cNvPr id="2287" name="テキスト ボックス 2286">
                <a:extLst>
                  <a:ext uri="{FF2B5EF4-FFF2-40B4-BE49-F238E27FC236}">
                    <a16:creationId xmlns:a16="http://schemas.microsoft.com/office/drawing/2014/main" id="{3CEFB1C0-CF90-D297-4C2E-12E55412B617}"/>
                  </a:ext>
                </a:extLst>
              </p:cNvPr>
              <p:cNvSpPr txBox="1"/>
              <p:nvPr/>
            </p:nvSpPr>
            <p:spPr>
              <a:xfrm>
                <a:off x="23897904" y="37591696"/>
                <a:ext cx="117020" cy="36388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kumimoji="1" lang="en-US" altLang="ja-JP" i="1" dirty="0"/>
                  <a:t>E</a:t>
                </a:r>
                <a:endParaRPr kumimoji="1" lang="ja-JP" altLang="en-US" i="1" dirty="0"/>
              </a:p>
            </p:txBody>
          </p:sp>
        </p:grpSp>
      </p:grpSp>
      <p:grpSp>
        <p:nvGrpSpPr>
          <p:cNvPr id="509" name="グループ化 508">
            <a:extLst>
              <a:ext uri="{FF2B5EF4-FFF2-40B4-BE49-F238E27FC236}">
                <a16:creationId xmlns:a16="http://schemas.microsoft.com/office/drawing/2014/main" id="{80A621EF-6439-A04C-B3C8-C65B558C34EB}"/>
              </a:ext>
            </a:extLst>
          </p:cNvPr>
          <p:cNvGrpSpPr/>
          <p:nvPr/>
        </p:nvGrpSpPr>
        <p:grpSpPr>
          <a:xfrm>
            <a:off x="23415041" y="33910426"/>
            <a:ext cx="4918117" cy="938036"/>
            <a:chOff x="9547511" y="36630923"/>
            <a:chExt cx="4918117" cy="938036"/>
          </a:xfrm>
        </p:grpSpPr>
        <p:sp>
          <p:nvSpPr>
            <p:cNvPr id="25" name="楕円 24">
              <a:extLst>
                <a:ext uri="{FF2B5EF4-FFF2-40B4-BE49-F238E27FC236}">
                  <a16:creationId xmlns:a16="http://schemas.microsoft.com/office/drawing/2014/main" id="{DF73DC3B-D36E-3CAD-9A8A-AB9A06DDB06C}"/>
                </a:ext>
              </a:extLst>
            </p:cNvPr>
            <p:cNvSpPr/>
            <p:nvPr/>
          </p:nvSpPr>
          <p:spPr>
            <a:xfrm>
              <a:off x="9547511" y="36634930"/>
              <a:ext cx="360000" cy="360000"/>
            </a:xfrm>
            <a:prstGeom prst="ellipse">
              <a:avLst/>
            </a:prstGeom>
            <a:solidFill>
              <a:srgbClr val="4DC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F35B13D-8F8C-D6DC-8884-B5552E07CAF4}"/>
                </a:ext>
              </a:extLst>
            </p:cNvPr>
            <p:cNvSpPr txBox="1"/>
            <p:nvPr/>
          </p:nvSpPr>
          <p:spPr>
            <a:xfrm>
              <a:off x="9593835" y="36658397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e</a:t>
              </a:r>
              <a:r>
                <a:rPr kumimoji="1" lang="en-US" altLang="ja-JP" sz="1400" b="1" baseline="30000" dirty="0"/>
                <a:t>-</a:t>
              </a:r>
              <a:endParaRPr kumimoji="1" lang="ja-JP" altLang="en-US" sz="1400" b="1" baseline="30000" dirty="0"/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F4309208-2422-CBFE-666C-EF5A7A7C2D20}"/>
                </a:ext>
              </a:extLst>
            </p:cNvPr>
            <p:cNvSpPr/>
            <p:nvPr/>
          </p:nvSpPr>
          <p:spPr>
            <a:xfrm>
              <a:off x="10005243" y="36634930"/>
              <a:ext cx="360000" cy="360000"/>
            </a:xfrm>
            <a:prstGeom prst="ellipse">
              <a:avLst/>
            </a:prstGeom>
            <a:solidFill>
              <a:srgbClr val="4DC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EF1B15E-2B7D-1264-0E52-1FBB44FC6534}"/>
                </a:ext>
              </a:extLst>
            </p:cNvPr>
            <p:cNvSpPr txBox="1"/>
            <p:nvPr/>
          </p:nvSpPr>
          <p:spPr>
            <a:xfrm>
              <a:off x="10051567" y="36658397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e</a:t>
              </a:r>
              <a:r>
                <a:rPr kumimoji="1" lang="en-US" altLang="ja-JP" sz="1400" b="1" baseline="30000" dirty="0"/>
                <a:t>-</a:t>
              </a:r>
              <a:endParaRPr kumimoji="1" lang="ja-JP" altLang="en-US" sz="1400" b="1" baseline="30000" dirty="0"/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7B83CD07-E82F-241B-5061-915AC5260061}"/>
                </a:ext>
              </a:extLst>
            </p:cNvPr>
            <p:cNvSpPr/>
            <p:nvPr/>
          </p:nvSpPr>
          <p:spPr>
            <a:xfrm>
              <a:off x="10465552" y="36634930"/>
              <a:ext cx="360000" cy="360000"/>
            </a:xfrm>
            <a:prstGeom prst="ellipse">
              <a:avLst/>
            </a:prstGeom>
            <a:solidFill>
              <a:srgbClr val="4DC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09352B7A-FAD6-DB7D-9A86-D26A7BB57334}"/>
                </a:ext>
              </a:extLst>
            </p:cNvPr>
            <p:cNvSpPr txBox="1"/>
            <p:nvPr/>
          </p:nvSpPr>
          <p:spPr>
            <a:xfrm>
              <a:off x="10511876" y="36658397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e</a:t>
              </a:r>
              <a:r>
                <a:rPr kumimoji="1" lang="en-US" altLang="ja-JP" sz="1400" b="1" baseline="30000" dirty="0"/>
                <a:t>-</a:t>
              </a:r>
              <a:endParaRPr kumimoji="1" lang="ja-JP" altLang="en-US" sz="1400" b="1" baseline="30000" dirty="0"/>
            </a:p>
          </p:txBody>
        </p:sp>
        <p:sp>
          <p:nvSpPr>
            <p:cNvPr id="452" name="楕円 451">
              <a:extLst>
                <a:ext uri="{FF2B5EF4-FFF2-40B4-BE49-F238E27FC236}">
                  <a16:creationId xmlns:a16="http://schemas.microsoft.com/office/drawing/2014/main" id="{BF87D21E-F0F7-E58E-A5A9-3C2E360D27E3}"/>
                </a:ext>
              </a:extLst>
            </p:cNvPr>
            <p:cNvSpPr/>
            <p:nvPr/>
          </p:nvSpPr>
          <p:spPr>
            <a:xfrm>
              <a:off x="9547511" y="37208959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53" name="テキスト ボックス 452">
              <a:extLst>
                <a:ext uri="{FF2B5EF4-FFF2-40B4-BE49-F238E27FC236}">
                  <a16:creationId xmlns:a16="http://schemas.microsoft.com/office/drawing/2014/main" id="{9506D567-F5C6-FF1D-A5AC-3DA7525EAFE2}"/>
                </a:ext>
              </a:extLst>
            </p:cNvPr>
            <p:cNvSpPr txBox="1"/>
            <p:nvPr/>
          </p:nvSpPr>
          <p:spPr>
            <a:xfrm>
              <a:off x="9593835" y="37232426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54" name="楕円 453">
              <a:extLst>
                <a:ext uri="{FF2B5EF4-FFF2-40B4-BE49-F238E27FC236}">
                  <a16:creationId xmlns:a16="http://schemas.microsoft.com/office/drawing/2014/main" id="{E71D0E69-B7D8-EA5C-1174-081E4B3475C0}"/>
                </a:ext>
              </a:extLst>
            </p:cNvPr>
            <p:cNvSpPr/>
            <p:nvPr/>
          </p:nvSpPr>
          <p:spPr>
            <a:xfrm>
              <a:off x="10005243" y="37208959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55" name="テキスト ボックス 454">
              <a:extLst>
                <a:ext uri="{FF2B5EF4-FFF2-40B4-BE49-F238E27FC236}">
                  <a16:creationId xmlns:a16="http://schemas.microsoft.com/office/drawing/2014/main" id="{18518C3A-42F8-620C-E06C-366CC74EA3FA}"/>
                </a:ext>
              </a:extLst>
            </p:cNvPr>
            <p:cNvSpPr txBox="1"/>
            <p:nvPr/>
          </p:nvSpPr>
          <p:spPr>
            <a:xfrm>
              <a:off x="10051567" y="37232426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56" name="楕円 455">
              <a:extLst>
                <a:ext uri="{FF2B5EF4-FFF2-40B4-BE49-F238E27FC236}">
                  <a16:creationId xmlns:a16="http://schemas.microsoft.com/office/drawing/2014/main" id="{9F6E8F69-4F5B-22B1-9026-F7C1C9043205}"/>
                </a:ext>
              </a:extLst>
            </p:cNvPr>
            <p:cNvSpPr/>
            <p:nvPr/>
          </p:nvSpPr>
          <p:spPr>
            <a:xfrm>
              <a:off x="10465552" y="37208959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57" name="テキスト ボックス 456">
              <a:extLst>
                <a:ext uri="{FF2B5EF4-FFF2-40B4-BE49-F238E27FC236}">
                  <a16:creationId xmlns:a16="http://schemas.microsoft.com/office/drawing/2014/main" id="{C04CEF38-F437-D002-4C74-B5BC04D7F10D}"/>
                </a:ext>
              </a:extLst>
            </p:cNvPr>
            <p:cNvSpPr txBox="1"/>
            <p:nvPr/>
          </p:nvSpPr>
          <p:spPr>
            <a:xfrm>
              <a:off x="10511876" y="37232426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58" name="楕円 457">
              <a:extLst>
                <a:ext uri="{FF2B5EF4-FFF2-40B4-BE49-F238E27FC236}">
                  <a16:creationId xmlns:a16="http://schemas.microsoft.com/office/drawing/2014/main" id="{2BB186AE-AF08-6914-AADF-EAC7BAAE4D4D}"/>
                </a:ext>
              </a:extLst>
            </p:cNvPr>
            <p:cNvSpPr/>
            <p:nvPr/>
          </p:nvSpPr>
          <p:spPr>
            <a:xfrm>
              <a:off x="10932240" y="37208959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59" name="テキスト ボックス 458">
              <a:extLst>
                <a:ext uri="{FF2B5EF4-FFF2-40B4-BE49-F238E27FC236}">
                  <a16:creationId xmlns:a16="http://schemas.microsoft.com/office/drawing/2014/main" id="{FDCD7EB2-D53F-64D5-4996-735308E8DC0A}"/>
                </a:ext>
              </a:extLst>
            </p:cNvPr>
            <p:cNvSpPr txBox="1"/>
            <p:nvPr/>
          </p:nvSpPr>
          <p:spPr>
            <a:xfrm>
              <a:off x="10978564" y="37232426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60" name="楕円 459">
              <a:extLst>
                <a:ext uri="{FF2B5EF4-FFF2-40B4-BE49-F238E27FC236}">
                  <a16:creationId xmlns:a16="http://schemas.microsoft.com/office/drawing/2014/main" id="{3E52CB61-7484-73C9-0F9F-D25050A50924}"/>
                </a:ext>
              </a:extLst>
            </p:cNvPr>
            <p:cNvSpPr/>
            <p:nvPr/>
          </p:nvSpPr>
          <p:spPr>
            <a:xfrm>
              <a:off x="12576843" y="36630923"/>
              <a:ext cx="360000" cy="360000"/>
            </a:xfrm>
            <a:prstGeom prst="ellipse">
              <a:avLst/>
            </a:prstGeom>
            <a:solidFill>
              <a:srgbClr val="4DC4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61" name="テキスト ボックス 460">
              <a:extLst>
                <a:ext uri="{FF2B5EF4-FFF2-40B4-BE49-F238E27FC236}">
                  <a16:creationId xmlns:a16="http://schemas.microsoft.com/office/drawing/2014/main" id="{FFFFE60F-BE49-07DA-489F-2F7D71FD3E11}"/>
                </a:ext>
              </a:extLst>
            </p:cNvPr>
            <p:cNvSpPr txBox="1"/>
            <p:nvPr/>
          </p:nvSpPr>
          <p:spPr>
            <a:xfrm>
              <a:off x="12623167" y="36654390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e</a:t>
              </a:r>
              <a:r>
                <a:rPr kumimoji="1" lang="en-US" altLang="ja-JP" sz="1400" b="1" baseline="30000" dirty="0"/>
                <a:t>-</a:t>
              </a:r>
              <a:endParaRPr kumimoji="1" lang="ja-JP" altLang="en-US" sz="1400" b="1" baseline="30000" dirty="0"/>
            </a:p>
          </p:txBody>
        </p:sp>
        <p:sp>
          <p:nvSpPr>
            <p:cNvPr id="465" name="楕円 464">
              <a:extLst>
                <a:ext uri="{FF2B5EF4-FFF2-40B4-BE49-F238E27FC236}">
                  <a16:creationId xmlns:a16="http://schemas.microsoft.com/office/drawing/2014/main" id="{CDE4900D-BE9E-8013-E4A2-35857415D7EF}"/>
                </a:ext>
              </a:extLst>
            </p:cNvPr>
            <p:cNvSpPr/>
            <p:nvPr/>
          </p:nvSpPr>
          <p:spPr>
            <a:xfrm>
              <a:off x="12576843" y="37204952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67" name="テキスト ボックス 466">
              <a:extLst>
                <a:ext uri="{FF2B5EF4-FFF2-40B4-BE49-F238E27FC236}">
                  <a16:creationId xmlns:a16="http://schemas.microsoft.com/office/drawing/2014/main" id="{45C82FF9-25B5-3447-5916-71F756B22598}"/>
                </a:ext>
              </a:extLst>
            </p:cNvPr>
            <p:cNvSpPr txBox="1"/>
            <p:nvPr/>
          </p:nvSpPr>
          <p:spPr>
            <a:xfrm>
              <a:off x="12623167" y="37228419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68" name="楕円 467">
              <a:extLst>
                <a:ext uri="{FF2B5EF4-FFF2-40B4-BE49-F238E27FC236}">
                  <a16:creationId xmlns:a16="http://schemas.microsoft.com/office/drawing/2014/main" id="{C3952871-CA45-1716-A187-47FD75C12FA4}"/>
                </a:ext>
              </a:extLst>
            </p:cNvPr>
            <p:cNvSpPr/>
            <p:nvPr/>
          </p:nvSpPr>
          <p:spPr>
            <a:xfrm>
              <a:off x="13034575" y="37204952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69" name="テキスト ボックス 468">
              <a:extLst>
                <a:ext uri="{FF2B5EF4-FFF2-40B4-BE49-F238E27FC236}">
                  <a16:creationId xmlns:a16="http://schemas.microsoft.com/office/drawing/2014/main" id="{89F5DEC8-35F7-EAD3-1F79-F7E1C63E441C}"/>
                </a:ext>
              </a:extLst>
            </p:cNvPr>
            <p:cNvSpPr txBox="1"/>
            <p:nvPr/>
          </p:nvSpPr>
          <p:spPr>
            <a:xfrm>
              <a:off x="13080899" y="37228419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70" name="楕円 469">
              <a:extLst>
                <a:ext uri="{FF2B5EF4-FFF2-40B4-BE49-F238E27FC236}">
                  <a16:creationId xmlns:a16="http://schemas.microsoft.com/office/drawing/2014/main" id="{B7F3EFA1-6C3C-A023-84DD-C73FAE1751FF}"/>
                </a:ext>
              </a:extLst>
            </p:cNvPr>
            <p:cNvSpPr/>
            <p:nvPr/>
          </p:nvSpPr>
          <p:spPr>
            <a:xfrm>
              <a:off x="13494884" y="37204952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71" name="テキスト ボックス 470">
              <a:extLst>
                <a:ext uri="{FF2B5EF4-FFF2-40B4-BE49-F238E27FC236}">
                  <a16:creationId xmlns:a16="http://schemas.microsoft.com/office/drawing/2014/main" id="{96B34BF0-C8E5-D11D-47A8-C5CCA664BDA4}"/>
                </a:ext>
              </a:extLst>
            </p:cNvPr>
            <p:cNvSpPr txBox="1"/>
            <p:nvPr/>
          </p:nvSpPr>
          <p:spPr>
            <a:xfrm>
              <a:off x="13541208" y="37228419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72" name="楕円 471">
              <a:extLst>
                <a:ext uri="{FF2B5EF4-FFF2-40B4-BE49-F238E27FC236}">
                  <a16:creationId xmlns:a16="http://schemas.microsoft.com/office/drawing/2014/main" id="{A326D443-FC70-EE86-E7FC-C6C19F92D230}"/>
                </a:ext>
              </a:extLst>
            </p:cNvPr>
            <p:cNvSpPr/>
            <p:nvPr/>
          </p:nvSpPr>
          <p:spPr>
            <a:xfrm>
              <a:off x="13961572" y="37204952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 baseline="-25000" dirty="0"/>
            </a:p>
          </p:txBody>
        </p:sp>
        <p:sp>
          <p:nvSpPr>
            <p:cNvPr id="473" name="テキスト ボックス 472">
              <a:extLst>
                <a:ext uri="{FF2B5EF4-FFF2-40B4-BE49-F238E27FC236}">
                  <a16:creationId xmlns:a16="http://schemas.microsoft.com/office/drawing/2014/main" id="{352306C0-E51B-1F2E-5569-EEFC25664C04}"/>
                </a:ext>
              </a:extLst>
            </p:cNvPr>
            <p:cNvSpPr txBox="1"/>
            <p:nvPr/>
          </p:nvSpPr>
          <p:spPr>
            <a:xfrm>
              <a:off x="14007896" y="37228419"/>
              <a:ext cx="457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/>
                <a:t>h</a:t>
              </a:r>
              <a:r>
                <a:rPr kumimoji="1" lang="en-US" altLang="ja-JP" sz="1400" b="1" baseline="30000" dirty="0"/>
                <a:t>+</a:t>
              </a:r>
              <a:endParaRPr kumimoji="1" lang="ja-JP" altLang="en-US" sz="1400" b="1" baseline="30000" dirty="0"/>
            </a:p>
          </p:txBody>
        </p:sp>
        <p:sp>
          <p:nvSpPr>
            <p:cNvPr id="476" name="矢印: 上下 475">
              <a:extLst>
                <a:ext uri="{FF2B5EF4-FFF2-40B4-BE49-F238E27FC236}">
                  <a16:creationId xmlns:a16="http://schemas.microsoft.com/office/drawing/2014/main" id="{D8E1D0D2-D364-4DDB-E093-62AA0107E526}"/>
                </a:ext>
              </a:extLst>
            </p:cNvPr>
            <p:cNvSpPr/>
            <p:nvPr/>
          </p:nvSpPr>
          <p:spPr>
            <a:xfrm>
              <a:off x="12718348" y="37016165"/>
              <a:ext cx="72000" cy="149929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0" name="矢印: 上下 479">
              <a:extLst>
                <a:ext uri="{FF2B5EF4-FFF2-40B4-BE49-F238E27FC236}">
                  <a16:creationId xmlns:a16="http://schemas.microsoft.com/office/drawing/2014/main" id="{CF2E395A-2034-590C-C482-048E94B0FE10}"/>
                </a:ext>
              </a:extLst>
            </p:cNvPr>
            <p:cNvSpPr/>
            <p:nvPr/>
          </p:nvSpPr>
          <p:spPr>
            <a:xfrm>
              <a:off x="9688585" y="37027345"/>
              <a:ext cx="72000" cy="149929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1" name="矢印: 上下 480">
              <a:extLst>
                <a:ext uri="{FF2B5EF4-FFF2-40B4-BE49-F238E27FC236}">
                  <a16:creationId xmlns:a16="http://schemas.microsoft.com/office/drawing/2014/main" id="{1B0B9BF3-1E0C-67E8-6BCD-86B0DCEA34A3}"/>
                </a:ext>
              </a:extLst>
            </p:cNvPr>
            <p:cNvSpPr/>
            <p:nvPr/>
          </p:nvSpPr>
          <p:spPr>
            <a:xfrm>
              <a:off x="10148812" y="37019775"/>
              <a:ext cx="72000" cy="149929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4" name="矢印: 上下 483">
              <a:extLst>
                <a:ext uri="{FF2B5EF4-FFF2-40B4-BE49-F238E27FC236}">
                  <a16:creationId xmlns:a16="http://schemas.microsoft.com/office/drawing/2014/main" id="{031E8B79-EB21-8AD6-241D-7BA34AD9DCDB}"/>
                </a:ext>
              </a:extLst>
            </p:cNvPr>
            <p:cNvSpPr/>
            <p:nvPr/>
          </p:nvSpPr>
          <p:spPr>
            <a:xfrm>
              <a:off x="10635490" y="37005135"/>
              <a:ext cx="72000" cy="149929"/>
            </a:xfrm>
            <a:prstGeom prst="up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3EB579-8E5C-5086-515A-F94ADEE7806D}"/>
              </a:ext>
            </a:extLst>
          </p:cNvPr>
          <p:cNvSpPr txBox="1"/>
          <p:nvPr/>
        </p:nvSpPr>
        <p:spPr>
          <a:xfrm>
            <a:off x="10166047" y="25373718"/>
            <a:ext cx="11050778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Ni</a:t>
            </a:r>
            <a:r>
              <a:rPr kumimoji="1" lang="ja-JP" altLang="en-US" sz="2400" dirty="0"/>
              <a:t>組成比減少後は格子定数</a:t>
            </a:r>
            <a:r>
              <a:rPr kumimoji="1" lang="en-US" altLang="ja-JP" sz="2400" dirty="0"/>
              <a:t>, </a:t>
            </a:r>
            <a:r>
              <a:rPr kumimoji="1" lang="ja-JP" altLang="en-US" sz="2400" dirty="0"/>
              <a:t>格子間</a:t>
            </a:r>
            <a:r>
              <a:rPr kumimoji="1" lang="en-US" altLang="ja-JP" sz="2400" dirty="0"/>
              <a:t>Ni</a:t>
            </a:r>
            <a:r>
              <a:rPr kumimoji="1" lang="ja-JP" altLang="en-US" sz="2400" dirty="0"/>
              <a:t>原子の占有率が低下</a:t>
            </a:r>
            <a:endParaRPr kumimoji="1" lang="en-US" altLang="ja-JP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400" i="1" dirty="0"/>
              <a:t>x</a:t>
            </a:r>
            <a:r>
              <a:rPr kumimoji="1" lang="en-US" altLang="ja-JP" sz="2400" dirty="0"/>
              <a:t>&gt;0.05</a:t>
            </a:r>
            <a:r>
              <a:rPr kumimoji="1" lang="ja-JP" altLang="en-US" sz="2400" dirty="0"/>
              <a:t>では主相の相分率が減少し</a:t>
            </a:r>
            <a:r>
              <a:rPr kumimoji="1" lang="en-US" altLang="ja-JP" sz="2400" dirty="0"/>
              <a:t>, </a:t>
            </a:r>
            <a:r>
              <a:rPr kumimoji="1" lang="ja-JP" altLang="en-US" sz="2400" dirty="0"/>
              <a:t>不純物相が増加 ⇒熱電特性の悪化を示唆</a:t>
            </a:r>
          </a:p>
        </p:txBody>
      </p:sp>
      <p:sp>
        <p:nvSpPr>
          <p:cNvPr id="449" name="フリーフォーム: 図形 448">
            <a:extLst>
              <a:ext uri="{FF2B5EF4-FFF2-40B4-BE49-F238E27FC236}">
                <a16:creationId xmlns:a16="http://schemas.microsoft.com/office/drawing/2014/main" id="{E03B5BB2-0DD4-7B89-E20C-AD646D768625}"/>
              </a:ext>
            </a:extLst>
          </p:cNvPr>
          <p:cNvSpPr/>
          <p:nvPr/>
        </p:nvSpPr>
        <p:spPr>
          <a:xfrm>
            <a:off x="22606000" y="24663400"/>
            <a:ext cx="6231467" cy="1371600"/>
          </a:xfrm>
          <a:custGeom>
            <a:avLst/>
            <a:gdLst>
              <a:gd name="connsiteX0" fmla="*/ 0 w 6231467"/>
              <a:gd name="connsiteY0" fmla="*/ 0 h 1371600"/>
              <a:gd name="connsiteX1" fmla="*/ 0 w 6231467"/>
              <a:gd name="connsiteY1" fmla="*/ 1371600 h 1371600"/>
              <a:gd name="connsiteX2" fmla="*/ 6231467 w 6231467"/>
              <a:gd name="connsiteY2" fmla="*/ 1371600 h 1371600"/>
              <a:gd name="connsiteX3" fmla="*/ 6231467 w 6231467"/>
              <a:gd name="connsiteY3" fmla="*/ 8467 h 1371600"/>
              <a:gd name="connsiteX4" fmla="*/ 1515533 w 6231467"/>
              <a:gd name="connsiteY4" fmla="*/ 8467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1467" h="1371600">
                <a:moveTo>
                  <a:pt x="0" y="0"/>
                </a:moveTo>
                <a:lnTo>
                  <a:pt x="0" y="1371600"/>
                </a:lnTo>
                <a:lnTo>
                  <a:pt x="6231467" y="1371600"/>
                </a:lnTo>
                <a:lnTo>
                  <a:pt x="6231467" y="8467"/>
                </a:lnTo>
                <a:lnTo>
                  <a:pt x="1515533" y="8467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1" name="テキスト ボックス 2290">
            <a:extLst>
              <a:ext uri="{FF2B5EF4-FFF2-40B4-BE49-F238E27FC236}">
                <a16:creationId xmlns:a16="http://schemas.microsoft.com/office/drawing/2014/main" id="{EE18E9DA-3F5B-FF1E-EE7D-D079FBD3E833}"/>
              </a:ext>
            </a:extLst>
          </p:cNvPr>
          <p:cNvSpPr txBox="1"/>
          <p:nvPr/>
        </p:nvSpPr>
        <p:spPr>
          <a:xfrm>
            <a:off x="16869567" y="35932245"/>
            <a:ext cx="4233370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sz="2400" i="1" dirty="0"/>
              <a:t>ZT</a:t>
            </a:r>
            <a:r>
              <a:rPr kumimoji="1" lang="ja-JP" altLang="en-US" sz="2400" dirty="0"/>
              <a:t>増大は</a:t>
            </a:r>
            <a:r>
              <a:rPr kumimoji="1" lang="en-US" altLang="ja-JP" sz="2400" i="1" dirty="0"/>
              <a:t>ρ</a:t>
            </a:r>
            <a:r>
              <a:rPr kumimoji="1" lang="ja-JP" altLang="en-US" sz="2400" dirty="0"/>
              <a:t>低下に起因</a:t>
            </a:r>
          </a:p>
        </p:txBody>
      </p:sp>
      <p:sp>
        <p:nvSpPr>
          <p:cNvPr id="2292" name="テキスト ボックス 2291">
            <a:extLst>
              <a:ext uri="{FF2B5EF4-FFF2-40B4-BE49-F238E27FC236}">
                <a16:creationId xmlns:a16="http://schemas.microsoft.com/office/drawing/2014/main" id="{87873C7A-6E98-084B-231B-119EF268240C}"/>
              </a:ext>
            </a:extLst>
          </p:cNvPr>
          <p:cNvSpPr txBox="1"/>
          <p:nvPr/>
        </p:nvSpPr>
        <p:spPr>
          <a:xfrm>
            <a:off x="22679524" y="37013509"/>
            <a:ext cx="6101316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格子間</a:t>
            </a:r>
            <a:r>
              <a:rPr kumimoji="1" lang="en-US" altLang="ja-JP" sz="2400" dirty="0"/>
              <a:t>Ni</a:t>
            </a:r>
            <a:r>
              <a:rPr kumimoji="1" lang="ja-JP" altLang="en-US" sz="2400" dirty="0"/>
              <a:t>原子の減少により相対的に正孔キャリア密度が増大</a:t>
            </a:r>
          </a:p>
        </p:txBody>
      </p:sp>
      <p:grpSp>
        <p:nvGrpSpPr>
          <p:cNvPr id="2293" name="グループ化 2292">
            <a:extLst>
              <a:ext uri="{FF2B5EF4-FFF2-40B4-BE49-F238E27FC236}">
                <a16:creationId xmlns:a16="http://schemas.microsoft.com/office/drawing/2014/main" id="{F4A6A90A-37D8-3489-3C35-AE341284D37A}"/>
              </a:ext>
            </a:extLst>
          </p:cNvPr>
          <p:cNvGrpSpPr/>
          <p:nvPr/>
        </p:nvGrpSpPr>
        <p:grpSpPr>
          <a:xfrm>
            <a:off x="11849920" y="33618369"/>
            <a:ext cx="2617313" cy="649718"/>
            <a:chOff x="11441363" y="33443274"/>
            <a:chExt cx="2617313" cy="649718"/>
          </a:xfrm>
        </p:grpSpPr>
        <p:sp>
          <p:nvSpPr>
            <p:cNvPr id="487" name="テキスト ボックス 486">
              <a:extLst>
                <a:ext uri="{FF2B5EF4-FFF2-40B4-BE49-F238E27FC236}">
                  <a16:creationId xmlns:a16="http://schemas.microsoft.com/office/drawing/2014/main" id="{F594CD43-14CE-4B6C-91F2-C23884D7295F}"/>
                </a:ext>
              </a:extLst>
            </p:cNvPr>
            <p:cNvSpPr txBox="1"/>
            <p:nvPr/>
          </p:nvSpPr>
          <p:spPr>
            <a:xfrm>
              <a:off x="11441363" y="33443274"/>
              <a:ext cx="26173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i="1" dirty="0" err="1"/>
                <a:t>ZT</a:t>
              </a:r>
              <a:r>
                <a:rPr kumimoji="1" lang="en-US" altLang="ja-JP" b="1" baseline="-25000" dirty="0" err="1"/>
                <a:t>max</a:t>
              </a:r>
              <a:r>
                <a:rPr kumimoji="1" lang="en-US" altLang="ja-JP" b="1" dirty="0"/>
                <a:t>=0.18</a:t>
              </a:r>
              <a:r>
                <a:rPr kumimoji="1" lang="ja-JP" altLang="en-US" b="1" dirty="0"/>
                <a:t> </a:t>
              </a:r>
              <a:r>
                <a:rPr kumimoji="1" lang="en-US" altLang="ja-JP" b="1" dirty="0"/>
                <a:t>(</a:t>
              </a:r>
              <a:r>
                <a:rPr kumimoji="1" lang="en-US" altLang="ja-JP" b="1" i="1" dirty="0"/>
                <a:t>T</a:t>
              </a:r>
              <a:r>
                <a:rPr kumimoji="1" lang="en-US" altLang="ja-JP" b="1" dirty="0"/>
                <a:t>=700 K) </a:t>
              </a:r>
              <a:endParaRPr kumimoji="1" lang="ja-JP" altLang="en-US" b="1" dirty="0"/>
            </a:p>
          </p:txBody>
        </p:sp>
        <p:sp>
          <p:nvSpPr>
            <p:cNvPr id="488" name="フリーフォーム: 図形 487">
              <a:extLst>
                <a:ext uri="{FF2B5EF4-FFF2-40B4-BE49-F238E27FC236}">
                  <a16:creationId xmlns:a16="http://schemas.microsoft.com/office/drawing/2014/main" id="{633AF8BF-985B-B424-D41A-96D6EDBDA8B7}"/>
                </a:ext>
              </a:extLst>
            </p:cNvPr>
            <p:cNvSpPr/>
            <p:nvPr/>
          </p:nvSpPr>
          <p:spPr>
            <a:xfrm>
              <a:off x="11526515" y="33859076"/>
              <a:ext cx="2232000" cy="233916"/>
            </a:xfrm>
            <a:custGeom>
              <a:avLst/>
              <a:gdLst>
                <a:gd name="connsiteX0" fmla="*/ 0 w 2594344"/>
                <a:gd name="connsiteY0" fmla="*/ 0 h 233916"/>
                <a:gd name="connsiteX1" fmla="*/ 2594344 w 2594344"/>
                <a:gd name="connsiteY1" fmla="*/ 0 h 233916"/>
                <a:gd name="connsiteX2" fmla="*/ 2371061 w 2594344"/>
                <a:gd name="connsiteY2" fmla="*/ 233916 h 23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4344" h="233916">
                  <a:moveTo>
                    <a:pt x="0" y="0"/>
                  </a:moveTo>
                  <a:lnTo>
                    <a:pt x="2594344" y="0"/>
                  </a:lnTo>
                  <a:lnTo>
                    <a:pt x="2371061" y="233916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50" name="図 49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C0FDB96-EC4D-43D8-808B-9FDED1A59EA9}"/>
              </a:ext>
            </a:extLst>
          </p:cNvPr>
          <p:cNvPicPr>
            <a:picLocks noChangeAspect="1"/>
          </p:cNvPicPr>
          <p:nvPr/>
        </p:nvPicPr>
        <p:blipFill>
          <a:blip r:embed="rId56"/>
          <a:srcRect l="33623" t="11484" r="33412" b="12328"/>
          <a:stretch/>
        </p:blipFill>
        <p:spPr>
          <a:xfrm>
            <a:off x="11931018" y="11365590"/>
            <a:ext cx="1632326" cy="1476000"/>
          </a:xfrm>
          <a:prstGeom prst="rect">
            <a:avLst/>
          </a:prstGeom>
        </p:spPr>
      </p:pic>
      <p:graphicFrame>
        <p:nvGraphicFramePr>
          <p:cNvPr id="6020" name="表 6019">
            <a:extLst>
              <a:ext uri="{FF2B5EF4-FFF2-40B4-BE49-F238E27FC236}">
                <a16:creationId xmlns:a16="http://schemas.microsoft.com/office/drawing/2014/main" id="{20FFDCB8-4EB9-B654-C267-F36FBF499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31929"/>
              </p:ext>
            </p:extLst>
          </p:nvPr>
        </p:nvGraphicFramePr>
        <p:xfrm>
          <a:off x="8885962" y="11364736"/>
          <a:ext cx="295484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85">
                  <a:extLst>
                    <a:ext uri="{9D8B030D-6E8A-4147-A177-3AD203B41FA5}">
                      <a16:colId xmlns:a16="http://schemas.microsoft.com/office/drawing/2014/main" val="3221122480"/>
                    </a:ext>
                  </a:extLst>
                </a:gridCol>
                <a:gridCol w="467043">
                  <a:extLst>
                    <a:ext uri="{9D8B030D-6E8A-4147-A177-3AD203B41FA5}">
                      <a16:colId xmlns:a16="http://schemas.microsoft.com/office/drawing/2014/main" val="1697423902"/>
                    </a:ext>
                  </a:extLst>
                </a:gridCol>
                <a:gridCol w="1143317">
                  <a:extLst>
                    <a:ext uri="{9D8B030D-6E8A-4147-A177-3AD203B41FA5}">
                      <a16:colId xmlns:a16="http://schemas.microsoft.com/office/drawing/2014/main" val="3365225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Ti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4a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(0, 0, 0)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26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Ni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4c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(¼, ¼, ¼)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9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Sn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4b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(½, ½, ½)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924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</a:rPr>
                        <a:t>Vacancy (</a:t>
                      </a:r>
                      <a:r>
                        <a:rPr kumimoji="1" lang="en-US" altLang="ja-JP" sz="1600" b="0" dirty="0" err="1">
                          <a:solidFill>
                            <a:srgbClr val="FF0000"/>
                          </a:solidFill>
                        </a:rPr>
                        <a:t>Vc</a:t>
                      </a: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</a:rPr>
                        <a:t>4d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</a:rPr>
                        <a:t>(¾, ¾, ¾)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39402"/>
                  </a:ext>
                </a:extLst>
              </a:tr>
            </a:tbl>
          </a:graphicData>
        </a:graphic>
      </p:graphicFrame>
      <p:cxnSp>
        <p:nvCxnSpPr>
          <p:cNvPr id="6021" name="直線矢印コネクタ 6020">
            <a:extLst>
              <a:ext uri="{FF2B5EF4-FFF2-40B4-BE49-F238E27FC236}">
                <a16:creationId xmlns:a16="http://schemas.microsoft.com/office/drawing/2014/main" id="{F8B3916B-1ECF-9293-3CC5-B23C5154F527}"/>
              </a:ext>
            </a:extLst>
          </p:cNvPr>
          <p:cNvCxnSpPr>
            <a:cxnSpLocks/>
          </p:cNvCxnSpPr>
          <p:nvPr/>
        </p:nvCxnSpPr>
        <p:spPr>
          <a:xfrm flipV="1">
            <a:off x="11775967" y="12402243"/>
            <a:ext cx="534566" cy="26256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4" name="グラフィックス 6032" descr="工場 単色塗りつぶし">
            <a:extLst>
              <a:ext uri="{FF2B5EF4-FFF2-40B4-BE49-F238E27FC236}">
                <a16:creationId xmlns:a16="http://schemas.microsoft.com/office/drawing/2014/main" id="{5E515640-E371-03EB-18E1-3049D68DA295}"/>
              </a:ext>
            </a:extLst>
          </p:cNvPr>
          <p:cNvSpPr/>
          <p:nvPr/>
        </p:nvSpPr>
        <p:spPr>
          <a:xfrm>
            <a:off x="15833186" y="6619472"/>
            <a:ext cx="688500" cy="688500"/>
          </a:xfrm>
          <a:custGeom>
            <a:avLst/>
            <a:gdLst>
              <a:gd name="connsiteX0" fmla="*/ 607500 w 688500"/>
              <a:gd name="connsiteY0" fmla="*/ 617625 h 688500"/>
              <a:gd name="connsiteX1" fmla="*/ 486000 w 688500"/>
              <a:gd name="connsiteY1" fmla="*/ 617625 h 688500"/>
              <a:gd name="connsiteX2" fmla="*/ 486000 w 688500"/>
              <a:gd name="connsiteY2" fmla="*/ 526500 h 688500"/>
              <a:gd name="connsiteX3" fmla="*/ 607500 w 688500"/>
              <a:gd name="connsiteY3" fmla="*/ 526500 h 688500"/>
              <a:gd name="connsiteX4" fmla="*/ 607500 w 688500"/>
              <a:gd name="connsiteY4" fmla="*/ 617625 h 688500"/>
              <a:gd name="connsiteX5" fmla="*/ 405000 w 688500"/>
              <a:gd name="connsiteY5" fmla="*/ 617625 h 688500"/>
              <a:gd name="connsiteX6" fmla="*/ 283500 w 688500"/>
              <a:gd name="connsiteY6" fmla="*/ 617625 h 688500"/>
              <a:gd name="connsiteX7" fmla="*/ 283500 w 688500"/>
              <a:gd name="connsiteY7" fmla="*/ 526500 h 688500"/>
              <a:gd name="connsiteX8" fmla="*/ 405000 w 688500"/>
              <a:gd name="connsiteY8" fmla="*/ 526500 h 688500"/>
              <a:gd name="connsiteX9" fmla="*/ 405000 w 688500"/>
              <a:gd name="connsiteY9" fmla="*/ 617625 h 688500"/>
              <a:gd name="connsiteX10" fmla="*/ 202500 w 688500"/>
              <a:gd name="connsiteY10" fmla="*/ 617625 h 688500"/>
              <a:gd name="connsiteX11" fmla="*/ 81000 w 688500"/>
              <a:gd name="connsiteY11" fmla="*/ 617625 h 688500"/>
              <a:gd name="connsiteX12" fmla="*/ 81000 w 688500"/>
              <a:gd name="connsiteY12" fmla="*/ 526500 h 688500"/>
              <a:gd name="connsiteX13" fmla="*/ 202500 w 688500"/>
              <a:gd name="connsiteY13" fmla="*/ 526500 h 688500"/>
              <a:gd name="connsiteX14" fmla="*/ 202500 w 688500"/>
              <a:gd name="connsiteY14" fmla="*/ 617625 h 688500"/>
              <a:gd name="connsiteX15" fmla="*/ 415125 w 688500"/>
              <a:gd name="connsiteY15" fmla="*/ 415125 h 688500"/>
              <a:gd name="connsiteX16" fmla="*/ 415125 w 688500"/>
              <a:gd name="connsiteY16" fmla="*/ 273375 h 688500"/>
              <a:gd name="connsiteX17" fmla="*/ 141750 w 688500"/>
              <a:gd name="connsiteY17" fmla="*/ 415125 h 688500"/>
              <a:gd name="connsiteX18" fmla="*/ 111375 w 688500"/>
              <a:gd name="connsiteY18" fmla="*/ 0 h 688500"/>
              <a:gd name="connsiteX19" fmla="*/ 30375 w 688500"/>
              <a:gd name="connsiteY19" fmla="*/ 0 h 688500"/>
              <a:gd name="connsiteX20" fmla="*/ 0 w 688500"/>
              <a:gd name="connsiteY20" fmla="*/ 415125 h 688500"/>
              <a:gd name="connsiteX21" fmla="*/ 0 w 688500"/>
              <a:gd name="connsiteY21" fmla="*/ 688500 h 688500"/>
              <a:gd name="connsiteX22" fmla="*/ 688500 w 688500"/>
              <a:gd name="connsiteY22" fmla="*/ 688500 h 688500"/>
              <a:gd name="connsiteX23" fmla="*/ 688500 w 688500"/>
              <a:gd name="connsiteY23" fmla="*/ 415125 h 688500"/>
              <a:gd name="connsiteX24" fmla="*/ 688500 w 688500"/>
              <a:gd name="connsiteY24" fmla="*/ 273375 h 688500"/>
              <a:gd name="connsiteX25" fmla="*/ 415125 w 688500"/>
              <a:gd name="connsiteY25" fmla="*/ 415125 h 68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88500" h="688500">
                <a:moveTo>
                  <a:pt x="607500" y="617625"/>
                </a:moveTo>
                <a:lnTo>
                  <a:pt x="486000" y="617625"/>
                </a:lnTo>
                <a:lnTo>
                  <a:pt x="486000" y="526500"/>
                </a:lnTo>
                <a:lnTo>
                  <a:pt x="607500" y="526500"/>
                </a:lnTo>
                <a:lnTo>
                  <a:pt x="607500" y="617625"/>
                </a:lnTo>
                <a:close/>
                <a:moveTo>
                  <a:pt x="405000" y="617625"/>
                </a:moveTo>
                <a:lnTo>
                  <a:pt x="283500" y="617625"/>
                </a:lnTo>
                <a:lnTo>
                  <a:pt x="283500" y="526500"/>
                </a:lnTo>
                <a:lnTo>
                  <a:pt x="405000" y="526500"/>
                </a:lnTo>
                <a:lnTo>
                  <a:pt x="405000" y="617625"/>
                </a:lnTo>
                <a:close/>
                <a:moveTo>
                  <a:pt x="202500" y="617625"/>
                </a:moveTo>
                <a:lnTo>
                  <a:pt x="81000" y="617625"/>
                </a:lnTo>
                <a:lnTo>
                  <a:pt x="81000" y="526500"/>
                </a:lnTo>
                <a:lnTo>
                  <a:pt x="202500" y="526500"/>
                </a:lnTo>
                <a:lnTo>
                  <a:pt x="202500" y="617625"/>
                </a:lnTo>
                <a:close/>
                <a:moveTo>
                  <a:pt x="415125" y="415125"/>
                </a:moveTo>
                <a:lnTo>
                  <a:pt x="415125" y="273375"/>
                </a:lnTo>
                <a:lnTo>
                  <a:pt x="141750" y="415125"/>
                </a:lnTo>
                <a:lnTo>
                  <a:pt x="111375" y="0"/>
                </a:lnTo>
                <a:lnTo>
                  <a:pt x="30375" y="0"/>
                </a:lnTo>
                <a:lnTo>
                  <a:pt x="0" y="415125"/>
                </a:lnTo>
                <a:lnTo>
                  <a:pt x="0" y="688500"/>
                </a:lnTo>
                <a:lnTo>
                  <a:pt x="688500" y="688500"/>
                </a:lnTo>
                <a:lnTo>
                  <a:pt x="688500" y="415125"/>
                </a:lnTo>
                <a:lnTo>
                  <a:pt x="688500" y="273375"/>
                </a:lnTo>
                <a:lnTo>
                  <a:pt x="415125" y="415125"/>
                </a:lnTo>
                <a:close/>
              </a:path>
            </a:pathLst>
          </a:custGeom>
          <a:solidFill>
            <a:srgbClr val="000000"/>
          </a:solidFill>
          <a:ln w="1012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pic>
        <p:nvPicPr>
          <p:cNvPr id="36" name="図 35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955DDB4-6AA2-02DF-E95A-F570190A0A0E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l="5561" t="53267" r="81455" b="14182"/>
          <a:stretch/>
        </p:blipFill>
        <p:spPr>
          <a:xfrm>
            <a:off x="18979332" y="19014461"/>
            <a:ext cx="705805" cy="692314"/>
          </a:xfrm>
          <a:prstGeom prst="rect">
            <a:avLst/>
          </a:prstGeom>
        </p:spPr>
      </p:pic>
      <p:sp>
        <p:nvSpPr>
          <p:cNvPr id="2256" name="フローチャート: 端子 2255">
            <a:extLst>
              <a:ext uri="{FF2B5EF4-FFF2-40B4-BE49-F238E27FC236}">
                <a16:creationId xmlns:a16="http://schemas.microsoft.com/office/drawing/2014/main" id="{A5125C0A-36CD-6B73-062E-44038063C21B}"/>
              </a:ext>
            </a:extLst>
          </p:cNvPr>
          <p:cNvSpPr/>
          <p:nvPr/>
        </p:nvSpPr>
        <p:spPr>
          <a:xfrm>
            <a:off x="21117573" y="15582299"/>
            <a:ext cx="588562" cy="278980"/>
          </a:xfrm>
          <a:prstGeom prst="flowChartTerminato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8" name="直方体 477">
            <a:extLst>
              <a:ext uri="{FF2B5EF4-FFF2-40B4-BE49-F238E27FC236}">
                <a16:creationId xmlns:a16="http://schemas.microsoft.com/office/drawing/2014/main" id="{5590758A-4992-6ACD-A90E-527CA074B857}"/>
              </a:ext>
            </a:extLst>
          </p:cNvPr>
          <p:cNvSpPr>
            <a:spLocks noChangeAspect="1"/>
          </p:cNvSpPr>
          <p:nvPr/>
        </p:nvSpPr>
        <p:spPr>
          <a:xfrm>
            <a:off x="21284376" y="15648422"/>
            <a:ext cx="254956" cy="134035"/>
          </a:xfrm>
          <a:prstGeom prst="cube">
            <a:avLst>
              <a:gd name="adj" fmla="val 7076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6" name="直方体 2295">
            <a:extLst>
              <a:ext uri="{FF2B5EF4-FFF2-40B4-BE49-F238E27FC236}">
                <a16:creationId xmlns:a16="http://schemas.microsoft.com/office/drawing/2014/main" id="{2FEE397A-CD30-C654-3B0F-68FB44FC2EE4}"/>
              </a:ext>
            </a:extLst>
          </p:cNvPr>
          <p:cNvSpPr/>
          <p:nvPr/>
        </p:nvSpPr>
        <p:spPr>
          <a:xfrm>
            <a:off x="10710821" y="6686434"/>
            <a:ext cx="2671200" cy="892800"/>
          </a:xfrm>
          <a:prstGeom prst="cube">
            <a:avLst>
              <a:gd name="adj" fmla="val 91620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いつもの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 anchor="ctr">
        <a:spAutoFit/>
      </a:bodyPr>
      <a:lstStyle>
        <a:defPPr marL="342900" indent="-342900" algn="l">
          <a:lnSpc>
            <a:spcPct val="150000"/>
          </a:lnSpc>
          <a:buFont typeface="Arial" panose="020B0604020202020204" pitchFamily="34" charset="0"/>
          <a:buChar char="•"/>
          <a:defRPr kumimoji="1" sz="2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42509</TotalTime>
  <Words>976</Words>
  <Application>Microsoft Office PowerPoint</Application>
  <PresentationFormat>ユーザー設定</PresentationFormat>
  <Paragraphs>182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 Math</vt:lpstr>
      <vt:lpstr>Segoe UI</vt:lpstr>
      <vt:lpstr>Times New Roman</vt:lpstr>
      <vt:lpstr>Wingdings</vt:lpstr>
      <vt:lpstr>Office テーマ</vt:lpstr>
      <vt:lpstr>Equation</vt:lpstr>
      <vt:lpstr>PowerPoint プレゼンテーション</vt:lpstr>
    </vt:vector>
  </TitlesOfParts>
  <Company>yuvec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moriyama</dc:creator>
  <cp:lastModifiedBy>Abe Kosuke</cp:lastModifiedBy>
  <cp:revision>2099</cp:revision>
  <cp:lastPrinted>2025-03-06T07:08:40Z</cp:lastPrinted>
  <dcterms:created xsi:type="dcterms:W3CDTF">2003-06-13T04:51:22Z</dcterms:created>
  <dcterms:modified xsi:type="dcterms:W3CDTF">2025-03-06T07:10:05Z</dcterms:modified>
</cp:coreProperties>
</file>