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9975" cy="42808525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30213" indent="269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862013" indent="523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293813" indent="77788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727200" indent="101600" algn="l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06" userDrawn="1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E85"/>
    <a:srgbClr val="FF0000"/>
    <a:srgbClr val="54DBF6"/>
    <a:srgbClr val="5AF10F"/>
    <a:srgbClr val="0066FF"/>
    <a:srgbClr val="05BB12"/>
    <a:srgbClr val="006600"/>
    <a:srgbClr val="0080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 snapToGrid="0">
      <p:cViewPr>
        <p:scale>
          <a:sx n="42" d="100"/>
          <a:sy n="42" d="100"/>
        </p:scale>
        <p:origin x="816" y="-354"/>
      </p:cViewPr>
      <p:guideLst>
        <p:guide orient="horz" pos="13506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8F1CA36B-55F6-4CF1-87B2-80919A079B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28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32" tIns="49170" rIns="98332" bIns="49170" numCol="1" anchor="t" anchorCtr="0" compatLnSpc="1">
            <a:prstTxWarp prst="textNoShape">
              <a:avLst/>
            </a:prstTxWarp>
          </a:bodyPr>
          <a:lstStyle>
            <a:lvl1pPr defTabSz="982982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963062DF-3DE2-40F7-8F50-D582783772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73" y="0"/>
            <a:ext cx="3076327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32" tIns="49170" rIns="98332" bIns="49170" numCol="1" anchor="t" anchorCtr="0" compatLnSpc="1">
            <a:prstTxWarp prst="textNoShape">
              <a:avLst/>
            </a:prstTxWarp>
          </a:bodyPr>
          <a:lstStyle>
            <a:lvl1pPr algn="r" defTabSz="982982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B059204F-06F9-4420-A5B7-EAA200E342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903"/>
            <a:ext cx="3076328" cy="51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32" tIns="49170" rIns="98332" bIns="49170" numCol="1" anchor="b" anchorCtr="0" compatLnSpc="1">
            <a:prstTxWarp prst="textNoShape">
              <a:avLst/>
            </a:prstTxWarp>
          </a:bodyPr>
          <a:lstStyle>
            <a:lvl1pPr defTabSz="982982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48F2CDAF-F9FF-481A-AF39-6D0789E2D1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73" y="9721903"/>
            <a:ext cx="3076327" cy="51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332" tIns="49170" rIns="98332" bIns="49170" numCol="1" anchor="b" anchorCtr="0" compatLnSpc="1">
            <a:prstTxWarp prst="textNoShape">
              <a:avLst/>
            </a:prstTxWarp>
          </a:bodyPr>
          <a:lstStyle>
            <a:lvl1pPr algn="r" defTabSz="981019" eaLnBrk="1" hangingPunct="1">
              <a:defRPr sz="1300"/>
            </a:lvl1pPr>
          </a:lstStyle>
          <a:p>
            <a:fld id="{A033F566-646E-46B9-82D7-AB4E29ECF0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105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19E9BE45-B28E-478E-8BE7-6121E7B1AE7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328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04" tIns="47653" rIns="95304" bIns="4765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96208D9-960A-4AC5-A513-2CF7BF47BA4B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022973" y="0"/>
            <a:ext cx="3074712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04" tIns="47653" rIns="95304" bIns="476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725FEAA-BE8F-4B6C-BB2A-0E0CF25D79AE}" type="datetimeFigureOut">
              <a:rPr lang="ja-JP" altLang="en-US"/>
              <a:pPr>
                <a:defRPr/>
              </a:pPr>
              <a:t>2025/6/13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C591FCB3-2CC8-494D-974C-EBCC9C7F49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6763"/>
            <a:ext cx="271462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19" tIns="47662" rIns="95319" bIns="4766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33846AFB-C96A-4DE7-A3E3-0A8F4E0D7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09716" y="4860679"/>
            <a:ext cx="5679871" cy="46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04" tIns="47653" rIns="95304" bIns="47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90C7500-91D3-4C9D-A1D7-621F56EB14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720267"/>
            <a:ext cx="3076328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04" tIns="47653" rIns="95304" bIns="4765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B2F2408-589E-4DB1-B56D-DB2511F79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022973" y="9720267"/>
            <a:ext cx="3074712" cy="5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04" tIns="47653" rIns="95304" bIns="476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01A0ADA-98C7-431D-A991-FEA19A29CF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90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302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620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93813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27200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60871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93045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3025219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57394" algn="l" defTabSz="864349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10DF79-1B0B-4F64-82C9-F0095916BF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48F1310-CA7D-4269-B56B-B98E3E266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30077E5-3129-4358-BF2E-5A462D920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0372" indent="-282924"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9825" indent="-226014"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6731" indent="-226014"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4179" indent="-226014"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210274" indent="-226014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366371" indent="-226014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22466" indent="-226014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678562" indent="-226014" eaLnBrk="0" fontAlgn="base" hangingPunct="0">
              <a:spcBef>
                <a:spcPct val="0"/>
              </a:spcBef>
              <a:spcAft>
                <a:spcPct val="0"/>
              </a:spcAft>
              <a:defRPr kumimoji="1" sz="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AA2D797-C02F-419F-86B4-26BF1F85C588}" type="slidenum">
              <a:rPr lang="ja-JP" altLang="en-US" sz="1300"/>
              <a:pPr/>
              <a:t>1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5134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8246" y="27865042"/>
            <a:ext cx="22709981" cy="7457160"/>
          </a:xfrm>
        </p:spPr>
        <p:txBody>
          <a:bodyPr wrap="none" anchor="t">
            <a:normAutofit/>
          </a:bodyPr>
          <a:lstStyle>
            <a:lvl1pPr algn="r">
              <a:defRPr sz="23843" b="0" spc="-74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8242" y="23906598"/>
            <a:ext cx="22709981" cy="386090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7948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8A8-66D4-4DB6-A37A-3A4C60A5C6C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68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7260388"/>
            <a:ext cx="26116478" cy="5114520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85692" y="6163644"/>
            <a:ext cx="26116478" cy="21096744"/>
          </a:xfrm>
        </p:spPr>
        <p:txBody>
          <a:bodyPr anchor="t"/>
          <a:lstStyle>
            <a:lvl1pPr marL="0" indent="0">
              <a:buNone/>
              <a:defRPr sz="7948"/>
            </a:lvl1pPr>
            <a:lvl2pPr marL="1135513" indent="0">
              <a:buNone/>
              <a:defRPr sz="6954"/>
            </a:lvl2pPr>
            <a:lvl3pPr marL="2271027" indent="0">
              <a:buNone/>
              <a:defRPr sz="5961"/>
            </a:lvl3pPr>
            <a:lvl4pPr marL="3406540" indent="0">
              <a:buNone/>
              <a:defRPr sz="4967"/>
            </a:lvl4pPr>
            <a:lvl5pPr marL="4542053" indent="0">
              <a:buNone/>
              <a:defRPr sz="4967"/>
            </a:lvl5pPr>
            <a:lvl6pPr marL="5677567" indent="0">
              <a:buNone/>
              <a:defRPr sz="4967"/>
            </a:lvl6pPr>
            <a:lvl7pPr marL="6813080" indent="0">
              <a:buNone/>
              <a:defRPr sz="4967"/>
            </a:lvl7pPr>
            <a:lvl8pPr marL="7948593" indent="0">
              <a:buNone/>
              <a:defRPr sz="4967"/>
            </a:lvl8pPr>
            <a:lvl9pPr marL="9084107" indent="0">
              <a:buNone/>
              <a:defRPr sz="49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32374905"/>
            <a:ext cx="26112534" cy="4260079"/>
          </a:xfrm>
        </p:spPr>
        <p:txBody>
          <a:bodyPr/>
          <a:lstStyle>
            <a:lvl1pPr marL="0" indent="0">
              <a:buNone/>
              <a:defRPr sz="3974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09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9158"/>
            <a:ext cx="26116478" cy="22061833"/>
          </a:xfrm>
        </p:spPr>
        <p:txBody>
          <a:bodyPr anchor="ctr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28023410"/>
            <a:ext cx="26112534" cy="9374593"/>
          </a:xfrm>
        </p:spPr>
        <p:txBody>
          <a:bodyPr anchor="ctr"/>
          <a:lstStyle>
            <a:lvl1pPr marL="0" indent="0">
              <a:buNone/>
              <a:defRPr sz="3974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327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803" y="2279157"/>
            <a:ext cx="23104257" cy="18682095"/>
          </a:xfrm>
        </p:spPr>
        <p:txBody>
          <a:bodyPr anchor="ctr"/>
          <a:lstStyle>
            <a:lvl1pPr>
              <a:defRPr sz="109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73384" y="21008243"/>
            <a:ext cx="21737154" cy="3426729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1748" y="28100376"/>
            <a:ext cx="26108591" cy="9297627"/>
          </a:xfrm>
        </p:spPr>
        <p:txBody>
          <a:bodyPr anchor="ctr">
            <a:normAutofit/>
          </a:bodyPr>
          <a:lstStyle>
            <a:lvl1pPr marL="0" indent="0">
              <a:buNone/>
              <a:defRPr sz="3974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9" name="TextBox 8"/>
          <p:cNvSpPr txBox="1"/>
          <p:nvPr/>
        </p:nvSpPr>
        <p:spPr>
          <a:xfrm>
            <a:off x="2759382" y="4911457"/>
            <a:ext cx="1513999" cy="3650248"/>
          </a:xfrm>
          <a:prstGeom prst="rect">
            <a:avLst/>
          </a:prstGeom>
        </p:spPr>
        <p:txBody>
          <a:bodyPr vert="horz" lIns="227100" tIns="113550" rIns="227100" bIns="11355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986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23285" y="17123410"/>
            <a:ext cx="1513999" cy="3650248"/>
          </a:xfrm>
          <a:prstGeom prst="rect">
            <a:avLst/>
          </a:prstGeom>
        </p:spPr>
        <p:txBody>
          <a:bodyPr vert="horz" lIns="227100" tIns="113550" rIns="227100" bIns="11355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986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1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14525239"/>
            <a:ext cx="26116478" cy="15679200"/>
          </a:xfrm>
        </p:spPr>
        <p:txBody>
          <a:bodyPr anchor="b">
            <a:normAutofit/>
          </a:bodyPr>
          <a:lstStyle>
            <a:lvl1pPr>
              <a:defRPr sz="1341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30277955"/>
            <a:ext cx="26112534" cy="7120048"/>
          </a:xfrm>
        </p:spPr>
        <p:txBody>
          <a:bodyPr anchor="t"/>
          <a:lstStyle>
            <a:lvl1pPr marL="0" indent="0">
              <a:buNone/>
              <a:defRPr sz="3974"/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289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321263" y="11772344"/>
            <a:ext cx="7318820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69735" y="16053197"/>
            <a:ext cx="7270350" cy="2240511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94716" y="11772344"/>
            <a:ext cx="7292431" cy="359710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5961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368505" y="16053197"/>
            <a:ext cx="7318641" cy="2240511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444147" y="11772344"/>
            <a:ext cx="7282178" cy="359710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5961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9444147" y="16053197"/>
            <a:ext cx="7282178" cy="2240511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380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308359" y="26825571"/>
            <a:ext cx="7301891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308359" y="14084454"/>
            <a:ext cx="7301891" cy="95130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974"/>
            </a:lvl1pPr>
            <a:lvl2pPr marL="1135513" indent="0">
              <a:buNone/>
              <a:defRPr sz="3974"/>
            </a:lvl2pPr>
            <a:lvl3pPr marL="2271027" indent="0">
              <a:buNone/>
              <a:defRPr sz="3974"/>
            </a:lvl3pPr>
            <a:lvl4pPr marL="3406540" indent="0">
              <a:buNone/>
              <a:defRPr sz="3974"/>
            </a:lvl4pPr>
            <a:lvl5pPr marL="4542053" indent="0">
              <a:buNone/>
              <a:defRPr sz="3974"/>
            </a:lvl5pPr>
            <a:lvl6pPr marL="5677567" indent="0">
              <a:buNone/>
              <a:defRPr sz="3974"/>
            </a:lvl6pPr>
            <a:lvl7pPr marL="6813080" indent="0">
              <a:buNone/>
              <a:defRPr sz="3974"/>
            </a:lvl7pPr>
            <a:lvl8pPr marL="7948593" indent="0">
              <a:buNone/>
              <a:defRPr sz="3974"/>
            </a:lvl8pPr>
            <a:lvl9pPr marL="9084107" indent="0">
              <a:buNone/>
              <a:defRPr sz="39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308359" y="30422682"/>
            <a:ext cx="7301891" cy="411474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47533" y="26825571"/>
            <a:ext cx="7278234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1347530" y="14084454"/>
            <a:ext cx="7278234" cy="95130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974"/>
            </a:lvl1pPr>
            <a:lvl2pPr marL="1135513" indent="0">
              <a:buNone/>
              <a:defRPr sz="3974"/>
            </a:lvl2pPr>
            <a:lvl3pPr marL="2271027" indent="0">
              <a:buNone/>
              <a:defRPr sz="3974"/>
            </a:lvl3pPr>
            <a:lvl4pPr marL="3406540" indent="0">
              <a:buNone/>
              <a:defRPr sz="3974"/>
            </a:lvl4pPr>
            <a:lvl5pPr marL="4542053" indent="0">
              <a:buNone/>
              <a:defRPr sz="3974"/>
            </a:lvl5pPr>
            <a:lvl6pPr marL="5677567" indent="0">
              <a:buNone/>
              <a:defRPr sz="3974"/>
            </a:lvl6pPr>
            <a:lvl7pPr marL="6813080" indent="0">
              <a:buNone/>
              <a:defRPr sz="3974"/>
            </a:lvl7pPr>
            <a:lvl8pPr marL="7948593" indent="0">
              <a:buNone/>
              <a:defRPr sz="3974"/>
            </a:lvl8pPr>
            <a:lvl9pPr marL="9084107" indent="0">
              <a:buNone/>
              <a:defRPr sz="39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344174" y="30422676"/>
            <a:ext cx="7287874" cy="411474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382769" y="26825571"/>
            <a:ext cx="7282178" cy="3597102"/>
          </a:xfrm>
        </p:spPr>
        <p:txBody>
          <a:bodyPr anchor="b">
            <a:noAutofit/>
          </a:bodyPr>
          <a:lstStyle>
            <a:lvl1pPr marL="0" indent="0">
              <a:buNone/>
              <a:defRPr sz="5961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9382766" y="14084454"/>
            <a:ext cx="7282178" cy="95130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974"/>
            </a:lvl1pPr>
            <a:lvl2pPr marL="1135513" indent="0">
              <a:buNone/>
              <a:defRPr sz="3974"/>
            </a:lvl2pPr>
            <a:lvl3pPr marL="2271027" indent="0">
              <a:buNone/>
              <a:defRPr sz="3974"/>
            </a:lvl3pPr>
            <a:lvl4pPr marL="3406540" indent="0">
              <a:buNone/>
              <a:defRPr sz="3974"/>
            </a:lvl4pPr>
            <a:lvl5pPr marL="4542053" indent="0">
              <a:buNone/>
              <a:defRPr sz="3974"/>
            </a:lvl5pPr>
            <a:lvl6pPr marL="5677567" indent="0">
              <a:buNone/>
              <a:defRPr sz="3974"/>
            </a:lvl6pPr>
            <a:lvl7pPr marL="6813080" indent="0">
              <a:buNone/>
              <a:defRPr sz="3974"/>
            </a:lvl7pPr>
            <a:lvl8pPr marL="7948593" indent="0">
              <a:buNone/>
              <a:defRPr sz="3974"/>
            </a:lvl8pPr>
            <a:lvl9pPr marL="9084107" indent="0">
              <a:buNone/>
              <a:defRPr sz="39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9382456" y="30422664"/>
            <a:ext cx="7291825" cy="4114743"/>
          </a:xfrm>
        </p:spPr>
        <p:txBody>
          <a:bodyPr anchor="t">
            <a:normAutofit/>
          </a:bodyPr>
          <a:lstStyle>
            <a:lvl1pPr marL="0" indent="0">
              <a:buNone/>
              <a:defRPr sz="3477"/>
            </a:lvl1pPr>
            <a:lvl2pPr marL="1135513" indent="0">
              <a:buNone/>
              <a:defRPr sz="2980"/>
            </a:lvl2pPr>
            <a:lvl3pPr marL="2271027" indent="0">
              <a:buNone/>
              <a:defRPr sz="2484"/>
            </a:lvl3pPr>
            <a:lvl4pPr marL="3406540" indent="0">
              <a:buNone/>
              <a:defRPr sz="2235"/>
            </a:lvl4pPr>
            <a:lvl5pPr marL="4542053" indent="0">
              <a:buNone/>
              <a:defRPr sz="2235"/>
            </a:lvl5pPr>
            <a:lvl6pPr marL="5677567" indent="0">
              <a:buNone/>
              <a:defRPr sz="2235"/>
            </a:lvl6pPr>
            <a:lvl7pPr marL="6813080" indent="0">
              <a:buNone/>
              <a:defRPr sz="2235"/>
            </a:lvl7pPr>
            <a:lvl8pPr marL="7948593" indent="0">
              <a:buNone/>
              <a:defRPr sz="2235"/>
            </a:lvl8pPr>
            <a:lvl9pPr marL="9084107" indent="0">
              <a:buNone/>
              <a:defRPr sz="22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656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6451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9" y="2279158"/>
            <a:ext cx="6529120" cy="362782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9158"/>
            <a:ext cx="19208859" cy="362782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60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AC4A-6903-47B7-A58A-D1DD5B94087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28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22310" y="27865042"/>
            <a:ext cx="22709981" cy="7457160"/>
          </a:xfrm>
        </p:spPr>
        <p:txBody>
          <a:bodyPr wrap="none" anchor="t">
            <a:normAutofit/>
          </a:bodyPr>
          <a:lstStyle>
            <a:lvl1pPr algn="l">
              <a:defRPr sz="23843" b="0" spc="-74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22310" y="23906595"/>
            <a:ext cx="22709981" cy="3856525"/>
          </a:xfrm>
        </p:spPr>
        <p:txBody>
          <a:bodyPr anchor="b">
            <a:normAutofit/>
          </a:bodyPr>
          <a:lstStyle>
            <a:lvl1pPr marL="0" indent="0" algn="l">
              <a:buNone/>
              <a:defRPr sz="7948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1135513" indent="0" algn="ctr">
              <a:buNone/>
              <a:defRPr sz="4967"/>
            </a:lvl2pPr>
            <a:lvl3pPr marL="2271027" indent="0" algn="ctr">
              <a:buNone/>
              <a:defRPr sz="4471"/>
            </a:lvl3pPr>
            <a:lvl4pPr marL="3406540" indent="0" algn="ctr">
              <a:buNone/>
              <a:defRPr sz="3974"/>
            </a:lvl4pPr>
            <a:lvl5pPr marL="4542053" indent="0" algn="ctr">
              <a:buNone/>
              <a:defRPr sz="3974"/>
            </a:lvl5pPr>
            <a:lvl6pPr marL="5677567" indent="0" algn="ctr">
              <a:buNone/>
              <a:defRPr sz="3974"/>
            </a:lvl6pPr>
            <a:lvl7pPr marL="6813080" indent="0" algn="ctr">
              <a:buNone/>
              <a:defRPr sz="3974"/>
            </a:lvl7pPr>
            <a:lvl8pPr marL="7948593" indent="0" algn="ctr">
              <a:buNone/>
              <a:defRPr sz="3974"/>
            </a:lvl8pPr>
            <a:lvl9pPr marL="9084107" indent="0" algn="ctr">
              <a:buNone/>
              <a:defRPr sz="397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4524-72E1-40A8-8D59-8347FF348B9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131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1625" y="11395788"/>
            <a:ext cx="12480595" cy="271616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5915" y="11395788"/>
            <a:ext cx="12502312" cy="271616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2B09-EC17-4EF9-8B37-01EE8915BDC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814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9167"/>
            <a:ext cx="26116478" cy="8274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1625" y="10494037"/>
            <a:ext cx="12480595" cy="5142966"/>
          </a:xfrm>
        </p:spPr>
        <p:txBody>
          <a:bodyPr anchor="b">
            <a:normAutofit/>
          </a:bodyPr>
          <a:lstStyle>
            <a:lvl1pPr marL="0" indent="0">
              <a:buNone/>
              <a:defRPr sz="662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4967" b="1"/>
            </a:lvl2pPr>
            <a:lvl3pPr marL="2271027" indent="0">
              <a:buNone/>
              <a:defRPr sz="4471" b="1"/>
            </a:lvl3pPr>
            <a:lvl4pPr marL="3406540" indent="0">
              <a:buNone/>
              <a:defRPr sz="3974" b="1"/>
            </a:lvl4pPr>
            <a:lvl5pPr marL="4542053" indent="0">
              <a:buNone/>
              <a:defRPr sz="3974" b="1"/>
            </a:lvl5pPr>
            <a:lvl6pPr marL="5677567" indent="0">
              <a:buNone/>
              <a:defRPr sz="3974" b="1"/>
            </a:lvl6pPr>
            <a:lvl7pPr marL="6813080" indent="0">
              <a:buNone/>
              <a:defRPr sz="3974" b="1"/>
            </a:lvl7pPr>
            <a:lvl8pPr marL="7948593" indent="0">
              <a:buNone/>
              <a:defRPr sz="3974" b="1"/>
            </a:lvl8pPr>
            <a:lvl9pPr marL="9084107" indent="0">
              <a:buNone/>
              <a:defRPr sz="39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1625" y="15637003"/>
            <a:ext cx="12480595" cy="22999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95917" y="10494037"/>
            <a:ext cx="12506256" cy="51429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2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695917" y="15637003"/>
            <a:ext cx="12506256" cy="229996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921A-A1B4-48F8-A475-9A6EA2571D5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310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C131-C425-4EB8-99B7-EDB06C24CDB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47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3381-3F56-47B4-99B3-2E012C67F0B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138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3" y="6163644"/>
            <a:ext cx="15329237" cy="304217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1627" y="12842558"/>
            <a:ext cx="9070147" cy="23792426"/>
          </a:xfrm>
        </p:spPr>
        <p:txBody>
          <a:bodyPr>
            <a:normAutofit/>
          </a:bodyPr>
          <a:lstStyle>
            <a:lvl1pPr marL="0" indent="0">
              <a:buNone/>
              <a:defRPr sz="463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35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3" y="6163644"/>
            <a:ext cx="15329237" cy="30421799"/>
          </a:xfrm>
        </p:spPr>
        <p:txBody>
          <a:bodyPr anchor="t"/>
          <a:lstStyle>
            <a:lvl1pPr marL="0" indent="0">
              <a:buNone/>
              <a:defRPr sz="7948"/>
            </a:lvl1pPr>
            <a:lvl2pPr marL="1135513" indent="0">
              <a:buNone/>
              <a:defRPr sz="6954"/>
            </a:lvl2pPr>
            <a:lvl3pPr marL="2271027" indent="0">
              <a:buNone/>
              <a:defRPr sz="5961"/>
            </a:lvl3pPr>
            <a:lvl4pPr marL="3406540" indent="0">
              <a:buNone/>
              <a:defRPr sz="4967"/>
            </a:lvl4pPr>
            <a:lvl5pPr marL="4542053" indent="0">
              <a:buNone/>
              <a:defRPr sz="4967"/>
            </a:lvl5pPr>
            <a:lvl6pPr marL="5677567" indent="0">
              <a:buNone/>
              <a:defRPr sz="4967"/>
            </a:lvl6pPr>
            <a:lvl7pPr marL="6813080" indent="0">
              <a:buNone/>
              <a:defRPr sz="4967"/>
            </a:lvl7pPr>
            <a:lvl8pPr marL="7948593" indent="0">
              <a:buNone/>
              <a:defRPr sz="4967"/>
            </a:lvl8pPr>
            <a:lvl9pPr marL="9084107" indent="0">
              <a:buNone/>
              <a:defRPr sz="49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1627" y="12842558"/>
            <a:ext cx="9070147" cy="23792426"/>
          </a:xfrm>
        </p:spPr>
        <p:txBody>
          <a:bodyPr>
            <a:normAutofit/>
          </a:bodyPr>
          <a:lstStyle>
            <a:lvl1pPr marL="0" indent="0">
              <a:buNone/>
              <a:defRPr sz="463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1135513" indent="0">
              <a:buNone/>
              <a:defRPr sz="3477"/>
            </a:lvl2pPr>
            <a:lvl3pPr marL="2271027" indent="0">
              <a:buNone/>
              <a:defRPr sz="2980"/>
            </a:lvl3pPr>
            <a:lvl4pPr marL="3406540" indent="0">
              <a:buNone/>
              <a:defRPr sz="2484"/>
            </a:lvl4pPr>
            <a:lvl5pPr marL="4542053" indent="0">
              <a:buNone/>
              <a:defRPr sz="2484"/>
            </a:lvl5pPr>
            <a:lvl6pPr marL="5677567" indent="0">
              <a:buNone/>
              <a:defRPr sz="2484"/>
            </a:lvl6pPr>
            <a:lvl7pPr marL="6813080" indent="0">
              <a:buNone/>
              <a:defRPr sz="2484"/>
            </a:lvl7pPr>
            <a:lvl8pPr marL="7948593" indent="0">
              <a:buNone/>
              <a:defRPr sz="2484"/>
            </a:lvl8pPr>
            <a:lvl9pPr marL="9084107" indent="0">
              <a:buNone/>
              <a:defRPr sz="24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9BAF-6E6B-440A-94D4-2F22BE26C42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887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49" y="2279167"/>
            <a:ext cx="26116478" cy="82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1625" y="11395788"/>
            <a:ext cx="25416602" cy="2716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2" y="39677170"/>
            <a:ext cx="10219492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3" y="39677170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A302FC3-D091-4D3B-99C2-CF5637989B3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829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2271027" rtl="0" eaLnBrk="1" latinLnBrk="0" hangingPunct="1">
        <a:lnSpc>
          <a:spcPct val="90000"/>
        </a:lnSpc>
        <a:spcBef>
          <a:spcPct val="0"/>
        </a:spcBef>
        <a:buNone/>
        <a:defRPr kumimoji="1" sz="14571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567757" indent="-567757" algn="l" defTabSz="2271027" rtl="0" eaLnBrk="1" latinLnBrk="0" hangingPunct="1">
        <a:lnSpc>
          <a:spcPct val="90000"/>
        </a:lnSpc>
        <a:spcBef>
          <a:spcPts val="2484"/>
        </a:spcBef>
        <a:buFont typeface="Arial" panose="020B0604020202020204" pitchFamily="34" charset="0"/>
        <a:buChar char="•"/>
        <a:defRPr kumimoji="1" sz="794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1703270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662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2838783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5298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3974297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63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5109810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63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6245323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6pPr>
      <a:lvl7pPr marL="7380837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7pPr>
      <a:lvl8pPr marL="8516350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8pPr>
      <a:lvl9pPr marL="9651863" indent="-567757" algn="l" defTabSz="2271027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1pPr>
      <a:lvl2pPr marL="1135513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2pPr>
      <a:lvl3pPr marL="2271027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3pPr>
      <a:lvl4pPr marL="3406540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4pPr>
      <a:lvl5pPr marL="4542053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5pPr>
      <a:lvl6pPr marL="5677567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6pPr>
      <a:lvl7pPr marL="6813080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7pPr>
      <a:lvl8pPr marL="7948593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8pPr>
      <a:lvl9pPr marL="9084107" algn="l" defTabSz="2271027" rtl="0" eaLnBrk="1" latinLnBrk="0" hangingPunct="1">
        <a:defRPr kumimoji="1" sz="44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0.wmf"/><Relationship Id="rId26" Type="http://schemas.openxmlformats.org/officeDocument/2006/relationships/image" Target="../media/image15.png"/><Relationship Id="rId39" Type="http://schemas.openxmlformats.org/officeDocument/2006/relationships/image" Target="../media/image28.emf"/><Relationship Id="rId21" Type="http://schemas.openxmlformats.org/officeDocument/2006/relationships/image" Target="../media/image12.png"/><Relationship Id="rId34" Type="http://schemas.openxmlformats.org/officeDocument/2006/relationships/image" Target="../media/image23.png"/><Relationship Id="rId42" Type="http://schemas.openxmlformats.org/officeDocument/2006/relationships/image" Target="../media/image31.emf"/><Relationship Id="rId47" Type="http://schemas.openxmlformats.org/officeDocument/2006/relationships/image" Target="../media/image36.emf"/><Relationship Id="rId50" Type="http://schemas.openxmlformats.org/officeDocument/2006/relationships/image" Target="../media/image39.emf"/><Relationship Id="rId55" Type="http://schemas.openxmlformats.org/officeDocument/2006/relationships/image" Target="../media/image44.em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9" Type="http://schemas.openxmlformats.org/officeDocument/2006/relationships/image" Target="../media/image18.e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9.bin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40" Type="http://schemas.openxmlformats.org/officeDocument/2006/relationships/image" Target="../media/image29.emf"/><Relationship Id="rId45" Type="http://schemas.openxmlformats.org/officeDocument/2006/relationships/image" Target="../media/image34.emf"/><Relationship Id="rId53" Type="http://schemas.openxmlformats.org/officeDocument/2006/relationships/image" Target="../media/image4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7.bin"/><Relationship Id="rId31" Type="http://schemas.openxmlformats.org/officeDocument/2006/relationships/image" Target="../media/image20.emf"/><Relationship Id="rId44" Type="http://schemas.openxmlformats.org/officeDocument/2006/relationships/image" Target="../media/image33.emf"/><Relationship Id="rId52" Type="http://schemas.openxmlformats.org/officeDocument/2006/relationships/image" Target="../media/image41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jpeg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16.emf"/><Relationship Id="rId30" Type="http://schemas.openxmlformats.org/officeDocument/2006/relationships/image" Target="../media/image19.png"/><Relationship Id="rId35" Type="http://schemas.openxmlformats.org/officeDocument/2006/relationships/image" Target="../media/image24.png"/><Relationship Id="rId43" Type="http://schemas.openxmlformats.org/officeDocument/2006/relationships/image" Target="../media/image32.emf"/><Relationship Id="rId48" Type="http://schemas.openxmlformats.org/officeDocument/2006/relationships/image" Target="../media/image37.emf"/><Relationship Id="rId56" Type="http://schemas.openxmlformats.org/officeDocument/2006/relationships/image" Target="../media/image45.emf"/><Relationship Id="rId8" Type="http://schemas.openxmlformats.org/officeDocument/2006/relationships/image" Target="../media/image4.wmf"/><Relationship Id="rId51" Type="http://schemas.openxmlformats.org/officeDocument/2006/relationships/image" Target="../media/image40.e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14.wmf"/><Relationship Id="rId33" Type="http://schemas.openxmlformats.org/officeDocument/2006/relationships/image" Target="../media/image22.emf"/><Relationship Id="rId38" Type="http://schemas.openxmlformats.org/officeDocument/2006/relationships/image" Target="../media/image27.png"/><Relationship Id="rId46" Type="http://schemas.openxmlformats.org/officeDocument/2006/relationships/image" Target="../media/image35.emf"/><Relationship Id="rId20" Type="http://schemas.openxmlformats.org/officeDocument/2006/relationships/image" Target="../media/image11.wmf"/><Relationship Id="rId41" Type="http://schemas.openxmlformats.org/officeDocument/2006/relationships/image" Target="../media/image30.emf"/><Relationship Id="rId54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15" Type="http://schemas.openxmlformats.org/officeDocument/2006/relationships/image" Target="%09DP121.jpg%20%20%20%20%20%20%20%20%20%20%20%20%20%20%20%20%20%20%20%20%20%20%20%20%20%20%20%20%20%20%20%20%20%20%20%20%20%20%20%20%20%20%20%20%20%20%20%20%20%20%20%20%20%200001A6B8%07Miya%20HD%20%20%20%20%20%20%20%20%20%20%20%20%20%20%20%20%20%20%20%20%20%20%20%20B98698CA:" TargetMode="External"/><Relationship Id="rId23" Type="http://schemas.openxmlformats.org/officeDocument/2006/relationships/image" Target="../media/image13.wmf"/><Relationship Id="rId28" Type="http://schemas.openxmlformats.org/officeDocument/2006/relationships/image" Target="../media/image17.emf"/><Relationship Id="rId36" Type="http://schemas.openxmlformats.org/officeDocument/2006/relationships/image" Target="../media/image25.png"/><Relationship Id="rId49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00"/>
            </a:gs>
            <a:gs pos="68000">
              <a:srgbClr val="92D050"/>
            </a:gs>
            <a:gs pos="100000">
              <a:srgbClr val="5AF10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正方形/長方形 127"/>
          <p:cNvSpPr/>
          <p:nvPr/>
        </p:nvSpPr>
        <p:spPr>
          <a:xfrm>
            <a:off x="1280044" y="19500049"/>
            <a:ext cx="27941063" cy="191341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1" name="正方形/長方形 80"/>
          <p:cNvSpPr>
            <a:spLocks noChangeAspect="1"/>
          </p:cNvSpPr>
          <p:nvPr/>
        </p:nvSpPr>
        <p:spPr>
          <a:xfrm>
            <a:off x="1283738" y="12237326"/>
            <a:ext cx="27941063" cy="706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300499" y="12495028"/>
            <a:ext cx="57663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rgbClr val="05BB12"/>
                </a:solidFill>
              </a:rPr>
              <a:t>Experimental</a:t>
            </a:r>
            <a:endParaRPr lang="ja-JP" altLang="en-US" sz="5400" b="1" u="sng" dirty="0">
              <a:solidFill>
                <a:srgbClr val="05BB12"/>
              </a:solidFill>
            </a:endParaRPr>
          </a:p>
          <a:p>
            <a:endParaRPr kumimoji="1" lang="ja-JP" altLang="en-US" sz="6000" b="1" u="sng" dirty="0">
              <a:solidFill>
                <a:schemeClr val="bg1"/>
              </a:solidFill>
            </a:endParaRPr>
          </a:p>
        </p:txBody>
      </p:sp>
      <p:sp>
        <p:nvSpPr>
          <p:cNvPr id="205" name="正方形/長方形 204"/>
          <p:cNvSpPr/>
          <p:nvPr/>
        </p:nvSpPr>
        <p:spPr>
          <a:xfrm>
            <a:off x="1300499" y="38895166"/>
            <a:ext cx="27941063" cy="26818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Text Box 501">
            <a:extLst>
              <a:ext uri="{FF2B5EF4-FFF2-40B4-BE49-F238E27FC236}">
                <a16:creationId xmlns:a16="http://schemas.microsoft.com/office/drawing/2014/main" id="{8B789D29-576F-4460-9F76-ECD62EE5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29" y="969072"/>
            <a:ext cx="26211684" cy="438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6" tIns="45714" rIns="91426" bIns="45714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Thermoelectric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properties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of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Sm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1-x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FeO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3-</a:t>
            </a:r>
            <a:r>
              <a:rPr lang="el-GR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δ</a:t>
            </a:r>
            <a:r>
              <a:rPr lang="ja-JP" altLang="en-US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(0.1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≦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≦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0.8) and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Ho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1-x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FeO</a:t>
            </a:r>
            <a:r>
              <a:rPr lang="en-US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3-</a:t>
            </a:r>
            <a:r>
              <a:rPr lang="el-GR" altLang="ja-JP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δ</a:t>
            </a:r>
            <a:r>
              <a:rPr lang="ja-JP" altLang="en-US" sz="6000" b="1" kern="1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(0.1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≦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≦</a:t>
            </a:r>
            <a:r>
              <a:rPr lang="en-US" altLang="ja-JP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0.9) perovskite-type oxides</a:t>
            </a:r>
            <a:r>
              <a:rPr lang="ja-JP" altLang="en-US" sz="6000" b="1" kern="1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Hiroshi Nakatsugawa</a:t>
            </a:r>
            <a:r>
              <a:rPr lang="en-US" altLang="zh-TW" sz="3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lang="en-US" altLang="ja-JP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Muhammad Ibrar</a:t>
            </a:r>
            <a:r>
              <a:rPr lang="en-US" altLang="ja-JP" sz="3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Fumiya Konishi</a:t>
            </a:r>
            <a:r>
              <a:rPr lang="en-US" altLang="ja-JP" sz="3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Koichi Kitahara</a:t>
            </a:r>
            <a:r>
              <a:rPr lang="en-US" altLang="ja-JP" sz="3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ja-JP" sz="2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3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Yokohama National University (Yokohama 240-8501 Japan), </a:t>
            </a:r>
            <a:r>
              <a:rPr lang="en-US" altLang="ja-JP" sz="3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ja-JP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Defense Academy (Yokosuka 239-8686 Japan)</a:t>
            </a:r>
            <a:endParaRPr lang="en-US" altLang="ja-JP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3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lang="en-US" altLang="ja-JP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:</a:t>
            </a:r>
            <a:r>
              <a:rPr lang="en-US" altLang="ja-JP" sz="3200" b="1" i="1" dirty="0"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rPr>
              <a:t> nakatsugawa-hiroshi-dx</a:t>
            </a:r>
            <a:r>
              <a:rPr lang="en-US" altLang="ja-JP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@ynu.ac.jp  TEL : +81-45-339-3854</a:t>
            </a:r>
          </a:p>
        </p:txBody>
      </p:sp>
      <p:sp>
        <p:nvSpPr>
          <p:cNvPr id="3" name="Rectangle 772">
            <a:extLst>
              <a:ext uri="{FF2B5EF4-FFF2-40B4-BE49-F238E27FC236}">
                <a16:creationId xmlns:a16="http://schemas.microsoft.com/office/drawing/2014/main" id="{282DBD6B-7185-47CD-AD8E-918E0DD7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6888" y="43024425"/>
            <a:ext cx="89217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41673" tIns="220837" rIns="441673" bIns="220837">
            <a:spAutoFit/>
          </a:bodyPr>
          <a:lstStyle/>
          <a:p>
            <a:pPr>
              <a:defRPr/>
            </a:pPr>
            <a:endParaRPr lang="ja-JP" altLang="en-US" sz="2700">
              <a:latin typeface="Arial" charset="0"/>
              <a:ea typeface="ＭＳ 明朝" charset="0"/>
              <a:cs typeface="ＭＳ 明朝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06662" y="5452088"/>
            <a:ext cx="27934900" cy="66631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84737" y="5527552"/>
            <a:ext cx="4517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rgbClr val="008000"/>
                </a:solidFill>
              </a:rPr>
              <a:t>Introduction</a:t>
            </a:r>
            <a:endParaRPr kumimoji="1" lang="ja-JP" altLang="en-US" sz="5400" b="1" u="sng" dirty="0">
              <a:solidFill>
                <a:srgbClr val="008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42697" y="6563767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TE generation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1" name="Rectangle 933">
            <a:extLst>
              <a:ext uri="{FF2B5EF4-FFF2-40B4-BE49-F238E27FC236}">
                <a16:creationId xmlns:a16="http://schemas.microsoft.com/office/drawing/2014/main" id="{D063C37E-1C55-4C3C-93DF-D3A1D8F1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64" y="41496453"/>
            <a:ext cx="28571825" cy="136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41673" tIns="220837" rIns="441673" bIns="220837">
            <a:spAutoFit/>
          </a:bodyPr>
          <a:lstStyle>
            <a:lvl1pPr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18013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18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3200" b="1" dirty="0">
                <a:latin typeface="Arial Black" pitchFamily="34" charset="0"/>
                <a:cs typeface="Times New Roman" pitchFamily="18" charset="0"/>
              </a:rPr>
              <a:t>Acknowledgments</a:t>
            </a:r>
            <a:r>
              <a:rPr lang="ja-JP" altLang="en-US" sz="320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ja-JP" sz="3200" b="1" dirty="0">
                <a:latin typeface="Arial Black" pitchFamily="34" charset="0"/>
                <a:cs typeface="Times New Roman" pitchFamily="18" charset="0"/>
              </a:rPr>
              <a:t>:  </a:t>
            </a:r>
            <a:r>
              <a:rPr lang="en-US" altLang="ja-JP" sz="2800" b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Part of this research experiment was conducted using </a:t>
            </a:r>
            <a:r>
              <a:rPr lang="en-US" altLang="ja-JP" sz="2800" b="1" dirty="0" err="1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equipments</a:t>
            </a:r>
            <a:r>
              <a:rPr lang="en-US" altLang="ja-JP" sz="2800" b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 at the Institute for Solid State Physics, University of Tokyo, </a:t>
            </a:r>
          </a:p>
          <a:p>
            <a:pPr algn="ctr">
              <a:defRPr/>
            </a:pPr>
            <a:r>
              <a:rPr lang="en-US" altLang="ja-JP" sz="2800" b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National Defense Academy, and the Instrumental Analysis and Evaluation Center, Yokohama National University.</a:t>
            </a:r>
            <a:endParaRPr lang="ja-JP" altLang="en-US" sz="2800" b="1" dirty="0">
              <a:latin typeface="Times New Roman" panose="02020603050405020304" pitchFamily="18" charset="0"/>
              <a:ea typeface="ＭＳ ゴシック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1424778" y="38820233"/>
            <a:ext cx="519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u="sng" dirty="0">
                <a:solidFill>
                  <a:srgbClr val="5AF10F"/>
                </a:solidFill>
              </a:rPr>
              <a:t>Conclusion</a:t>
            </a:r>
            <a:endParaRPr kumimoji="1" lang="ja-JP" altLang="en-US" sz="5400" b="1" u="sng" dirty="0">
              <a:solidFill>
                <a:srgbClr val="5AF10F"/>
              </a:solidFill>
            </a:endParaRPr>
          </a:p>
        </p:txBody>
      </p:sp>
      <p:grpSp>
        <p:nvGrpSpPr>
          <p:cNvPr id="2052" name="グループ化 2051">
            <a:extLst>
              <a:ext uri="{FF2B5EF4-FFF2-40B4-BE49-F238E27FC236}">
                <a16:creationId xmlns:a16="http://schemas.microsoft.com/office/drawing/2014/main" id="{E062C24B-EE1F-4184-BB78-1C76E8CA20AC}"/>
              </a:ext>
            </a:extLst>
          </p:cNvPr>
          <p:cNvGrpSpPr/>
          <p:nvPr/>
        </p:nvGrpSpPr>
        <p:grpSpPr>
          <a:xfrm>
            <a:off x="8609190" y="29999051"/>
            <a:ext cx="6546038" cy="664292"/>
            <a:chOff x="21343730" y="22946880"/>
            <a:chExt cx="5384961" cy="699749"/>
          </a:xfrm>
          <a:solidFill>
            <a:srgbClr val="05BB12"/>
          </a:solidFill>
        </p:grpSpPr>
        <p:sp>
          <p:nvSpPr>
            <p:cNvPr id="211" name="正方形/長方形 210"/>
            <p:cNvSpPr/>
            <p:nvPr/>
          </p:nvSpPr>
          <p:spPr>
            <a:xfrm>
              <a:off x="21343730" y="22946880"/>
              <a:ext cx="5384961" cy="699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テキスト ボックス 216">
              <a:extLst>
                <a:ext uri="{FF2B5EF4-FFF2-40B4-BE49-F238E27FC236}">
                  <a16:creationId xmlns:a16="http://schemas.microsoft.com/office/drawing/2014/main" id="{61C9BACC-EA23-4B1F-8FE3-D376A4C47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6731" y="23035150"/>
              <a:ext cx="4714828" cy="5511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 err="1"/>
                <a:t>Seebeck</a:t>
              </a:r>
              <a:r>
                <a:rPr lang="ja-JP" altLang="en-US" sz="2800" b="1" dirty="0"/>
                <a:t> </a:t>
              </a:r>
              <a:r>
                <a:rPr lang="en-US" altLang="ja-JP" sz="2800" b="1" dirty="0"/>
                <a:t>coefficient</a:t>
              </a:r>
              <a:r>
                <a:rPr lang="ja-JP" altLang="en-US" sz="2800" b="1" dirty="0"/>
                <a:t>　</a:t>
              </a:r>
              <a:r>
                <a:rPr lang="en-US" altLang="ja-JP" sz="2800" b="1" i="1" dirty="0"/>
                <a:t>S</a:t>
              </a:r>
              <a:r>
                <a:rPr lang="ja-JP" altLang="en-US" sz="2800" b="1" dirty="0"/>
                <a:t> </a:t>
              </a:r>
              <a:endParaRPr lang="en-US" altLang="ja-JP" sz="2800" b="1" dirty="0"/>
            </a:p>
          </p:txBody>
        </p:sp>
      </p:grpSp>
      <p:sp>
        <p:nvSpPr>
          <p:cNvPr id="215" name="テキスト ボックス 215">
            <a:extLst>
              <a:ext uri="{FF2B5EF4-FFF2-40B4-BE49-F238E27FC236}">
                <a16:creationId xmlns:a16="http://schemas.microsoft.com/office/drawing/2014/main" id="{8486B44F-5323-4804-87FC-0B95943D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842" y="30140135"/>
            <a:ext cx="2030413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熱伝導率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51" name="正方形/長方形 2050">
            <a:extLst>
              <a:ext uri="{FF2B5EF4-FFF2-40B4-BE49-F238E27FC236}">
                <a16:creationId xmlns:a16="http://schemas.microsoft.com/office/drawing/2014/main" id="{F662D83F-EFB8-4EB4-8DDE-DDB34F8F952B}"/>
              </a:ext>
            </a:extLst>
          </p:cNvPr>
          <p:cNvSpPr/>
          <p:nvPr/>
        </p:nvSpPr>
        <p:spPr>
          <a:xfrm>
            <a:off x="11596067" y="10669483"/>
            <a:ext cx="5085909" cy="1200329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Focusing on transition metal iron oxides with a perovskite structure, we aim </a:t>
            </a:r>
            <a:r>
              <a:rPr lang="en-US" altLang="ja-JP" sz="1800" kern="100" spc="-1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to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spc="-1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develop TE oxides that exhibit </a:t>
            </a:r>
            <a:r>
              <a:rPr lang="en-US" altLang="ja-JP" sz="1800" u="sng" kern="100" spc="-1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both P-type and N-type behavior with the same composition</a:t>
            </a:r>
            <a:r>
              <a:rPr lang="en-US" altLang="ja-JP" sz="1800" u="sng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lang="ja-JP" altLang="en-US" sz="1800" u="sng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8069523C-3582-4F56-A424-0919FC658FC1}"/>
              </a:ext>
            </a:extLst>
          </p:cNvPr>
          <p:cNvGrpSpPr/>
          <p:nvPr/>
        </p:nvGrpSpPr>
        <p:grpSpPr>
          <a:xfrm>
            <a:off x="1769763" y="21108756"/>
            <a:ext cx="12785795" cy="795486"/>
            <a:chOff x="16689526" y="27784840"/>
            <a:chExt cx="5384961" cy="699749"/>
          </a:xfrm>
          <a:solidFill>
            <a:srgbClr val="05BB12"/>
          </a:solidFill>
        </p:grpSpPr>
        <p:sp>
          <p:nvSpPr>
            <p:cNvPr id="336" name="正方形/長方形 335">
              <a:extLst>
                <a:ext uri="{FF2B5EF4-FFF2-40B4-BE49-F238E27FC236}">
                  <a16:creationId xmlns:a16="http://schemas.microsoft.com/office/drawing/2014/main" id="{77E7FFEF-7715-4726-9C2B-D75D602634F8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テキスト ボックス 216">
              <a:extLst>
                <a:ext uri="{FF2B5EF4-FFF2-40B4-BE49-F238E27FC236}">
                  <a16:creationId xmlns:a16="http://schemas.microsoft.com/office/drawing/2014/main" id="{E269EFF7-BDE8-4BB7-B69E-386D5F6EC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7460" y="27878460"/>
              <a:ext cx="4994540" cy="4602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2800" b="1" dirty="0"/>
                <a:t> </a:t>
              </a:r>
              <a:r>
                <a:rPr lang="en-US" altLang="ja-JP" sz="2800" b="1" dirty="0"/>
                <a:t>Rietveld analyses for XRD data</a:t>
              </a:r>
            </a:p>
          </p:txBody>
        </p:sp>
      </p:grpSp>
      <p:grpSp>
        <p:nvGrpSpPr>
          <p:cNvPr id="338" name="グループ化 337">
            <a:extLst>
              <a:ext uri="{FF2B5EF4-FFF2-40B4-BE49-F238E27FC236}">
                <a16:creationId xmlns:a16="http://schemas.microsoft.com/office/drawing/2014/main" id="{48BB4B9A-E1EA-45E5-A818-6DAD274B7C87}"/>
              </a:ext>
            </a:extLst>
          </p:cNvPr>
          <p:cNvGrpSpPr/>
          <p:nvPr/>
        </p:nvGrpSpPr>
        <p:grpSpPr>
          <a:xfrm>
            <a:off x="15176730" y="21104369"/>
            <a:ext cx="13275704" cy="727103"/>
            <a:chOff x="16689526" y="27784840"/>
            <a:chExt cx="5384961" cy="699749"/>
          </a:xfrm>
          <a:solidFill>
            <a:srgbClr val="05BB12"/>
          </a:solidFill>
        </p:grpSpPr>
        <p:sp>
          <p:nvSpPr>
            <p:cNvPr id="339" name="正方形/長方形 338">
              <a:extLst>
                <a:ext uri="{FF2B5EF4-FFF2-40B4-BE49-F238E27FC236}">
                  <a16:creationId xmlns:a16="http://schemas.microsoft.com/office/drawing/2014/main" id="{DEB8F192-322A-4A92-B3B9-9C677817B404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テキスト ボックス 216">
              <a:extLst>
                <a:ext uri="{FF2B5EF4-FFF2-40B4-BE49-F238E27FC236}">
                  <a16:creationId xmlns:a16="http://schemas.microsoft.com/office/drawing/2014/main" id="{DC4A706D-F6D5-49A6-9CAF-4B8926840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4732" y="27867578"/>
              <a:ext cx="4994540" cy="5232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magnetic</a:t>
              </a:r>
              <a:r>
                <a:rPr lang="ja-JP" altLang="en-US" sz="2800" b="1" dirty="0"/>
                <a:t> </a:t>
              </a:r>
              <a:r>
                <a:rPr lang="en-US" altLang="ja-JP" sz="2800" b="1" dirty="0"/>
                <a:t>susceptibility</a:t>
              </a:r>
              <a:r>
                <a:rPr lang="ja-JP" altLang="en-US" sz="2800" b="1" dirty="0"/>
                <a:t>　</a:t>
              </a:r>
              <a:r>
                <a:rPr lang="en-US" altLang="ja-JP" sz="2800" b="1" i="1" dirty="0"/>
                <a:t>χ</a:t>
              </a:r>
            </a:p>
          </p:txBody>
        </p:sp>
      </p:grp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8CFE0EB4-9950-49F9-9C4F-84F31C54D3E9}"/>
              </a:ext>
            </a:extLst>
          </p:cNvPr>
          <p:cNvSpPr txBox="1"/>
          <p:nvPr/>
        </p:nvSpPr>
        <p:spPr>
          <a:xfrm>
            <a:off x="1280044" y="39650912"/>
            <a:ext cx="28054684" cy="1938992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342900" indent="-342900" algn="just" defTabSz="685800">
              <a:buFont typeface="Wingdings" panose="05000000000000000000" pitchFamily="2" charset="2"/>
              <a:buChar char="l"/>
              <a:defRPr/>
            </a:pP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3-δ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 stable orthorhombic perovskite structure when x ≤ 0.5, but the perovskite structure is not maintained when x ≥ 0.6 due to oxygen deficiency. Since the distortion of the FeO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octahedra is small, the spin state of the Fe sites is LSFe</a:t>
            </a:r>
            <a:r>
              <a:rPr lang="en-US" altLang="ja-JP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LSFe</a:t>
            </a:r>
            <a:r>
              <a:rPr lang="en-US" altLang="ja-JP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ISFe</a:t>
            </a:r>
            <a:r>
              <a:rPr lang="en-US" altLang="ja-JP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LSFe</a:t>
            </a:r>
            <a:r>
              <a:rPr lang="en-US" altLang="ja-JP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 x increases, the </a:t>
            </a:r>
            <a:r>
              <a:rPr lang="en-US" altLang="ja-JP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decreases, and consequently, </a:t>
            </a:r>
            <a:r>
              <a:rPr lang="en-US" altLang="ja-JP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 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decreases with increasing x, reaching a maximum </a:t>
            </a:r>
            <a:r>
              <a:rPr lang="en-US" altLang="ja-JP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0.011 for x = 0.1 @ 600 K.</a:t>
            </a:r>
          </a:p>
          <a:p>
            <a:pPr marL="342900" indent="-342900" algn="just" defTabSz="685800">
              <a:buFont typeface="Wingdings" panose="05000000000000000000" pitchFamily="2" charset="2"/>
              <a:buChar char="l"/>
              <a:defRPr/>
            </a:pP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3-δ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exhibits a stable orthorhombic perovskite structure at x </a:t>
            </a:r>
            <a:r>
              <a:rPr lang="ja-JP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0.5, but at x </a:t>
            </a:r>
            <a:r>
              <a:rPr lang="ja-JP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0.6, the perovskite structure is not maintained due to increased distortion of the </a:t>
            </a:r>
            <a:r>
              <a:rPr lang="en-US" altLang="ja-JP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ja-JP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₆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octahedra. Due to the large distortion of the </a:t>
            </a:r>
            <a:r>
              <a:rPr lang="en-US" altLang="ja-JP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ja-JP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₆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octahedra, the spin state of the Fe sites is HSFe</a:t>
            </a:r>
            <a:r>
              <a:rPr lang="en-US" altLang="ja-JP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HSFe</a:t>
            </a:r>
            <a:r>
              <a:rPr lang="en-US" altLang="ja-JP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en-US" altLang="ja-JP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 x increases, the </a:t>
            </a:r>
            <a:r>
              <a:rPr lang="en-US" altLang="ja-JP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remains constant, </a:t>
            </a:r>
            <a:r>
              <a:rPr lang="en-US" altLang="ja-JP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maintains a high value, reaching a maximum </a:t>
            </a:r>
            <a:r>
              <a:rPr lang="en-US" altLang="ja-JP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 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0.014 for x = 0.1 @ 600K.</a:t>
            </a:r>
          </a:p>
          <a:p>
            <a:pPr marL="342900" indent="-342900" algn="just" defTabSz="685800">
              <a:buFont typeface="Wingdings" panose="05000000000000000000" pitchFamily="2" charset="2"/>
              <a:buChar char="l"/>
              <a:defRPr/>
            </a:pP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an n-type Fe transition metal oxide that maintains the orthorhombic perovskite structure even at x ≥ 0.6 and exhibits </a:t>
            </a:r>
            <a:r>
              <a:rPr lang="en-US" altLang="ja-JP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  <a:r>
              <a:rPr lang="en-US" altLang="ja-JP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@ 600 K is a future challenge.</a:t>
            </a:r>
            <a:endParaRPr kumimoji="0" lang="en-US" altLang="ja-JP" sz="2400" kern="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9E167B37-D372-4DC7-827C-01E95D56C9B1}"/>
              </a:ext>
            </a:extLst>
          </p:cNvPr>
          <p:cNvSpPr txBox="1"/>
          <p:nvPr/>
        </p:nvSpPr>
        <p:spPr>
          <a:xfrm>
            <a:off x="1348881" y="19999415"/>
            <a:ext cx="839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rgbClr val="92D050"/>
                </a:solidFill>
              </a:rPr>
              <a:t>Results &amp; Discussion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3CE95F-257F-9893-E590-3438F5A0BDCD}"/>
              </a:ext>
            </a:extLst>
          </p:cNvPr>
          <p:cNvSpPr txBox="1"/>
          <p:nvPr/>
        </p:nvSpPr>
        <p:spPr>
          <a:xfrm>
            <a:off x="6620057" y="345615"/>
            <a:ext cx="1972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and 7</a:t>
            </a:r>
            <a:r>
              <a:rPr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Asian Conference on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Thermoelectrics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(ICT/ACT 2025) on June 15-19, Sendai, Japan</a:t>
            </a:r>
            <a:r>
              <a: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140AA4-C4E4-5A97-6ECF-6A58F5F8C383}"/>
              </a:ext>
            </a:extLst>
          </p:cNvPr>
          <p:cNvSpPr txBox="1"/>
          <p:nvPr/>
        </p:nvSpPr>
        <p:spPr>
          <a:xfrm>
            <a:off x="5232796" y="6606376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TE</a:t>
            </a:r>
            <a:r>
              <a:rPr kumimoji="1" lang="ja-JP" altLang="en-US" sz="2400" b="1" dirty="0">
                <a:solidFill>
                  <a:srgbClr val="00B0F0"/>
                </a:solidFill>
              </a:rPr>
              <a:t> </a:t>
            </a:r>
            <a:r>
              <a:rPr lang="en-US" altLang="ja-JP" sz="2400" b="1" dirty="0">
                <a:solidFill>
                  <a:srgbClr val="00B0F0"/>
                </a:solidFill>
              </a:rPr>
              <a:t>cooling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393A164-C156-C2C1-2F58-A9FFC26B2AA0}"/>
              </a:ext>
            </a:extLst>
          </p:cNvPr>
          <p:cNvGrpSpPr/>
          <p:nvPr/>
        </p:nvGrpSpPr>
        <p:grpSpPr>
          <a:xfrm>
            <a:off x="16877908" y="12577039"/>
            <a:ext cx="11826402" cy="573552"/>
            <a:chOff x="16689526" y="27784840"/>
            <a:chExt cx="5384961" cy="699749"/>
          </a:xfrm>
          <a:solidFill>
            <a:srgbClr val="05BB12"/>
          </a:solidFill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6869380-4C27-68BD-9010-62514A85898B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16">
              <a:extLst>
                <a:ext uri="{FF2B5EF4-FFF2-40B4-BE49-F238E27FC236}">
                  <a16:creationId xmlns:a16="http://schemas.microsoft.com/office/drawing/2014/main" id="{1094044C-6CCA-1273-78BE-A022E7F01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7598" y="27788008"/>
              <a:ext cx="4994540" cy="6383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XRD</a:t>
              </a:r>
              <a:r>
                <a:rPr lang="ja-JP" altLang="en-US" sz="2800" b="1" dirty="0"/>
                <a:t> ： </a:t>
              </a:r>
              <a:r>
                <a:rPr lang="en-US" altLang="ja-JP" sz="2800" b="1" dirty="0"/>
                <a:t>space group </a:t>
              </a:r>
              <a:r>
                <a:rPr lang="en-US" altLang="ja-JP" sz="2800" b="1" i="1" dirty="0" err="1"/>
                <a:t>Pnma</a:t>
              </a:r>
              <a:r>
                <a:rPr lang="ja-JP" altLang="en-US" sz="2800" b="1" i="1" dirty="0"/>
                <a:t> </a:t>
              </a:r>
              <a:r>
                <a:rPr lang="en-US" altLang="ja-JP" sz="2800" b="1" i="1" dirty="0"/>
                <a:t>(No.62, D</a:t>
              </a:r>
              <a:r>
                <a:rPr lang="en-US" altLang="ja-JP" sz="2800" b="1" i="1" baseline="-25000" dirty="0"/>
                <a:t>2h</a:t>
              </a:r>
              <a:r>
                <a:rPr lang="en-US" altLang="ja-JP" sz="2800" b="1" i="1" baseline="30000" dirty="0"/>
                <a:t>16</a:t>
              </a:r>
              <a:r>
                <a:rPr lang="en-US" altLang="ja-JP" sz="2800" b="1" i="1" dirty="0"/>
                <a:t>)</a:t>
              </a: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F1C8D8C-96DC-E6C7-F322-31EAA294EB96}"/>
              </a:ext>
            </a:extLst>
          </p:cNvPr>
          <p:cNvSpPr txBox="1"/>
          <p:nvPr/>
        </p:nvSpPr>
        <p:spPr>
          <a:xfrm>
            <a:off x="15240138" y="20282091"/>
            <a:ext cx="2881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Curie-Weiss law</a:t>
            </a:r>
            <a:r>
              <a:rPr lang="ja-JP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endParaRPr kumimoji="1" lang="ja-JP" altLang="en-US" sz="200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4" name="オブジェクト 83">
            <a:extLst>
              <a:ext uri="{FF2B5EF4-FFF2-40B4-BE49-F238E27FC236}">
                <a16:creationId xmlns:a16="http://schemas.microsoft.com/office/drawing/2014/main" id="{667AA553-8FC7-5243-4FEE-2F4D9E5B2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89773"/>
              </p:ext>
            </p:extLst>
          </p:nvPr>
        </p:nvGraphicFramePr>
        <p:xfrm>
          <a:off x="17423496" y="19999757"/>
          <a:ext cx="2262809" cy="92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393480" progId="Equation.DSMT4">
                  <p:embed/>
                </p:oleObj>
              </mc:Choice>
              <mc:Fallback>
                <p:oleObj name="Equation" r:id="rId3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23496" y="19999757"/>
                        <a:ext cx="2262809" cy="92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矢印: 右 84">
            <a:extLst>
              <a:ext uri="{FF2B5EF4-FFF2-40B4-BE49-F238E27FC236}">
                <a16:creationId xmlns:a16="http://schemas.microsoft.com/office/drawing/2014/main" id="{F77E270F-B966-545E-FEAB-C8990F9C66C4}"/>
              </a:ext>
            </a:extLst>
          </p:cNvPr>
          <p:cNvSpPr/>
          <p:nvPr/>
        </p:nvSpPr>
        <p:spPr>
          <a:xfrm>
            <a:off x="20305466" y="20074064"/>
            <a:ext cx="1195590" cy="85658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7" name="オブジェクト 86">
            <a:extLst>
              <a:ext uri="{FF2B5EF4-FFF2-40B4-BE49-F238E27FC236}">
                <a16:creationId xmlns:a16="http://schemas.microsoft.com/office/drawing/2014/main" id="{FA0449FD-B43E-E3F0-3B4C-EFF8C6D116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86054"/>
              </p:ext>
            </p:extLst>
          </p:nvPr>
        </p:nvGraphicFramePr>
        <p:xfrm>
          <a:off x="21950211" y="19991825"/>
          <a:ext cx="22923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431640" progId="Equation.DSMT4">
                  <p:embed/>
                </p:oleObj>
              </mc:Choice>
              <mc:Fallback>
                <p:oleObj name="Equation" r:id="rId5" imgW="977760" imgH="431640" progId="Equation.DSMT4">
                  <p:embed/>
                  <p:pic>
                    <p:nvPicPr>
                      <p:cNvPr id="84" name="オブジェクト 83">
                        <a:extLst>
                          <a:ext uri="{FF2B5EF4-FFF2-40B4-BE49-F238E27FC236}">
                            <a16:creationId xmlns:a16="http://schemas.microsoft.com/office/drawing/2014/main" id="{667AA553-8FC7-5243-4FEE-2F4D9E5B2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0211" y="19991825"/>
                        <a:ext cx="22923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オブジェクト 88">
            <a:extLst>
              <a:ext uri="{FF2B5EF4-FFF2-40B4-BE49-F238E27FC236}">
                <a16:creationId xmlns:a16="http://schemas.microsoft.com/office/drawing/2014/main" id="{37841B5D-2FFD-41AC-B2F8-6B47BCB45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27771"/>
              </p:ext>
            </p:extLst>
          </p:nvPr>
        </p:nvGraphicFramePr>
        <p:xfrm>
          <a:off x="24670973" y="20029144"/>
          <a:ext cx="3628405" cy="97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03240" imgH="482400" progId="Equation.DSMT4">
                  <p:embed/>
                </p:oleObj>
              </mc:Choice>
              <mc:Fallback>
                <p:oleObj name="Equation" r:id="rId7" imgW="1803240" imgH="482400" progId="Equation.DSMT4">
                  <p:embed/>
                  <p:pic>
                    <p:nvPicPr>
                      <p:cNvPr id="87" name="オブジェクト 86">
                        <a:extLst>
                          <a:ext uri="{FF2B5EF4-FFF2-40B4-BE49-F238E27FC236}">
                            <a16:creationId xmlns:a16="http://schemas.microsoft.com/office/drawing/2014/main" id="{FA0449FD-B43E-E3F0-3B4C-EFF8C6D116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70973" y="20029144"/>
                        <a:ext cx="3628405" cy="97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D0526F2A-08D1-9485-58E9-A15E6B20985F}"/>
              </a:ext>
            </a:extLst>
          </p:cNvPr>
          <p:cNvSpPr txBox="1"/>
          <p:nvPr/>
        </p:nvSpPr>
        <p:spPr>
          <a:xfrm>
            <a:off x="1489460" y="11389375"/>
            <a:ext cx="30817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nergy</a:t>
            </a:r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conversion</a:t>
            </a:r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efficiency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07" name="オブジェクト 106">
            <a:extLst>
              <a:ext uri="{FF2B5EF4-FFF2-40B4-BE49-F238E27FC236}">
                <a16:creationId xmlns:a16="http://schemas.microsoft.com/office/drawing/2014/main" id="{B6A1C945-2C2A-3844-1393-11DB23AAE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061725"/>
              </p:ext>
            </p:extLst>
          </p:nvPr>
        </p:nvGraphicFramePr>
        <p:xfrm>
          <a:off x="1525970" y="10370318"/>
          <a:ext cx="282098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65080" imgH="660240" progId="Equation.DSMT4">
                  <p:embed/>
                </p:oleObj>
              </mc:Choice>
              <mc:Fallback>
                <p:oleObj name="Equation" r:id="rId9" imgW="1765080" imgH="660240" progId="Equation.DSMT4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970" y="10370318"/>
                        <a:ext cx="2820987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A49FDADD-7D84-CB19-DB3E-55F9C1A7E7B4}"/>
              </a:ext>
            </a:extLst>
          </p:cNvPr>
          <p:cNvSpPr txBox="1"/>
          <p:nvPr/>
        </p:nvSpPr>
        <p:spPr>
          <a:xfrm>
            <a:off x="4795443" y="11405601"/>
            <a:ext cx="2881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oefficient</a:t>
            </a:r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of</a:t>
            </a:r>
            <a:r>
              <a: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performance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12" name="オブジェクト 111">
            <a:extLst>
              <a:ext uri="{FF2B5EF4-FFF2-40B4-BE49-F238E27FC236}">
                <a16:creationId xmlns:a16="http://schemas.microsoft.com/office/drawing/2014/main" id="{A7E4090D-9498-BD71-8886-E73217EFA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056729"/>
              </p:ext>
            </p:extLst>
          </p:nvPr>
        </p:nvGraphicFramePr>
        <p:xfrm>
          <a:off x="4537341" y="10263208"/>
          <a:ext cx="28003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52480" imgH="647640" progId="Equation.DSMT4">
                  <p:embed/>
                </p:oleObj>
              </mc:Choice>
              <mc:Fallback>
                <p:oleObj name="Equation" r:id="rId11" imgW="1752480" imgH="647640" progId="Equation.DSMT4">
                  <p:embed/>
                  <p:pic>
                    <p:nvPicPr>
                      <p:cNvPr id="107" name="オブジェクト 106">
                        <a:extLst>
                          <a:ext uri="{FF2B5EF4-FFF2-40B4-BE49-F238E27FC236}">
                            <a16:creationId xmlns:a16="http://schemas.microsoft.com/office/drawing/2014/main" id="{B6A1C945-2C2A-3844-1393-11DB23AAE2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341" y="10263208"/>
                        <a:ext cx="28003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3D1304F8-6AE3-4418-CA7C-2645C743CFD4}"/>
              </a:ext>
            </a:extLst>
          </p:cNvPr>
          <p:cNvGrpSpPr/>
          <p:nvPr/>
        </p:nvGrpSpPr>
        <p:grpSpPr>
          <a:xfrm>
            <a:off x="8230833" y="5732324"/>
            <a:ext cx="8359929" cy="588018"/>
            <a:chOff x="16689526" y="27784840"/>
            <a:chExt cx="5384961" cy="699749"/>
          </a:xfrm>
          <a:solidFill>
            <a:srgbClr val="05BB12"/>
          </a:solidFill>
        </p:grpSpPr>
        <p:sp>
          <p:nvSpPr>
            <p:cNvPr id="158" name="正方形/長方形 157">
              <a:extLst>
                <a:ext uri="{FF2B5EF4-FFF2-40B4-BE49-F238E27FC236}">
                  <a16:creationId xmlns:a16="http://schemas.microsoft.com/office/drawing/2014/main" id="{80E47ADD-7D79-7CF4-77A9-E76B483B133B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216">
              <a:extLst>
                <a:ext uri="{FF2B5EF4-FFF2-40B4-BE49-F238E27FC236}">
                  <a16:creationId xmlns:a16="http://schemas.microsoft.com/office/drawing/2014/main" id="{6B08033E-D9CC-41C9-5A1E-2BF21BA64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4511" y="27796683"/>
              <a:ext cx="4994540" cy="6226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Oxides</a:t>
              </a:r>
              <a:r>
                <a:rPr lang="ja-JP" altLang="en-US" sz="2800" b="1" dirty="0"/>
                <a:t> </a:t>
              </a:r>
              <a:r>
                <a:rPr lang="en-US" altLang="ja-JP" sz="2800" b="1" dirty="0"/>
                <a:t>thermoelectric materials</a:t>
              </a:r>
              <a:r>
                <a:rPr lang="ja-JP" altLang="en-US" sz="2800" b="1" dirty="0"/>
                <a:t> </a:t>
              </a:r>
              <a:endParaRPr lang="en-US" altLang="ja-JP" sz="2800" b="1" dirty="0"/>
            </a:p>
          </p:txBody>
        </p:sp>
      </p:grpSp>
      <p:pic>
        <p:nvPicPr>
          <p:cNvPr id="160" name="Picture 2">
            <a:extLst>
              <a:ext uri="{FF2B5EF4-FFF2-40B4-BE49-F238E27FC236}">
                <a16:creationId xmlns:a16="http://schemas.microsoft.com/office/drawing/2014/main" id="{F6CE0068-B338-332B-966F-E529F17C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18" y="6660125"/>
            <a:ext cx="3247947" cy="231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F1E5A7EA-0CA6-9A54-24F1-3594CD8DFA71}"/>
              </a:ext>
            </a:extLst>
          </p:cNvPr>
          <p:cNvSpPr txBox="1"/>
          <p:nvPr/>
        </p:nvSpPr>
        <p:spPr>
          <a:xfrm>
            <a:off x="16741831" y="6434903"/>
            <a:ext cx="1923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kumimoji="1" lang="en-US" altLang="ja-JP" sz="1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1"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2%</a:t>
            </a:r>
            <a:endParaRPr kumimoji="1"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5E2FF51D-EC2F-DC97-1A82-7A0ABD63DE17}"/>
              </a:ext>
            </a:extLst>
          </p:cNvPr>
          <p:cNvSpPr/>
          <p:nvPr/>
        </p:nvSpPr>
        <p:spPr>
          <a:xfrm>
            <a:off x="8162661" y="8568343"/>
            <a:ext cx="3787105" cy="4255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010F77FE-E6FE-8269-5F4D-8A9BB2D68ABC}"/>
              </a:ext>
            </a:extLst>
          </p:cNvPr>
          <p:cNvSpPr txBox="1"/>
          <p:nvPr/>
        </p:nvSpPr>
        <p:spPr>
          <a:xfrm>
            <a:off x="8668914" y="8574091"/>
            <a:ext cx="258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</a:rPr>
              <a:t>Int.Appl.Ceram.Tech</a:t>
            </a:r>
            <a:r>
              <a:rPr lang="en-US" altLang="ja-JP" sz="1200" dirty="0">
                <a:solidFill>
                  <a:schemeClr val="bg1"/>
                </a:solidFill>
              </a:rPr>
              <a:t>. </a:t>
            </a:r>
            <a:r>
              <a:rPr lang="en-US" altLang="ja-JP" sz="1200" b="1" dirty="0">
                <a:solidFill>
                  <a:schemeClr val="bg1"/>
                </a:solidFill>
              </a:rPr>
              <a:t>4</a:t>
            </a:r>
            <a:r>
              <a:rPr lang="en-US" altLang="ja-JP" sz="1200" dirty="0">
                <a:solidFill>
                  <a:schemeClr val="bg1"/>
                </a:solidFill>
              </a:rPr>
              <a:t>, 535 (2007)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cxnSp>
        <p:nvCxnSpPr>
          <p:cNvPr id="166" name="直線矢印コネクタ 165">
            <a:extLst>
              <a:ext uri="{FF2B5EF4-FFF2-40B4-BE49-F238E27FC236}">
                <a16:creationId xmlns:a16="http://schemas.microsoft.com/office/drawing/2014/main" id="{B5174A2C-43D0-B7E3-F523-EC956818A411}"/>
              </a:ext>
            </a:extLst>
          </p:cNvPr>
          <p:cNvCxnSpPr/>
          <p:nvPr/>
        </p:nvCxnSpPr>
        <p:spPr>
          <a:xfrm flipV="1">
            <a:off x="8243118" y="7764904"/>
            <a:ext cx="621545" cy="16407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>
            <a:extLst>
              <a:ext uri="{FF2B5EF4-FFF2-40B4-BE49-F238E27FC236}">
                <a16:creationId xmlns:a16="http://schemas.microsoft.com/office/drawing/2014/main" id="{577DD777-7E85-843A-EB42-87F8DD7EEF6E}"/>
              </a:ext>
            </a:extLst>
          </p:cNvPr>
          <p:cNvCxnSpPr/>
          <p:nvPr/>
        </p:nvCxnSpPr>
        <p:spPr>
          <a:xfrm flipV="1">
            <a:off x="9858976" y="7807479"/>
            <a:ext cx="621545" cy="1640753"/>
          </a:xfrm>
          <a:prstGeom prst="straightConnector1">
            <a:avLst/>
          </a:prstGeom>
          <a:ln w="508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18" descr=" DP121.jpg                                                      0001A6B8Miya HD                        B98698CA:">
            <a:extLst>
              <a:ext uri="{FF2B5EF4-FFF2-40B4-BE49-F238E27FC236}">
                <a16:creationId xmlns:a16="http://schemas.microsoft.com/office/drawing/2014/main" id="{CF332416-EAA1-79BF-9B63-B845E6A2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54" y="9098730"/>
            <a:ext cx="1440160" cy="210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4">
            <a:extLst>
              <a:ext uri="{FF2B5EF4-FFF2-40B4-BE49-F238E27FC236}">
                <a16:creationId xmlns:a16="http://schemas.microsoft.com/office/drawing/2014/main" id="{09198965-C562-BEE8-0FB4-27343B93C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01" y="9096992"/>
            <a:ext cx="1944882" cy="21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8A4E9792-8908-6071-2822-7E6D8D266ED1}"/>
              </a:ext>
            </a:extLst>
          </p:cNvPr>
          <p:cNvSpPr txBox="1"/>
          <p:nvPr/>
        </p:nvSpPr>
        <p:spPr>
          <a:xfrm>
            <a:off x="7658356" y="1122938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Ca</a:t>
            </a:r>
            <a:r>
              <a:rPr kumimoji="1" lang="en-US" altLang="ja-JP" sz="1600" b="1" baseline="-25000" dirty="0">
                <a:solidFill>
                  <a:srgbClr val="FF0000"/>
                </a:solidFill>
              </a:rPr>
              <a:t>2.7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Bi</a:t>
            </a:r>
            <a:r>
              <a:rPr kumimoji="1" lang="en-US" altLang="ja-JP" sz="1600" b="1" baseline="-25000" dirty="0">
                <a:solidFill>
                  <a:srgbClr val="FF0000"/>
                </a:solidFill>
              </a:rPr>
              <a:t>0.3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Co</a:t>
            </a:r>
            <a:r>
              <a:rPr kumimoji="1" lang="en-US" altLang="ja-JP" sz="1600" b="1" baseline="-25000" dirty="0">
                <a:solidFill>
                  <a:srgbClr val="FF0000"/>
                </a:solidFill>
              </a:rPr>
              <a:t>4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O</a:t>
            </a:r>
            <a:r>
              <a:rPr kumimoji="1" lang="en-US" altLang="ja-JP" sz="1600" b="1" baseline="-25000" dirty="0">
                <a:solidFill>
                  <a:srgbClr val="FF0000"/>
                </a:solidFill>
              </a:rPr>
              <a:t>9</a:t>
            </a:r>
          </a:p>
          <a:p>
            <a:r>
              <a:rPr kumimoji="1" lang="en-US" altLang="ja-JP" sz="1600" b="1" dirty="0">
                <a:solidFill>
                  <a:srgbClr val="FF0000"/>
                </a:solidFill>
              </a:rPr>
              <a:t>      (Ca349)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D5E990D8-51D7-BF61-170C-5EF918830569}"/>
              </a:ext>
            </a:extLst>
          </p:cNvPr>
          <p:cNvSpPr txBox="1"/>
          <p:nvPr/>
        </p:nvSpPr>
        <p:spPr>
          <a:xfrm>
            <a:off x="9507108" y="1121269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000FF"/>
                </a:solidFill>
              </a:rPr>
              <a:t>CaMn</a:t>
            </a:r>
            <a:r>
              <a:rPr kumimoji="1" lang="en-US" altLang="ja-JP" sz="1600" b="1" baseline="-25000" dirty="0">
                <a:solidFill>
                  <a:srgbClr val="0000FF"/>
                </a:solidFill>
              </a:rPr>
              <a:t>0.98</a:t>
            </a:r>
            <a:r>
              <a:rPr kumimoji="1" lang="en-US" altLang="ja-JP" sz="1600" b="1" dirty="0">
                <a:solidFill>
                  <a:srgbClr val="0000FF"/>
                </a:solidFill>
              </a:rPr>
              <a:t>Mo</a:t>
            </a:r>
            <a:r>
              <a:rPr kumimoji="1" lang="en-US" altLang="ja-JP" sz="1600" b="1" baseline="-25000" dirty="0">
                <a:solidFill>
                  <a:srgbClr val="0000FF"/>
                </a:solidFill>
              </a:rPr>
              <a:t>0.02</a:t>
            </a:r>
            <a:r>
              <a:rPr kumimoji="1" lang="en-US" altLang="ja-JP" sz="1600" b="1" dirty="0">
                <a:solidFill>
                  <a:srgbClr val="0000FF"/>
                </a:solidFill>
              </a:rPr>
              <a:t>O</a:t>
            </a:r>
            <a:r>
              <a:rPr kumimoji="1" lang="en-US" altLang="ja-JP" sz="1600" b="1" baseline="-25000" dirty="0">
                <a:solidFill>
                  <a:srgbClr val="0000FF"/>
                </a:solidFill>
              </a:rPr>
              <a:t>3</a:t>
            </a:r>
          </a:p>
          <a:p>
            <a:r>
              <a:rPr lang="en-US" altLang="ja-JP" sz="1600" b="1" baseline="-25000" dirty="0">
                <a:solidFill>
                  <a:srgbClr val="0000FF"/>
                </a:solidFill>
              </a:rPr>
              <a:t>        </a:t>
            </a:r>
            <a:r>
              <a:rPr lang="en-US" altLang="ja-JP" sz="1600" b="1" dirty="0">
                <a:solidFill>
                  <a:srgbClr val="0000FF"/>
                </a:solidFill>
              </a:rPr>
              <a:t>(CaMnO</a:t>
            </a:r>
            <a:r>
              <a:rPr lang="en-US" altLang="ja-JP" sz="1600" b="1" baseline="-25000" dirty="0">
                <a:solidFill>
                  <a:srgbClr val="0000FF"/>
                </a:solidFill>
              </a:rPr>
              <a:t>3</a:t>
            </a:r>
            <a:r>
              <a:rPr lang="en-US" altLang="ja-JP" sz="1600" b="1" dirty="0">
                <a:solidFill>
                  <a:srgbClr val="0000FF"/>
                </a:solidFill>
              </a:rPr>
              <a:t>)</a:t>
            </a:r>
            <a:endParaRPr kumimoji="1" lang="ja-JP" altLang="en-US" sz="1600" b="1" baseline="-25000" dirty="0">
              <a:solidFill>
                <a:srgbClr val="0000FF"/>
              </a:solidFill>
            </a:endParaRP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36F6124D-2178-734B-8DCB-98E30F807355}"/>
              </a:ext>
            </a:extLst>
          </p:cNvPr>
          <p:cNvSpPr/>
          <p:nvPr/>
        </p:nvSpPr>
        <p:spPr>
          <a:xfrm>
            <a:off x="11559036" y="8737180"/>
            <a:ext cx="5122087" cy="1477328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Oxide thermoelectric materials that exhibit excellent performance in both P-type and N-type configurations exist, but </a:t>
            </a:r>
            <a:r>
              <a:rPr lang="en-US" altLang="ja-JP" sz="1800" kern="100" spc="-1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there are no oxide TE conversion materials that exhibit </a:t>
            </a:r>
            <a:r>
              <a:rPr lang="en-US" altLang="ja-JP" sz="1800" u="sng" kern="100" spc="-1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both P-type and N-type performance with the same composition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87E339FA-7CA8-CBCF-522C-342998A4353C}"/>
              </a:ext>
            </a:extLst>
          </p:cNvPr>
          <p:cNvSpPr/>
          <p:nvPr/>
        </p:nvSpPr>
        <p:spPr>
          <a:xfrm>
            <a:off x="11577365" y="6844532"/>
            <a:ext cx="5016576" cy="1477328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Chemically stable in oxidizing</a:t>
            </a:r>
            <a:r>
              <a:rPr lang="ja-JP" altLang="en-US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high-temperature 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Composed of elements that are abundant on earth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Does not contain toxic elements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Maintenance-free and can be used for long time</a:t>
            </a: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ja-JP" sz="1800" kern="100" spc="-1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Simple structure, resistant to vibration and impact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94538B54-E470-793B-99CB-B8E3A875BD51}"/>
              </a:ext>
            </a:extLst>
          </p:cNvPr>
          <p:cNvSpPr txBox="1"/>
          <p:nvPr/>
        </p:nvSpPr>
        <p:spPr>
          <a:xfrm>
            <a:off x="11517017" y="6473671"/>
            <a:ext cx="21508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●</a:t>
            </a:r>
            <a:r>
              <a:rPr lang="en-US" altLang="ja-JP" b="1" dirty="0">
                <a:solidFill>
                  <a:srgbClr val="FF0000"/>
                </a:solidFill>
              </a:rPr>
              <a:t>Advantages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F0D72628-8EDF-3F82-F75A-38AF03164AC7}"/>
              </a:ext>
            </a:extLst>
          </p:cNvPr>
          <p:cNvSpPr txBox="1"/>
          <p:nvPr/>
        </p:nvSpPr>
        <p:spPr>
          <a:xfrm>
            <a:off x="11494141" y="8398941"/>
            <a:ext cx="215087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●</a:t>
            </a:r>
            <a:r>
              <a:rPr lang="en-US" altLang="ja-JP" b="1" dirty="0">
                <a:solidFill>
                  <a:srgbClr val="0000FF"/>
                </a:solidFill>
              </a:rPr>
              <a:t>Disadvantages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30C16AD3-6D57-1B3B-6781-A87A8BE7D06F}"/>
              </a:ext>
            </a:extLst>
          </p:cNvPr>
          <p:cNvSpPr txBox="1"/>
          <p:nvPr/>
        </p:nvSpPr>
        <p:spPr>
          <a:xfrm>
            <a:off x="11488370" y="10320724"/>
            <a:ext cx="26351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900"/>
                </a:solidFill>
              </a:rPr>
              <a:t>●</a:t>
            </a:r>
            <a:r>
              <a:rPr lang="en-US" altLang="ja-JP" b="1" dirty="0">
                <a:solidFill>
                  <a:srgbClr val="009900"/>
                </a:solidFill>
              </a:rPr>
              <a:t>Research</a:t>
            </a:r>
            <a:r>
              <a:rPr lang="ja-JP" altLang="en-US" b="1" dirty="0">
                <a:solidFill>
                  <a:srgbClr val="009900"/>
                </a:solidFill>
              </a:rPr>
              <a:t> </a:t>
            </a:r>
            <a:r>
              <a:rPr lang="en-US" altLang="ja-JP" b="1" dirty="0">
                <a:solidFill>
                  <a:srgbClr val="009900"/>
                </a:solidFill>
              </a:rPr>
              <a:t>purpose</a:t>
            </a:r>
            <a:endParaRPr kumimoji="1" lang="ja-JP" altLang="en-US" b="1" dirty="0">
              <a:solidFill>
                <a:srgbClr val="009900"/>
              </a:solidFill>
            </a:endParaRPr>
          </a:p>
        </p:txBody>
      </p:sp>
      <p:graphicFrame>
        <p:nvGraphicFramePr>
          <p:cNvPr id="178" name="オブジェクト 177">
            <a:extLst>
              <a:ext uri="{FF2B5EF4-FFF2-40B4-BE49-F238E27FC236}">
                <a16:creationId xmlns:a16="http://schemas.microsoft.com/office/drawing/2014/main" id="{F8789557-E281-C8C0-2B16-FD2CEFD67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48591"/>
              </p:ext>
            </p:extLst>
          </p:nvPr>
        </p:nvGraphicFramePr>
        <p:xfrm>
          <a:off x="17429860" y="7087499"/>
          <a:ext cx="395287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65080" imgH="507960" progId="Equation.DSMT4">
                  <p:embed/>
                </p:oleObj>
              </mc:Choice>
              <mc:Fallback>
                <p:oleObj name="Equation" r:id="rId17" imgW="1765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29860" y="7087499"/>
                        <a:ext cx="3952875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55223000-43BB-27C2-CA0B-B3C73CCA719A}"/>
              </a:ext>
            </a:extLst>
          </p:cNvPr>
          <p:cNvSpPr txBox="1"/>
          <p:nvPr/>
        </p:nvSpPr>
        <p:spPr>
          <a:xfrm>
            <a:off x="1564953" y="13640080"/>
            <a:ext cx="318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tolerance</a:t>
            </a:r>
            <a:r>
              <a:rPr lang="ja-JP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factor</a:t>
            </a:r>
            <a:r>
              <a:rPr lang="ja-JP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endParaRPr kumimoji="1" lang="en-US" altLang="ja-JP" sz="200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84" name="オブジェクト 183">
            <a:extLst>
              <a:ext uri="{FF2B5EF4-FFF2-40B4-BE49-F238E27FC236}">
                <a16:creationId xmlns:a16="http://schemas.microsoft.com/office/drawing/2014/main" id="{A8BE9711-975D-FB65-9FFB-7B0875F1B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69718"/>
              </p:ext>
            </p:extLst>
          </p:nvPr>
        </p:nvGraphicFramePr>
        <p:xfrm>
          <a:off x="3590622" y="13379833"/>
          <a:ext cx="1996813" cy="99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77760" imgH="457200" progId="Equation.DSMT4">
                  <p:embed/>
                </p:oleObj>
              </mc:Choice>
              <mc:Fallback>
                <p:oleObj name="Equation" r:id="rId19" imgW="977760" imgH="457200" progId="Equation.DSMT4">
                  <p:embed/>
                  <p:pic>
                    <p:nvPicPr>
                      <p:cNvPr id="36" name="オブジェクト 35">
                        <a:extLst>
                          <a:ext uri="{FF2B5EF4-FFF2-40B4-BE49-F238E27FC236}">
                            <a16:creationId xmlns:a16="http://schemas.microsoft.com/office/drawing/2014/main" id="{74CFB624-FB3E-C955-7872-1066130227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90622" y="13379833"/>
                        <a:ext cx="1996813" cy="998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図 1028">
            <a:extLst>
              <a:ext uri="{FF2B5EF4-FFF2-40B4-BE49-F238E27FC236}">
                <a16:creationId xmlns:a16="http://schemas.microsoft.com/office/drawing/2014/main" id="{DBE15E99-A1DD-3FA6-7FE2-B709A048D0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50633" y="12577039"/>
            <a:ext cx="1362668" cy="1239205"/>
          </a:xfrm>
          <a:prstGeom prst="rect">
            <a:avLst/>
          </a:prstGeom>
        </p:spPr>
      </p:pic>
      <p:sp>
        <p:nvSpPr>
          <p:cNvPr id="1040" name="矢印: 五方向 1039">
            <a:extLst>
              <a:ext uri="{FF2B5EF4-FFF2-40B4-BE49-F238E27FC236}">
                <a16:creationId xmlns:a16="http://schemas.microsoft.com/office/drawing/2014/main" id="{449B5660-6348-5987-1DA1-EAAED07FE2D2}"/>
              </a:ext>
            </a:extLst>
          </p:cNvPr>
          <p:cNvSpPr/>
          <p:nvPr/>
        </p:nvSpPr>
        <p:spPr>
          <a:xfrm>
            <a:off x="1593808" y="17037220"/>
            <a:ext cx="1996814" cy="2120887"/>
          </a:xfrm>
          <a:prstGeom prst="homePlate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1" name="矢印: 山形 1040">
            <a:extLst>
              <a:ext uri="{FF2B5EF4-FFF2-40B4-BE49-F238E27FC236}">
                <a16:creationId xmlns:a16="http://schemas.microsoft.com/office/drawing/2014/main" id="{D334FE95-D4E2-8957-4D0D-10E3E5F99215}"/>
              </a:ext>
            </a:extLst>
          </p:cNvPr>
          <p:cNvSpPr/>
          <p:nvPr/>
        </p:nvSpPr>
        <p:spPr>
          <a:xfrm>
            <a:off x="2780137" y="17037834"/>
            <a:ext cx="2567930" cy="2074349"/>
          </a:xfrm>
          <a:prstGeom prst="chevron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6" name="テキスト ボックス 1045">
            <a:extLst>
              <a:ext uri="{FF2B5EF4-FFF2-40B4-BE49-F238E27FC236}">
                <a16:creationId xmlns:a16="http://schemas.microsoft.com/office/drawing/2014/main" id="{EBFC0A2A-6016-DB8F-5F52-5C9F6A0DF293}"/>
              </a:ext>
            </a:extLst>
          </p:cNvPr>
          <p:cNvSpPr txBox="1"/>
          <p:nvPr/>
        </p:nvSpPr>
        <p:spPr>
          <a:xfrm>
            <a:off x="3325783" y="18386972"/>
            <a:ext cx="29393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1000</a:t>
            </a:r>
            <a:r>
              <a:rPr kumimoji="1" lang="ja-JP" altLang="en-US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 </a:t>
            </a:r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24h</a:t>
            </a:r>
          </a:p>
          <a:p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</a:t>
            </a:r>
            <a:r>
              <a:rPr lang="ja-JP" altLang="en-US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air</a:t>
            </a:r>
          </a:p>
        </p:txBody>
      </p:sp>
      <p:sp>
        <p:nvSpPr>
          <p:cNvPr id="1047" name="矢印: 山形 1046">
            <a:extLst>
              <a:ext uri="{FF2B5EF4-FFF2-40B4-BE49-F238E27FC236}">
                <a16:creationId xmlns:a16="http://schemas.microsoft.com/office/drawing/2014/main" id="{C6F2F2EF-B3CC-B246-FE16-BE01D873A233}"/>
              </a:ext>
            </a:extLst>
          </p:cNvPr>
          <p:cNvSpPr/>
          <p:nvPr/>
        </p:nvSpPr>
        <p:spPr>
          <a:xfrm>
            <a:off x="4503393" y="17045633"/>
            <a:ext cx="2567930" cy="2074349"/>
          </a:xfrm>
          <a:prstGeom prst="chevron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" name="矢印: 山形 1048">
            <a:extLst>
              <a:ext uri="{FF2B5EF4-FFF2-40B4-BE49-F238E27FC236}">
                <a16:creationId xmlns:a16="http://schemas.microsoft.com/office/drawing/2014/main" id="{6270D730-F1D7-FEC5-FE3D-C50FB08BF48B}"/>
              </a:ext>
            </a:extLst>
          </p:cNvPr>
          <p:cNvSpPr/>
          <p:nvPr/>
        </p:nvSpPr>
        <p:spPr>
          <a:xfrm>
            <a:off x="6258017" y="17037220"/>
            <a:ext cx="2567930" cy="2074349"/>
          </a:xfrm>
          <a:prstGeom prst="chevron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1" name="矢印: 山形 1050">
            <a:extLst>
              <a:ext uri="{FF2B5EF4-FFF2-40B4-BE49-F238E27FC236}">
                <a16:creationId xmlns:a16="http://schemas.microsoft.com/office/drawing/2014/main" id="{6A64BBA0-E5EC-3B29-4765-66290C532934}"/>
              </a:ext>
            </a:extLst>
          </p:cNvPr>
          <p:cNvSpPr/>
          <p:nvPr/>
        </p:nvSpPr>
        <p:spPr>
          <a:xfrm>
            <a:off x="7982827" y="17014046"/>
            <a:ext cx="2567930" cy="2074349"/>
          </a:xfrm>
          <a:prstGeom prst="chevron">
            <a:avLst/>
          </a:prstGeom>
          <a:solidFill>
            <a:srgbClr val="5AF1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D606AE1B-F242-0893-EE9E-0186A0AA9D0E}"/>
              </a:ext>
            </a:extLst>
          </p:cNvPr>
          <p:cNvSpPr txBox="1"/>
          <p:nvPr/>
        </p:nvSpPr>
        <p:spPr>
          <a:xfrm>
            <a:off x="8521386" y="18379746"/>
            <a:ext cx="29393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1200</a:t>
            </a:r>
            <a:r>
              <a:rPr kumimoji="1" lang="ja-JP" altLang="en-US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 </a:t>
            </a:r>
            <a:r>
              <a:rPr kumimoji="1"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48</a:t>
            </a:r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</a:t>
            </a:r>
          </a:p>
          <a:p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 O</a:t>
            </a:r>
            <a:r>
              <a:rPr lang="en-US" altLang="ja-JP" b="1" baseline="-25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54" name="矢印: 山形 1053">
            <a:extLst>
              <a:ext uri="{FF2B5EF4-FFF2-40B4-BE49-F238E27FC236}">
                <a16:creationId xmlns:a16="http://schemas.microsoft.com/office/drawing/2014/main" id="{91CBB6B8-8C1E-7FA8-3392-20BB342B85DC}"/>
              </a:ext>
            </a:extLst>
          </p:cNvPr>
          <p:cNvSpPr/>
          <p:nvPr/>
        </p:nvSpPr>
        <p:spPr>
          <a:xfrm>
            <a:off x="9721767" y="17020897"/>
            <a:ext cx="2567930" cy="2074349"/>
          </a:xfrm>
          <a:prstGeom prst="chevron">
            <a:avLst/>
          </a:prstGeom>
          <a:solidFill>
            <a:srgbClr val="05BB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7" name="矢印: 山形 1056">
            <a:extLst>
              <a:ext uri="{FF2B5EF4-FFF2-40B4-BE49-F238E27FC236}">
                <a16:creationId xmlns:a16="http://schemas.microsoft.com/office/drawing/2014/main" id="{77E9A63C-45FC-CC85-AFF5-43FC2E333A43}"/>
              </a:ext>
            </a:extLst>
          </p:cNvPr>
          <p:cNvSpPr/>
          <p:nvPr/>
        </p:nvSpPr>
        <p:spPr>
          <a:xfrm>
            <a:off x="11438320" y="17032876"/>
            <a:ext cx="4835566" cy="2099028"/>
          </a:xfrm>
          <a:prstGeom prst="chevron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4FC97F61-5C34-9768-CC22-953B5DBA2995}"/>
              </a:ext>
            </a:extLst>
          </p:cNvPr>
          <p:cNvSpPr txBox="1"/>
          <p:nvPr/>
        </p:nvSpPr>
        <p:spPr>
          <a:xfrm>
            <a:off x="7283093" y="12447647"/>
            <a:ext cx="21574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A</a:t>
            </a:r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r>
              <a:rPr kumimoji="1" lang="en-US" altLang="ja-JP" sz="1200" dirty="0">
                <a:solidFill>
                  <a:schemeClr val="bg1"/>
                </a:solidFill>
              </a:rPr>
              <a:t>(Sm</a:t>
            </a:r>
            <a:r>
              <a:rPr lang="en-US" altLang="ja-JP" sz="1200" baseline="30000" dirty="0">
                <a:solidFill>
                  <a:schemeClr val="bg1"/>
                </a:solidFill>
              </a:rPr>
              <a:t>3+</a:t>
            </a:r>
            <a:r>
              <a:rPr lang="en-US" altLang="ja-JP" sz="1200" dirty="0">
                <a:solidFill>
                  <a:schemeClr val="bg1"/>
                </a:solidFill>
              </a:rPr>
              <a:t>, Ho</a:t>
            </a:r>
            <a:r>
              <a:rPr lang="en-US" altLang="ja-JP" sz="1200" baseline="30000" dirty="0">
                <a:solidFill>
                  <a:schemeClr val="bg1"/>
                </a:solidFill>
              </a:rPr>
              <a:t>3+</a:t>
            </a:r>
            <a:r>
              <a:rPr lang="en-US" altLang="ja-JP" sz="1200" dirty="0">
                <a:solidFill>
                  <a:schemeClr val="bg1"/>
                </a:solidFill>
              </a:rPr>
              <a:t>, Ca</a:t>
            </a:r>
            <a:r>
              <a:rPr lang="en-US" altLang="ja-JP" sz="1200" baseline="30000" dirty="0">
                <a:solidFill>
                  <a:schemeClr val="bg1"/>
                </a:solidFill>
              </a:rPr>
              <a:t>2+</a:t>
            </a:r>
            <a:r>
              <a:rPr kumimoji="1" lang="en-US" altLang="ja-JP" sz="1200" dirty="0">
                <a:solidFill>
                  <a:schemeClr val="bg1"/>
                </a:solidFill>
              </a:rPr>
              <a:t>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cxnSp>
        <p:nvCxnSpPr>
          <p:cNvPr id="199" name="直線矢印コネクタ 198">
            <a:extLst>
              <a:ext uri="{FF2B5EF4-FFF2-40B4-BE49-F238E27FC236}">
                <a16:creationId xmlns:a16="http://schemas.microsoft.com/office/drawing/2014/main" id="{F5D4A617-66B9-0EEB-6EF3-691C78AD2EEF}"/>
              </a:ext>
            </a:extLst>
          </p:cNvPr>
          <p:cNvCxnSpPr>
            <a:cxnSpLocks/>
          </p:cNvCxnSpPr>
          <p:nvPr/>
        </p:nvCxnSpPr>
        <p:spPr>
          <a:xfrm flipH="1" flipV="1">
            <a:off x="6793684" y="13210526"/>
            <a:ext cx="744003" cy="227688"/>
          </a:xfrm>
          <a:prstGeom prst="straightConnector1">
            <a:avLst/>
          </a:prstGeom>
          <a:ln w="25400">
            <a:solidFill>
              <a:srgbClr val="5AF1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>
            <a:extLst>
              <a:ext uri="{FF2B5EF4-FFF2-40B4-BE49-F238E27FC236}">
                <a16:creationId xmlns:a16="http://schemas.microsoft.com/office/drawing/2014/main" id="{5E186026-A15C-58B8-3072-5ACE656EEA87}"/>
              </a:ext>
            </a:extLst>
          </p:cNvPr>
          <p:cNvCxnSpPr>
            <a:cxnSpLocks/>
          </p:cNvCxnSpPr>
          <p:nvPr/>
        </p:nvCxnSpPr>
        <p:spPr>
          <a:xfrm flipH="1">
            <a:off x="7216501" y="13174630"/>
            <a:ext cx="376803" cy="41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ABA3286A-8A6A-2866-1BE7-47EC6D508BB3}"/>
              </a:ext>
            </a:extLst>
          </p:cNvPr>
          <p:cNvSpPr txBox="1"/>
          <p:nvPr/>
        </p:nvSpPr>
        <p:spPr>
          <a:xfrm>
            <a:off x="7537687" y="12975823"/>
            <a:ext cx="7303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O</a:t>
            </a:r>
            <a:r>
              <a:rPr kumimoji="1" lang="en-US" altLang="ja-JP" b="1" baseline="30000" dirty="0">
                <a:solidFill>
                  <a:srgbClr val="FF0000"/>
                </a:solidFill>
              </a:rPr>
              <a:t>2-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A83618-CD5E-03D2-2730-885ADA072245}"/>
              </a:ext>
            </a:extLst>
          </p:cNvPr>
          <p:cNvSpPr txBox="1"/>
          <p:nvPr/>
        </p:nvSpPr>
        <p:spPr>
          <a:xfrm>
            <a:off x="583457" y="345615"/>
            <a:ext cx="3663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altLang="ja-JP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kumimoji="1" lang="ja-JP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5BDB366-0818-90BB-F9F8-92580B719F23}"/>
              </a:ext>
            </a:extLst>
          </p:cNvPr>
          <p:cNvSpPr/>
          <p:nvPr/>
        </p:nvSpPr>
        <p:spPr>
          <a:xfrm>
            <a:off x="497963" y="329436"/>
            <a:ext cx="2471123" cy="10804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B97C7A9F-5DE4-999F-7A2A-FBCBD92A4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14168"/>
              </p:ext>
            </p:extLst>
          </p:nvPr>
        </p:nvGraphicFramePr>
        <p:xfrm>
          <a:off x="17375543" y="8827440"/>
          <a:ext cx="415131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854000" imgH="507960" progId="Equation.DSMT4">
                  <p:embed/>
                </p:oleObj>
              </mc:Choice>
              <mc:Fallback>
                <p:oleObj name="Equation" r:id="rId22" imgW="1854000" imgH="507960" progId="Equation.DSMT4">
                  <p:embed/>
                  <p:pic>
                    <p:nvPicPr>
                      <p:cNvPr id="178" name="オブジェクト 177">
                        <a:extLst>
                          <a:ext uri="{FF2B5EF4-FFF2-40B4-BE49-F238E27FC236}">
                            <a16:creationId xmlns:a16="http://schemas.microsoft.com/office/drawing/2014/main" id="{F8789557-E281-C8C0-2B16-FD2CEFD67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7375543" y="8827440"/>
                        <a:ext cx="4151313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06D5D7F3-5F44-CFFB-4415-C28F261E6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156012"/>
              </p:ext>
            </p:extLst>
          </p:nvPr>
        </p:nvGraphicFramePr>
        <p:xfrm>
          <a:off x="17449640" y="10547626"/>
          <a:ext cx="40941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828800" imgH="507960" progId="Equation.DSMT4">
                  <p:embed/>
                </p:oleObj>
              </mc:Choice>
              <mc:Fallback>
                <p:oleObj name="Equation" r:id="rId24" imgW="1828800" imgH="507960" progId="Equation.DSMT4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B97C7A9F-5DE4-999F-7A2A-FBCBD92A4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449640" y="10547626"/>
                        <a:ext cx="4094163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2E91B07-9A86-415D-DE50-97E9C70E77DE}"/>
              </a:ext>
            </a:extLst>
          </p:cNvPr>
          <p:cNvGrpSpPr/>
          <p:nvPr/>
        </p:nvGrpSpPr>
        <p:grpSpPr>
          <a:xfrm>
            <a:off x="17187810" y="5783186"/>
            <a:ext cx="4464053" cy="577743"/>
            <a:chOff x="16689526" y="27784840"/>
            <a:chExt cx="5384961" cy="699749"/>
          </a:xfrm>
          <a:solidFill>
            <a:srgbClr val="05BB12"/>
          </a:solidFill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094845D-0CB6-F356-3155-5D1F1D2C7A42}"/>
                </a:ext>
              </a:extLst>
            </p:cNvPr>
            <p:cNvSpPr/>
            <p:nvPr/>
          </p:nvSpPr>
          <p:spPr>
            <a:xfrm>
              <a:off x="16689526" y="27784840"/>
              <a:ext cx="5384961" cy="699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16">
              <a:extLst>
                <a:ext uri="{FF2B5EF4-FFF2-40B4-BE49-F238E27FC236}">
                  <a16:creationId xmlns:a16="http://schemas.microsoft.com/office/drawing/2014/main" id="{A0026C09-8100-710C-F3E9-A52E40209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8096" y="27816302"/>
              <a:ext cx="4994540" cy="633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Heikes formula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6B3EEB1-55C9-74B0-59CE-18E7FF5AB114}"/>
              </a:ext>
            </a:extLst>
          </p:cNvPr>
          <p:cNvGrpSpPr/>
          <p:nvPr/>
        </p:nvGrpSpPr>
        <p:grpSpPr>
          <a:xfrm>
            <a:off x="22320981" y="5809639"/>
            <a:ext cx="6569970" cy="567606"/>
            <a:chOff x="16758732" y="27736636"/>
            <a:chExt cx="5467449" cy="662256"/>
          </a:xfrm>
          <a:solidFill>
            <a:srgbClr val="05BB12"/>
          </a:solidFill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8B2EB0A-DA59-399B-568D-D4C722CA8CBC}"/>
                </a:ext>
              </a:extLst>
            </p:cNvPr>
            <p:cNvSpPr/>
            <p:nvPr/>
          </p:nvSpPr>
          <p:spPr>
            <a:xfrm>
              <a:off x="16758732" y="27736636"/>
              <a:ext cx="5467449" cy="662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216">
              <a:extLst>
                <a:ext uri="{FF2B5EF4-FFF2-40B4-BE49-F238E27FC236}">
                  <a16:creationId xmlns:a16="http://schemas.microsoft.com/office/drawing/2014/main" id="{AC302A0A-9605-5066-7F2D-4BF08C345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4365" y="27774474"/>
              <a:ext cx="5436183" cy="6104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i="1" dirty="0"/>
                <a:t>S</a:t>
              </a:r>
              <a:r>
                <a:rPr lang="ja-JP" altLang="en-US" sz="2800" b="1" baseline="-25000" dirty="0"/>
                <a:t>∞</a:t>
              </a:r>
              <a:r>
                <a:rPr lang="ja-JP" altLang="en-US" sz="2800" b="1" dirty="0"/>
                <a:t> </a:t>
              </a:r>
              <a:r>
                <a:rPr lang="en-US" altLang="ja-JP" sz="2800" b="1" dirty="0"/>
                <a:t>for A</a:t>
              </a:r>
              <a:r>
                <a:rPr lang="en-US" altLang="ja-JP" sz="2800" b="1" baseline="-25000" dirty="0"/>
                <a:t>1-x</a:t>
              </a:r>
              <a:r>
                <a:rPr lang="en-US" altLang="ja-JP" sz="2800" b="1" dirty="0"/>
                <a:t>Ca</a:t>
              </a:r>
              <a:r>
                <a:rPr lang="en-US" altLang="ja-JP" sz="2800" b="1" baseline="-25000" dirty="0"/>
                <a:t>x</a:t>
              </a:r>
              <a:r>
                <a:rPr lang="en-US" altLang="ja-JP" sz="2800" b="1" dirty="0"/>
                <a:t>Fe</a:t>
              </a:r>
              <a:r>
                <a:rPr lang="en-US" altLang="ja-JP" sz="2800" b="1" baseline="30000" dirty="0"/>
                <a:t>3+</a:t>
              </a:r>
              <a:r>
                <a:rPr lang="en-US" altLang="ja-JP" sz="2800" b="1" baseline="-25000" dirty="0"/>
                <a:t>1-x</a:t>
              </a:r>
              <a:r>
                <a:rPr lang="en-US" altLang="ja-JP" sz="2800" b="1" dirty="0"/>
                <a:t>Fe</a:t>
              </a:r>
              <a:r>
                <a:rPr lang="en-US" altLang="ja-JP" sz="2800" b="1" baseline="30000" dirty="0"/>
                <a:t>4+</a:t>
              </a:r>
              <a:r>
                <a:rPr lang="en-US" altLang="ja-JP" sz="2800" b="1" baseline="-25000" dirty="0"/>
                <a:t>x</a:t>
              </a:r>
              <a:r>
                <a:rPr lang="en-US" altLang="ja-JP" sz="2800" b="1" dirty="0"/>
                <a:t>O</a:t>
              </a:r>
              <a:r>
                <a:rPr lang="en-US" altLang="ja-JP" sz="2800" b="1" baseline="-25000" dirty="0"/>
                <a:t>3-δ</a:t>
              </a:r>
              <a:r>
                <a:rPr lang="ja-JP" altLang="en-US" sz="2800" b="1" baseline="-25000" dirty="0"/>
                <a:t>　</a:t>
              </a:r>
              <a:r>
                <a:rPr lang="en-US" altLang="ja-JP" sz="2800" b="1" dirty="0"/>
                <a:t>(</a:t>
              </a:r>
              <a:r>
                <a:rPr lang="en-US" altLang="ja-JP" sz="2800" b="1" i="1" dirty="0"/>
                <a:t>δ </a:t>
              </a:r>
              <a:r>
                <a:rPr lang="en-US" altLang="ja-JP" sz="2800" b="1" dirty="0"/>
                <a:t>= 0)</a:t>
              </a:r>
              <a:endParaRPr lang="en-US" altLang="ja-JP" sz="2800" b="1" baseline="-25000" dirty="0"/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8BAAC08-951D-3C4A-D3D0-80CF38410A80}"/>
              </a:ext>
            </a:extLst>
          </p:cNvPr>
          <p:cNvSpPr txBox="1"/>
          <p:nvPr/>
        </p:nvSpPr>
        <p:spPr>
          <a:xfrm>
            <a:off x="18117844" y="6701666"/>
            <a:ext cx="393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LS Fe</a:t>
            </a:r>
            <a:r>
              <a:rPr lang="en-US" altLang="ja-JP" sz="2400" b="1" baseline="30000" dirty="0">
                <a:solidFill>
                  <a:schemeClr val="bg1"/>
                </a:solidFill>
              </a:rPr>
              <a:t>3+</a:t>
            </a:r>
            <a:r>
              <a:rPr lang="en-US" altLang="ja-JP" sz="2400" b="1" baseline="-25000" dirty="0">
                <a:solidFill>
                  <a:schemeClr val="bg1"/>
                </a:solidFill>
              </a:rPr>
              <a:t>1-x</a:t>
            </a:r>
            <a:r>
              <a:rPr lang="en-US" altLang="ja-JP" sz="2400" b="1" dirty="0">
                <a:solidFill>
                  <a:schemeClr val="bg1"/>
                </a:solidFill>
              </a:rPr>
              <a:t> LS Fe</a:t>
            </a:r>
            <a:r>
              <a:rPr lang="en-US" altLang="ja-JP" sz="2400" b="1" baseline="30000" dirty="0">
                <a:solidFill>
                  <a:schemeClr val="bg1"/>
                </a:solidFill>
              </a:rPr>
              <a:t>4+</a:t>
            </a:r>
            <a:r>
              <a:rPr lang="en-US" altLang="ja-JP" sz="2400" b="1" baseline="-25000" dirty="0">
                <a:solidFill>
                  <a:schemeClr val="bg1"/>
                </a:solidFill>
              </a:rPr>
              <a:t>x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2A39E1-DAF4-817B-7053-04F3241E9730}"/>
              </a:ext>
            </a:extLst>
          </p:cNvPr>
          <p:cNvSpPr txBox="1"/>
          <p:nvPr/>
        </p:nvSpPr>
        <p:spPr>
          <a:xfrm>
            <a:off x="18084537" y="8400137"/>
            <a:ext cx="464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IS Fe</a:t>
            </a:r>
            <a:r>
              <a:rPr lang="en-US" altLang="ja-JP" sz="2400" b="1" baseline="30000" dirty="0">
                <a:solidFill>
                  <a:schemeClr val="bg1"/>
                </a:solidFill>
              </a:rPr>
              <a:t>3+</a:t>
            </a:r>
            <a:r>
              <a:rPr lang="en-US" altLang="ja-JP" sz="2400" b="1" baseline="-25000" dirty="0">
                <a:solidFill>
                  <a:schemeClr val="bg1"/>
                </a:solidFill>
              </a:rPr>
              <a:t>1-x</a:t>
            </a:r>
            <a:r>
              <a:rPr lang="en-US" altLang="ja-JP" sz="2400" b="1" dirty="0">
                <a:solidFill>
                  <a:schemeClr val="bg1"/>
                </a:solidFill>
              </a:rPr>
              <a:t> LS Fe</a:t>
            </a:r>
            <a:r>
              <a:rPr lang="en-US" altLang="ja-JP" sz="2400" b="1" baseline="30000" dirty="0">
                <a:solidFill>
                  <a:schemeClr val="bg1"/>
                </a:solidFill>
              </a:rPr>
              <a:t>4+</a:t>
            </a:r>
            <a:r>
              <a:rPr lang="en-US" altLang="ja-JP" sz="2400" b="1" baseline="-25000" dirty="0">
                <a:solidFill>
                  <a:schemeClr val="bg1"/>
                </a:solidFill>
              </a:rPr>
              <a:t>x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B17361E-EB55-C45F-CF6D-CFB57B12A516}"/>
              </a:ext>
            </a:extLst>
          </p:cNvPr>
          <p:cNvSpPr txBox="1"/>
          <p:nvPr/>
        </p:nvSpPr>
        <p:spPr>
          <a:xfrm>
            <a:off x="18080050" y="10130726"/>
            <a:ext cx="464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HS Fe</a:t>
            </a:r>
            <a:r>
              <a:rPr lang="en-US" altLang="ja-JP" sz="2400" b="1" baseline="30000" dirty="0">
                <a:solidFill>
                  <a:schemeClr val="bg1"/>
                </a:solidFill>
              </a:rPr>
              <a:t>3+</a:t>
            </a:r>
            <a:r>
              <a:rPr lang="en-US" altLang="ja-JP" sz="2400" b="1" baseline="-25000" dirty="0">
                <a:solidFill>
                  <a:schemeClr val="bg1"/>
                </a:solidFill>
              </a:rPr>
              <a:t>1-x</a:t>
            </a:r>
            <a:r>
              <a:rPr lang="en-US" altLang="ja-JP" sz="2400" b="1" dirty="0">
                <a:solidFill>
                  <a:schemeClr val="bg1"/>
                </a:solidFill>
              </a:rPr>
              <a:t> HS Fe</a:t>
            </a:r>
            <a:r>
              <a:rPr lang="en-US" altLang="ja-JP" sz="2400" b="1" baseline="30000" dirty="0">
                <a:solidFill>
                  <a:schemeClr val="bg1"/>
                </a:solidFill>
              </a:rPr>
              <a:t>4+</a:t>
            </a:r>
            <a:r>
              <a:rPr lang="en-US" altLang="ja-JP" sz="2400" b="1" baseline="-25000" dirty="0">
                <a:solidFill>
                  <a:schemeClr val="bg1"/>
                </a:solidFill>
              </a:rPr>
              <a:t>x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pic>
        <p:nvPicPr>
          <p:cNvPr id="11" name="図 199" descr="ぼうだい.jp2">
            <a:extLst>
              <a:ext uri="{FF2B5EF4-FFF2-40B4-BE49-F238E27FC236}">
                <a16:creationId xmlns:a16="http://schemas.microsoft.com/office/drawing/2014/main" id="{CD4A3405-114D-82DF-1114-A137EA96E61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11" y="1147727"/>
            <a:ext cx="3569270" cy="35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19B18755-99E1-AD37-0F43-CA00619DD64E}"/>
              </a:ext>
            </a:extLst>
          </p:cNvPr>
          <p:cNvGrpSpPr/>
          <p:nvPr/>
        </p:nvGrpSpPr>
        <p:grpSpPr>
          <a:xfrm>
            <a:off x="22705828" y="29959990"/>
            <a:ext cx="5879692" cy="703353"/>
            <a:chOff x="21343730" y="22946880"/>
            <a:chExt cx="5384961" cy="699749"/>
          </a:xfrm>
          <a:solidFill>
            <a:srgbClr val="05BB12"/>
          </a:solidFill>
        </p:grpSpPr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9EA472C7-055C-AA68-B5C5-ED170775ECE4}"/>
                </a:ext>
              </a:extLst>
            </p:cNvPr>
            <p:cNvSpPr/>
            <p:nvPr/>
          </p:nvSpPr>
          <p:spPr>
            <a:xfrm>
              <a:off x="21343730" y="22946880"/>
              <a:ext cx="5384961" cy="699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216">
              <a:extLst>
                <a:ext uri="{FF2B5EF4-FFF2-40B4-BE49-F238E27FC236}">
                  <a16:creationId xmlns:a16="http://schemas.microsoft.com/office/drawing/2014/main" id="{5DB80096-15B4-1233-5589-E254C5131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6730" y="23035150"/>
              <a:ext cx="4714828" cy="5205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figure of merit </a:t>
              </a:r>
              <a:r>
                <a:rPr lang="en-US" altLang="ja-JP" sz="2800" b="1" i="1" dirty="0"/>
                <a:t>ZT</a:t>
              </a:r>
              <a:r>
                <a:rPr lang="ja-JP" altLang="en-US" sz="2800" b="1" dirty="0"/>
                <a:t> </a:t>
              </a:r>
              <a:endParaRPr lang="en-US" altLang="ja-JP" sz="2800" b="1" dirty="0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A75A9A23-BD3E-4B1D-0681-D07D510797DA}"/>
              </a:ext>
            </a:extLst>
          </p:cNvPr>
          <p:cNvGrpSpPr/>
          <p:nvPr/>
        </p:nvGrpSpPr>
        <p:grpSpPr>
          <a:xfrm>
            <a:off x="15572510" y="29957128"/>
            <a:ext cx="6377701" cy="706215"/>
            <a:chOff x="21343730" y="22946880"/>
            <a:chExt cx="5384961" cy="699749"/>
          </a:xfrm>
          <a:solidFill>
            <a:srgbClr val="05BB12"/>
          </a:solidFill>
        </p:grpSpPr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0016B1DD-AF35-7834-8699-5F1FFDFBAC6C}"/>
                </a:ext>
              </a:extLst>
            </p:cNvPr>
            <p:cNvSpPr/>
            <p:nvPr/>
          </p:nvSpPr>
          <p:spPr>
            <a:xfrm>
              <a:off x="21343730" y="22946880"/>
              <a:ext cx="5384961" cy="699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216">
              <a:extLst>
                <a:ext uri="{FF2B5EF4-FFF2-40B4-BE49-F238E27FC236}">
                  <a16:creationId xmlns:a16="http://schemas.microsoft.com/office/drawing/2014/main" id="{8B004784-C9E5-4073-503A-FF3A4A1FF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6731" y="23035150"/>
              <a:ext cx="4714828" cy="5233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thermal</a:t>
              </a:r>
              <a:r>
                <a:rPr lang="ja-JP" altLang="en-US" sz="2800" b="1" dirty="0"/>
                <a:t> </a:t>
              </a:r>
              <a:r>
                <a:rPr lang="en-US" altLang="ja-JP" sz="2800" b="1" dirty="0"/>
                <a:t>conductivity </a:t>
              </a:r>
              <a:r>
                <a:rPr lang="en-US" altLang="ja-JP" sz="2800" b="1" i="1" dirty="0"/>
                <a:t>κ</a:t>
              </a: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1E624EB6-B5A6-8E2F-4CDA-7B46A8D29345}"/>
              </a:ext>
            </a:extLst>
          </p:cNvPr>
          <p:cNvGrpSpPr/>
          <p:nvPr/>
        </p:nvGrpSpPr>
        <p:grpSpPr>
          <a:xfrm>
            <a:off x="1879950" y="30022800"/>
            <a:ext cx="6102877" cy="632054"/>
            <a:chOff x="21343730" y="22946880"/>
            <a:chExt cx="5384961" cy="699749"/>
          </a:xfrm>
          <a:solidFill>
            <a:srgbClr val="05BB12"/>
          </a:solidFill>
        </p:grpSpPr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F1165E68-C7EA-87C5-89E6-A1DDF2F6971E}"/>
                </a:ext>
              </a:extLst>
            </p:cNvPr>
            <p:cNvSpPr/>
            <p:nvPr/>
          </p:nvSpPr>
          <p:spPr>
            <a:xfrm>
              <a:off x="21343730" y="22946880"/>
              <a:ext cx="5384961" cy="6997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テキスト ボックス 216">
              <a:extLst>
                <a:ext uri="{FF2B5EF4-FFF2-40B4-BE49-F238E27FC236}">
                  <a16:creationId xmlns:a16="http://schemas.microsoft.com/office/drawing/2014/main" id="{B62B7A93-C59A-FAAF-C661-2616F1729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6731" y="23035150"/>
              <a:ext cx="4714828" cy="5071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1426" tIns="45714" rIns="91426" bIns="45714">
              <a:spAutoFit/>
            </a:bodyPr>
            <a:lstStyle>
              <a:lvl1pPr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en-US" altLang="ja-JP" sz="2800" b="1" dirty="0"/>
                <a:t>electric</a:t>
              </a:r>
              <a:r>
                <a:rPr lang="ja-JP" altLang="en-US" sz="2800" b="1" dirty="0"/>
                <a:t> </a:t>
              </a:r>
              <a:r>
                <a:rPr lang="en-US" altLang="ja-JP" sz="2800" b="1" dirty="0"/>
                <a:t>resistivity</a:t>
              </a:r>
              <a:r>
                <a:rPr lang="ja-JP" altLang="en-US" sz="2800" b="1" dirty="0"/>
                <a:t>　</a:t>
              </a:r>
              <a:r>
                <a:rPr lang="en-US" altLang="ja-JP" sz="2800" b="1" i="1" dirty="0"/>
                <a:t>ρ</a:t>
              </a:r>
            </a:p>
          </p:txBody>
        </p:sp>
      </p:grpSp>
      <p:pic>
        <p:nvPicPr>
          <p:cNvPr id="114" name="図 113">
            <a:extLst>
              <a:ext uri="{FF2B5EF4-FFF2-40B4-BE49-F238E27FC236}">
                <a16:creationId xmlns:a16="http://schemas.microsoft.com/office/drawing/2014/main" id="{4A74ADEB-7DF2-88B4-6408-06FFBC48E8E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806569" y="6570470"/>
            <a:ext cx="5573686" cy="5389555"/>
          </a:xfrm>
          <a:prstGeom prst="rect">
            <a:avLst/>
          </a:prstGeom>
        </p:spPr>
      </p:pic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676F95AA-A8F3-0B13-EA68-E992CF20FADB}"/>
              </a:ext>
            </a:extLst>
          </p:cNvPr>
          <p:cNvCxnSpPr>
            <a:cxnSpLocks/>
          </p:cNvCxnSpPr>
          <p:nvPr/>
        </p:nvCxnSpPr>
        <p:spPr>
          <a:xfrm>
            <a:off x="21628222" y="9405657"/>
            <a:ext cx="3571886" cy="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198DFEF6-E6B4-87C2-B8DD-3562F5909C17}"/>
              </a:ext>
            </a:extLst>
          </p:cNvPr>
          <p:cNvCxnSpPr>
            <a:cxnSpLocks/>
          </p:cNvCxnSpPr>
          <p:nvPr/>
        </p:nvCxnSpPr>
        <p:spPr>
          <a:xfrm>
            <a:off x="21629742" y="7639782"/>
            <a:ext cx="2190750" cy="0"/>
          </a:xfrm>
          <a:prstGeom prst="straightConnector1">
            <a:avLst/>
          </a:prstGeom>
          <a:ln>
            <a:solidFill>
              <a:srgbClr val="5AF10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25149522-5ED6-E4E0-598B-BE1F4DF4AA9A}"/>
              </a:ext>
            </a:extLst>
          </p:cNvPr>
          <p:cNvCxnSpPr>
            <a:cxnSpLocks/>
          </p:cNvCxnSpPr>
          <p:nvPr/>
        </p:nvCxnSpPr>
        <p:spPr>
          <a:xfrm flipV="1">
            <a:off x="21584475" y="10148742"/>
            <a:ext cx="6537814" cy="923330"/>
          </a:xfrm>
          <a:prstGeom prst="straightConnector1">
            <a:avLst/>
          </a:prstGeom>
          <a:ln>
            <a:solidFill>
              <a:srgbClr val="F20E85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図 130">
            <a:extLst>
              <a:ext uri="{FF2B5EF4-FFF2-40B4-BE49-F238E27FC236}">
                <a16:creationId xmlns:a16="http://schemas.microsoft.com/office/drawing/2014/main" id="{3DD73E8F-33E7-2AA5-B582-5AD7E74C17E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35217" y="15712230"/>
            <a:ext cx="5981110" cy="3406681"/>
          </a:xfrm>
          <a:prstGeom prst="rect">
            <a:avLst/>
          </a:prstGeom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2C81312F-695B-58FF-D779-92C9695E392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806569" y="15715505"/>
            <a:ext cx="5975359" cy="3403406"/>
          </a:xfrm>
          <a:prstGeom prst="rect">
            <a:avLst/>
          </a:prstGeom>
        </p:spPr>
      </p:pic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D3E79BF8-0741-91E8-8BBA-72B12CC2C6CA}"/>
              </a:ext>
            </a:extLst>
          </p:cNvPr>
          <p:cNvSpPr/>
          <p:nvPr/>
        </p:nvSpPr>
        <p:spPr>
          <a:xfrm>
            <a:off x="17226184" y="6660125"/>
            <a:ext cx="4368105" cy="1493238"/>
          </a:xfrm>
          <a:prstGeom prst="rect">
            <a:avLst/>
          </a:prstGeom>
          <a:noFill/>
          <a:ln>
            <a:solidFill>
              <a:srgbClr val="5AF1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55A39F0C-006E-9D95-2BF1-9C3115369F0D}"/>
              </a:ext>
            </a:extLst>
          </p:cNvPr>
          <p:cNvSpPr/>
          <p:nvPr/>
        </p:nvSpPr>
        <p:spPr>
          <a:xfrm>
            <a:off x="17222244" y="8400100"/>
            <a:ext cx="4368105" cy="14932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4E472F85-F754-CF6A-FF14-DDDB262BEC01}"/>
              </a:ext>
            </a:extLst>
          </p:cNvPr>
          <p:cNvSpPr/>
          <p:nvPr/>
        </p:nvSpPr>
        <p:spPr>
          <a:xfrm>
            <a:off x="17222244" y="10151543"/>
            <a:ext cx="4368105" cy="1493238"/>
          </a:xfrm>
          <a:prstGeom prst="rect">
            <a:avLst/>
          </a:prstGeom>
          <a:noFill/>
          <a:ln>
            <a:solidFill>
              <a:srgbClr val="F20E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8A68EEBD-EF38-5DEB-469E-AA3A4AE8669A}"/>
              </a:ext>
            </a:extLst>
          </p:cNvPr>
          <p:cNvSpPr txBox="1"/>
          <p:nvPr/>
        </p:nvSpPr>
        <p:spPr>
          <a:xfrm rot="16200000">
            <a:off x="17025217" y="16318745"/>
            <a:ext cx="547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ED081424-36A7-6B96-B6F5-FA39F79AD037}"/>
              </a:ext>
            </a:extLst>
          </p:cNvPr>
          <p:cNvSpPr txBox="1"/>
          <p:nvPr/>
        </p:nvSpPr>
        <p:spPr>
          <a:xfrm rot="16200000">
            <a:off x="23263659" y="16314916"/>
            <a:ext cx="545806" cy="26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15614F12-124F-FFA4-CD4F-0570D3BCD5A2}"/>
              </a:ext>
            </a:extLst>
          </p:cNvPr>
          <p:cNvSpPr txBox="1"/>
          <p:nvPr/>
        </p:nvSpPr>
        <p:spPr>
          <a:xfrm rot="16200000">
            <a:off x="17048647" y="16004280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A791AA2A-60EE-8FA6-A0EC-CF4849431804}"/>
              </a:ext>
            </a:extLst>
          </p:cNvPr>
          <p:cNvSpPr txBox="1"/>
          <p:nvPr/>
        </p:nvSpPr>
        <p:spPr>
          <a:xfrm rot="16200000">
            <a:off x="23282872" y="16010493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9605A9F3-7346-6B27-0B27-17968D079B41}"/>
              </a:ext>
            </a:extLst>
          </p:cNvPr>
          <p:cNvSpPr txBox="1"/>
          <p:nvPr/>
        </p:nvSpPr>
        <p:spPr>
          <a:xfrm rot="16200000">
            <a:off x="17310258" y="16318744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CD496558-8049-6329-C41F-EC29D52FD581}"/>
              </a:ext>
            </a:extLst>
          </p:cNvPr>
          <p:cNvSpPr txBox="1"/>
          <p:nvPr/>
        </p:nvSpPr>
        <p:spPr>
          <a:xfrm rot="16200000">
            <a:off x="23555114" y="16201504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C37E36A2-863D-8088-B8C4-B3EC42F767D3}"/>
              </a:ext>
            </a:extLst>
          </p:cNvPr>
          <p:cNvSpPr txBox="1"/>
          <p:nvPr/>
        </p:nvSpPr>
        <p:spPr>
          <a:xfrm rot="16200000">
            <a:off x="17704717" y="16318744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5FE3F325-AF27-AF59-110B-1AD8E94893E5}"/>
              </a:ext>
            </a:extLst>
          </p:cNvPr>
          <p:cNvSpPr txBox="1"/>
          <p:nvPr/>
        </p:nvSpPr>
        <p:spPr>
          <a:xfrm rot="16200000">
            <a:off x="23885777" y="16318744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1A06DE44-06F5-B983-1188-DFCAFE255694}"/>
              </a:ext>
            </a:extLst>
          </p:cNvPr>
          <p:cNvSpPr txBox="1"/>
          <p:nvPr/>
        </p:nvSpPr>
        <p:spPr>
          <a:xfrm rot="16200000">
            <a:off x="17760182" y="15948226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D595BB20-A251-7A8F-CB13-294A2CBAD7FE}"/>
              </a:ext>
            </a:extLst>
          </p:cNvPr>
          <p:cNvSpPr txBox="1"/>
          <p:nvPr/>
        </p:nvSpPr>
        <p:spPr>
          <a:xfrm rot="16200000">
            <a:off x="23988890" y="16015868"/>
            <a:ext cx="507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6BF24BE8-2E0D-F7CD-AD2C-E7B5BECB7D5D}"/>
              </a:ext>
            </a:extLst>
          </p:cNvPr>
          <p:cNvSpPr txBox="1"/>
          <p:nvPr/>
        </p:nvSpPr>
        <p:spPr>
          <a:xfrm rot="16200000">
            <a:off x="17910526" y="15913450"/>
            <a:ext cx="570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A780D530-A9FC-9C74-EED7-8E400670C101}"/>
              </a:ext>
            </a:extLst>
          </p:cNvPr>
          <p:cNvSpPr txBox="1"/>
          <p:nvPr/>
        </p:nvSpPr>
        <p:spPr>
          <a:xfrm rot="16200000">
            <a:off x="24161209" y="15997020"/>
            <a:ext cx="497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DBE3A0D3-5C63-75DE-1A19-FA0FC0E30091}"/>
              </a:ext>
            </a:extLst>
          </p:cNvPr>
          <p:cNvSpPr txBox="1"/>
          <p:nvPr/>
        </p:nvSpPr>
        <p:spPr>
          <a:xfrm rot="16200000">
            <a:off x="17966328" y="16307016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(210)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0D72F15C-44B5-9303-E54B-7C05E07B0F2A}"/>
              </a:ext>
            </a:extLst>
          </p:cNvPr>
          <p:cNvSpPr txBox="1"/>
          <p:nvPr/>
        </p:nvSpPr>
        <p:spPr>
          <a:xfrm rot="16200000">
            <a:off x="24235756" y="16297352"/>
            <a:ext cx="54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(210)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7B62B9DA-02D5-635E-E6F4-3F83A49C9965}"/>
              </a:ext>
            </a:extLst>
          </p:cNvPr>
          <p:cNvSpPr txBox="1"/>
          <p:nvPr/>
        </p:nvSpPr>
        <p:spPr>
          <a:xfrm rot="16200000">
            <a:off x="18384542" y="16318744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198357C9-CC66-2187-31EC-4280D4335A9C}"/>
              </a:ext>
            </a:extLst>
          </p:cNvPr>
          <p:cNvSpPr txBox="1"/>
          <p:nvPr/>
        </p:nvSpPr>
        <p:spPr>
          <a:xfrm rot="16200000">
            <a:off x="24709291" y="16318744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670F52FE-B142-37E8-4032-DF9986125540}"/>
              </a:ext>
            </a:extLst>
          </p:cNvPr>
          <p:cNvSpPr txBox="1"/>
          <p:nvPr/>
        </p:nvSpPr>
        <p:spPr>
          <a:xfrm rot="16200000">
            <a:off x="18494412" y="16318744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989A2AA3-E997-7677-E4D6-E4EAF03D4E4A}"/>
              </a:ext>
            </a:extLst>
          </p:cNvPr>
          <p:cNvSpPr txBox="1"/>
          <p:nvPr/>
        </p:nvSpPr>
        <p:spPr>
          <a:xfrm rot="16200000">
            <a:off x="24854108" y="16318744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DB7B3E23-FBDC-8B6D-9DC2-06462E754F38}"/>
              </a:ext>
            </a:extLst>
          </p:cNvPr>
          <p:cNvSpPr txBox="1"/>
          <p:nvPr/>
        </p:nvSpPr>
        <p:spPr>
          <a:xfrm rot="16200000">
            <a:off x="18762287" y="16355698"/>
            <a:ext cx="494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A20C1855-B8C9-D681-DE8E-256A50D754E3}"/>
              </a:ext>
            </a:extLst>
          </p:cNvPr>
          <p:cNvSpPr txBox="1"/>
          <p:nvPr/>
        </p:nvSpPr>
        <p:spPr>
          <a:xfrm rot="16200000">
            <a:off x="25025821" y="16339032"/>
            <a:ext cx="507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2E6129DD-7E9E-94C7-18FA-FC0F346E2BC0}"/>
              </a:ext>
            </a:extLst>
          </p:cNvPr>
          <p:cNvSpPr txBox="1"/>
          <p:nvPr/>
        </p:nvSpPr>
        <p:spPr>
          <a:xfrm rot="16200000">
            <a:off x="18862676" y="16068337"/>
            <a:ext cx="500815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9A998233-E5D0-C136-2A98-872C80E8D504}"/>
              </a:ext>
            </a:extLst>
          </p:cNvPr>
          <p:cNvSpPr txBox="1"/>
          <p:nvPr/>
        </p:nvSpPr>
        <p:spPr>
          <a:xfrm rot="16200000">
            <a:off x="25052547" y="16034902"/>
            <a:ext cx="564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AFE5C653-D077-E638-5949-453E2E0C6EE2}"/>
              </a:ext>
            </a:extLst>
          </p:cNvPr>
          <p:cNvSpPr txBox="1"/>
          <p:nvPr/>
        </p:nvSpPr>
        <p:spPr>
          <a:xfrm rot="16200000">
            <a:off x="18995112" y="16318744"/>
            <a:ext cx="560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(230)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テキスト ボックス 1025">
            <a:extLst>
              <a:ext uri="{FF2B5EF4-FFF2-40B4-BE49-F238E27FC236}">
                <a16:creationId xmlns:a16="http://schemas.microsoft.com/office/drawing/2014/main" id="{7B1336D7-0230-D8F6-A4DA-FA2FBFC110D0}"/>
              </a:ext>
            </a:extLst>
          </p:cNvPr>
          <p:cNvSpPr txBox="1"/>
          <p:nvPr/>
        </p:nvSpPr>
        <p:spPr>
          <a:xfrm rot="16200000">
            <a:off x="25179542" y="16318744"/>
            <a:ext cx="541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(230)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テキスト ボックス 1036">
            <a:extLst>
              <a:ext uri="{FF2B5EF4-FFF2-40B4-BE49-F238E27FC236}">
                <a16:creationId xmlns:a16="http://schemas.microsoft.com/office/drawing/2014/main" id="{F39152B2-468C-4866-9495-F22C8107436A}"/>
              </a:ext>
            </a:extLst>
          </p:cNvPr>
          <p:cNvSpPr txBox="1"/>
          <p:nvPr/>
        </p:nvSpPr>
        <p:spPr>
          <a:xfrm rot="16200000">
            <a:off x="18944256" y="15953208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24F72432-D3F1-ABDD-AE8E-744978630A62}"/>
              </a:ext>
            </a:extLst>
          </p:cNvPr>
          <p:cNvSpPr txBox="1"/>
          <p:nvPr/>
        </p:nvSpPr>
        <p:spPr>
          <a:xfrm rot="16200000">
            <a:off x="25118989" y="15953207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33A1E63B-FC1F-2A19-9E03-6EB3F9E727D2}"/>
              </a:ext>
            </a:extLst>
          </p:cNvPr>
          <p:cNvSpPr txBox="1"/>
          <p:nvPr/>
        </p:nvSpPr>
        <p:spPr>
          <a:xfrm rot="16200000">
            <a:off x="19598381" y="16206069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8A49B7F9-8444-50D7-3314-C404AC7989CA}"/>
              </a:ext>
            </a:extLst>
          </p:cNvPr>
          <p:cNvSpPr txBox="1"/>
          <p:nvPr/>
        </p:nvSpPr>
        <p:spPr>
          <a:xfrm rot="16200000">
            <a:off x="25481729" y="16198373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17E76003-21BB-606B-9AB4-8274887589A6}"/>
              </a:ext>
            </a:extLst>
          </p:cNvPr>
          <p:cNvSpPr txBox="1"/>
          <p:nvPr/>
        </p:nvSpPr>
        <p:spPr>
          <a:xfrm rot="16200000">
            <a:off x="19354970" y="16309047"/>
            <a:ext cx="581472" cy="26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(311)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9" name="テキスト ボックス 1058">
            <a:extLst>
              <a:ext uri="{FF2B5EF4-FFF2-40B4-BE49-F238E27FC236}">
                <a16:creationId xmlns:a16="http://schemas.microsoft.com/office/drawing/2014/main" id="{751C01CC-0EDC-2CED-D73F-602855CFDAA7}"/>
              </a:ext>
            </a:extLst>
          </p:cNvPr>
          <p:cNvSpPr txBox="1"/>
          <p:nvPr/>
        </p:nvSpPr>
        <p:spPr>
          <a:xfrm rot="16200000">
            <a:off x="25826686" y="16271716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0" name="テキスト ボックス 1059">
            <a:extLst>
              <a:ext uri="{FF2B5EF4-FFF2-40B4-BE49-F238E27FC236}">
                <a16:creationId xmlns:a16="http://schemas.microsoft.com/office/drawing/2014/main" id="{CF56AB8F-4859-4E36-713D-2C8541887C22}"/>
              </a:ext>
            </a:extLst>
          </p:cNvPr>
          <p:cNvSpPr txBox="1"/>
          <p:nvPr/>
        </p:nvSpPr>
        <p:spPr>
          <a:xfrm rot="16200000">
            <a:off x="19570028" y="15874832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(240)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1" name="テキスト ボックス 1060">
            <a:extLst>
              <a:ext uri="{FF2B5EF4-FFF2-40B4-BE49-F238E27FC236}">
                <a16:creationId xmlns:a16="http://schemas.microsoft.com/office/drawing/2014/main" id="{B8592DDD-8C19-CA87-D08C-F4A47F483DDB}"/>
              </a:ext>
            </a:extLst>
          </p:cNvPr>
          <p:cNvSpPr txBox="1"/>
          <p:nvPr/>
        </p:nvSpPr>
        <p:spPr>
          <a:xfrm rot="16200000">
            <a:off x="25826686" y="15921546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(240)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36073769-4AD0-0043-1369-B4781C92D4EF}"/>
              </a:ext>
            </a:extLst>
          </p:cNvPr>
          <p:cNvSpPr txBox="1"/>
          <p:nvPr/>
        </p:nvSpPr>
        <p:spPr>
          <a:xfrm rot="16200000">
            <a:off x="19809710" y="16206069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5" name="テキスト ボックス 1064">
            <a:extLst>
              <a:ext uri="{FF2B5EF4-FFF2-40B4-BE49-F238E27FC236}">
                <a16:creationId xmlns:a16="http://schemas.microsoft.com/office/drawing/2014/main" id="{A526A82D-03D1-2F61-D4CD-8162E32D05B1}"/>
              </a:ext>
            </a:extLst>
          </p:cNvPr>
          <p:cNvSpPr txBox="1"/>
          <p:nvPr/>
        </p:nvSpPr>
        <p:spPr>
          <a:xfrm rot="16200000">
            <a:off x="26026817" y="16198181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7" name="テキスト ボックス 1066">
            <a:extLst>
              <a:ext uri="{FF2B5EF4-FFF2-40B4-BE49-F238E27FC236}">
                <a16:creationId xmlns:a16="http://schemas.microsoft.com/office/drawing/2014/main" id="{89CB6A98-C194-8259-0B50-08CE28058657}"/>
              </a:ext>
            </a:extLst>
          </p:cNvPr>
          <p:cNvSpPr txBox="1"/>
          <p:nvPr/>
        </p:nvSpPr>
        <p:spPr>
          <a:xfrm rot="16200000">
            <a:off x="19809710" y="15874832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(123)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8" name="テキスト ボックス 1067">
            <a:extLst>
              <a:ext uri="{FF2B5EF4-FFF2-40B4-BE49-F238E27FC236}">
                <a16:creationId xmlns:a16="http://schemas.microsoft.com/office/drawing/2014/main" id="{587AC2E3-29FF-788A-041D-F4633A3DFCF7}"/>
              </a:ext>
            </a:extLst>
          </p:cNvPr>
          <p:cNvSpPr txBox="1"/>
          <p:nvPr/>
        </p:nvSpPr>
        <p:spPr>
          <a:xfrm rot="16200000">
            <a:off x="26026817" y="15837311"/>
            <a:ext cx="662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(123)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9" name="テキスト ボックス 1068">
            <a:extLst>
              <a:ext uri="{FF2B5EF4-FFF2-40B4-BE49-F238E27FC236}">
                <a16:creationId xmlns:a16="http://schemas.microsoft.com/office/drawing/2014/main" id="{89D0285B-C747-F76B-05A9-34A8770FB13C}"/>
              </a:ext>
            </a:extLst>
          </p:cNvPr>
          <p:cNvSpPr txBox="1"/>
          <p:nvPr/>
        </p:nvSpPr>
        <p:spPr>
          <a:xfrm rot="16200000">
            <a:off x="20347234" y="16276120"/>
            <a:ext cx="655900" cy="25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(410)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0" name="テキスト ボックス 1069">
            <a:extLst>
              <a:ext uri="{FF2B5EF4-FFF2-40B4-BE49-F238E27FC236}">
                <a16:creationId xmlns:a16="http://schemas.microsoft.com/office/drawing/2014/main" id="{6E903AD0-33E3-F1E1-0D5A-246F66286EDF}"/>
              </a:ext>
            </a:extLst>
          </p:cNvPr>
          <p:cNvSpPr txBox="1"/>
          <p:nvPr/>
        </p:nvSpPr>
        <p:spPr>
          <a:xfrm rot="16200000">
            <a:off x="26613354" y="16319862"/>
            <a:ext cx="655900" cy="25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(410)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1" name="テキスト ボックス 1070">
            <a:extLst>
              <a:ext uri="{FF2B5EF4-FFF2-40B4-BE49-F238E27FC236}">
                <a16:creationId xmlns:a16="http://schemas.microsoft.com/office/drawing/2014/main" id="{4A4690BF-F1AC-9E50-7CF8-419434BCA6BC}"/>
              </a:ext>
            </a:extLst>
          </p:cNvPr>
          <p:cNvSpPr txBox="1"/>
          <p:nvPr/>
        </p:nvSpPr>
        <p:spPr>
          <a:xfrm rot="16200000">
            <a:off x="20432157" y="15991912"/>
            <a:ext cx="655900" cy="25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4C181A50-F841-90AD-B2A8-0D0AD6F04473}"/>
              </a:ext>
            </a:extLst>
          </p:cNvPr>
          <p:cNvSpPr txBox="1"/>
          <p:nvPr/>
        </p:nvSpPr>
        <p:spPr>
          <a:xfrm rot="16200000">
            <a:off x="26623850" y="15991912"/>
            <a:ext cx="655900" cy="25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447CC85-A274-C77A-0EE3-2083EA8B63F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59999" y="1532010"/>
            <a:ext cx="3118804" cy="3118804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D6F5894-8478-7218-10F5-548996817722}"/>
              </a:ext>
            </a:extLst>
          </p:cNvPr>
          <p:cNvSpPr txBox="1"/>
          <p:nvPr/>
        </p:nvSpPr>
        <p:spPr>
          <a:xfrm>
            <a:off x="21101554" y="15219829"/>
            <a:ext cx="1697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kumimoji="1" lang="en-US" altLang="ja-JP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kumimoji="1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1" lang="en-US" altLang="ja-JP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kumimoji="1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kumimoji="1" lang="en-US" altLang="ja-JP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3-δ</a:t>
            </a:r>
            <a:endParaRPr kumimoji="1" lang="ja-JP" altLang="en-US" sz="16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B4A7796-B665-9243-7BD3-18276A929BCA}"/>
              </a:ext>
            </a:extLst>
          </p:cNvPr>
          <p:cNvSpPr txBox="1"/>
          <p:nvPr/>
        </p:nvSpPr>
        <p:spPr>
          <a:xfrm>
            <a:off x="27450721" y="15301431"/>
            <a:ext cx="1697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kumimoji="1" lang="en-US" altLang="ja-JP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kumimoji="1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1" lang="en-US" altLang="ja-JP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kumimoji="1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kumimoji="1" lang="en-US" altLang="ja-JP" sz="1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3-δ</a:t>
            </a:r>
            <a:endParaRPr kumimoji="1" lang="ja-JP" altLang="en-US" sz="16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0A90BE9-553E-BB98-E245-8E589C0D82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911163" y="13063026"/>
            <a:ext cx="5550283" cy="204600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5EBFA4D-A5B1-E86A-6731-5CB00D0DDD4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587103" y="13168183"/>
            <a:ext cx="2042619" cy="212432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16BE7AD-E489-5CEA-FFCF-9B86B5282B1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230410" y="13080998"/>
            <a:ext cx="5600762" cy="205440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AB647F9D-34DC-F408-39BE-5D745D4F393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914231" y="13211427"/>
            <a:ext cx="2003516" cy="2030962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59607F6-1A22-5A55-A2D0-8001F2009826}"/>
              </a:ext>
            </a:extLst>
          </p:cNvPr>
          <p:cNvGrpSpPr/>
          <p:nvPr/>
        </p:nvGrpSpPr>
        <p:grpSpPr>
          <a:xfrm>
            <a:off x="9410560" y="12502081"/>
            <a:ext cx="7196669" cy="2031030"/>
            <a:chOff x="9641910" y="12669780"/>
            <a:chExt cx="7196669" cy="2031030"/>
          </a:xfrm>
        </p:grpSpPr>
        <p:pic>
          <p:nvPicPr>
            <p:cNvPr id="143" name="図 142">
              <a:extLst>
                <a:ext uri="{FF2B5EF4-FFF2-40B4-BE49-F238E27FC236}">
                  <a16:creationId xmlns:a16="http://schemas.microsoft.com/office/drawing/2014/main" id="{B5A77BF8-4D0F-C96F-0540-72B903BD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rcRect l="1190" t="10450" r="4762" b="41899"/>
            <a:stretch/>
          </p:blipFill>
          <p:spPr>
            <a:xfrm>
              <a:off x="9641910" y="12669780"/>
              <a:ext cx="7126476" cy="2031030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6155AFE7-C773-FB4E-0BA6-B07B9332BCD9}"/>
                </a:ext>
              </a:extLst>
            </p:cNvPr>
            <p:cNvSpPr/>
            <p:nvPr/>
          </p:nvSpPr>
          <p:spPr>
            <a:xfrm>
              <a:off x="9716492" y="13063848"/>
              <a:ext cx="780241" cy="3085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8E7F91C-80A0-7AB8-576A-01BD99138A6B}"/>
                </a:ext>
              </a:extLst>
            </p:cNvPr>
            <p:cNvSpPr txBox="1"/>
            <p:nvPr/>
          </p:nvSpPr>
          <p:spPr>
            <a:xfrm>
              <a:off x="10310435" y="14005310"/>
              <a:ext cx="17378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1" lang="en-US" altLang="ja-JP" sz="11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rystal field splitting</a:t>
              </a:r>
              <a:endParaRPr kumimoji="1" lang="ja-JP" altLang="en-US" sz="1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56A0887-5AD0-56C2-10A2-93F58F0DFFA2}"/>
                </a:ext>
              </a:extLst>
            </p:cNvPr>
            <p:cNvSpPr/>
            <p:nvPr/>
          </p:nvSpPr>
          <p:spPr>
            <a:xfrm>
              <a:off x="11375999" y="13067583"/>
              <a:ext cx="247167" cy="2058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E56EF7C2-9381-DF3C-26D1-C3083A3C7852}"/>
                </a:ext>
              </a:extLst>
            </p:cNvPr>
            <p:cNvSpPr/>
            <p:nvPr/>
          </p:nvSpPr>
          <p:spPr>
            <a:xfrm>
              <a:off x="12705814" y="13179687"/>
              <a:ext cx="173852" cy="254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B0E55782-99C0-A4B3-7F27-B7A6EADCF461}"/>
                </a:ext>
              </a:extLst>
            </p:cNvPr>
            <p:cNvSpPr/>
            <p:nvPr/>
          </p:nvSpPr>
          <p:spPr>
            <a:xfrm>
              <a:off x="14122084" y="13054519"/>
              <a:ext cx="274852" cy="1994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A230E5FA-B5D2-5A60-C15C-5CEE66E6868A}"/>
                </a:ext>
              </a:extLst>
            </p:cNvPr>
            <p:cNvSpPr/>
            <p:nvPr/>
          </p:nvSpPr>
          <p:spPr>
            <a:xfrm>
              <a:off x="15390335" y="13101238"/>
              <a:ext cx="199936" cy="220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5576A816-F9FF-5A48-31AA-E7338012B282}"/>
                </a:ext>
              </a:extLst>
            </p:cNvPr>
            <p:cNvSpPr/>
            <p:nvPr/>
          </p:nvSpPr>
          <p:spPr>
            <a:xfrm flipV="1">
              <a:off x="16589744" y="13161838"/>
              <a:ext cx="248835" cy="1961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761E6EC-4395-A879-D2EB-F560E4D9AA01}"/>
              </a:ext>
            </a:extLst>
          </p:cNvPr>
          <p:cNvSpPr txBox="1"/>
          <p:nvPr/>
        </p:nvSpPr>
        <p:spPr>
          <a:xfrm>
            <a:off x="5937516" y="13855984"/>
            <a:ext cx="385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perovskite structure : ABO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1"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1)</a:t>
            </a:r>
            <a:endParaRPr kumimoji="1" lang="ja-JP" altLang="en-US" sz="20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6A0B37-DB47-4D4A-3637-C5F24EEF161E}"/>
              </a:ext>
            </a:extLst>
          </p:cNvPr>
          <p:cNvSpPr txBox="1"/>
          <p:nvPr/>
        </p:nvSpPr>
        <p:spPr>
          <a:xfrm>
            <a:off x="7496317" y="13270748"/>
            <a:ext cx="249956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5BB12"/>
                </a:solidFill>
              </a:rPr>
              <a:t>B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sz="1200" dirty="0">
                <a:solidFill>
                  <a:schemeClr val="bg1"/>
                </a:solidFill>
              </a:rPr>
              <a:t>(LS Fe</a:t>
            </a:r>
            <a:r>
              <a:rPr lang="en-US" altLang="ja-JP" sz="1200" baseline="30000" dirty="0">
                <a:solidFill>
                  <a:schemeClr val="bg1"/>
                </a:solidFill>
              </a:rPr>
              <a:t>3+</a:t>
            </a:r>
            <a:r>
              <a:rPr lang="en-US" altLang="ja-JP" sz="1200" dirty="0">
                <a:solidFill>
                  <a:schemeClr val="bg1"/>
                </a:solidFill>
              </a:rPr>
              <a:t>, IS Fe</a:t>
            </a:r>
            <a:r>
              <a:rPr lang="en-US" altLang="ja-JP" sz="1200" baseline="30000" dirty="0">
                <a:solidFill>
                  <a:schemeClr val="bg1"/>
                </a:solidFill>
              </a:rPr>
              <a:t>3+</a:t>
            </a:r>
            <a:r>
              <a:rPr lang="en-US" altLang="ja-JP" sz="1200" dirty="0">
                <a:solidFill>
                  <a:schemeClr val="bg1"/>
                </a:solidFill>
              </a:rPr>
              <a:t>, HS Fe</a:t>
            </a:r>
            <a:r>
              <a:rPr lang="en-US" altLang="ja-JP" sz="1200" baseline="30000" dirty="0">
                <a:solidFill>
                  <a:schemeClr val="bg1"/>
                </a:solidFill>
              </a:rPr>
              <a:t>3+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LS Fe</a:t>
            </a:r>
            <a:r>
              <a:rPr lang="en-US" altLang="ja-JP" sz="1200" baseline="30000" dirty="0">
                <a:solidFill>
                  <a:schemeClr val="bg1"/>
                </a:solidFill>
              </a:rPr>
              <a:t>4+</a:t>
            </a:r>
            <a:r>
              <a:rPr lang="en-US" altLang="ja-JP" sz="1200" dirty="0">
                <a:solidFill>
                  <a:schemeClr val="bg1"/>
                </a:solidFill>
              </a:rPr>
              <a:t>, HS Fe</a:t>
            </a:r>
            <a:r>
              <a:rPr lang="en-US" altLang="ja-JP" sz="1200" baseline="30000" dirty="0">
                <a:solidFill>
                  <a:schemeClr val="bg1"/>
                </a:solidFill>
              </a:rPr>
              <a:t>4+</a:t>
            </a:r>
            <a:r>
              <a:rPr lang="en-US" altLang="ja-JP" sz="1200" dirty="0">
                <a:solidFill>
                  <a:schemeClr val="bg1"/>
                </a:solidFill>
              </a:rPr>
              <a:t>)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9CEFC80-1136-C12D-571B-13DECD8E9356}"/>
              </a:ext>
            </a:extLst>
          </p:cNvPr>
          <p:cNvSpPr txBox="1"/>
          <p:nvPr/>
        </p:nvSpPr>
        <p:spPr>
          <a:xfrm>
            <a:off x="20844930" y="15588124"/>
            <a:ext cx="2623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rystal field splitting : Small or Middle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6AC354B-1050-FE09-976C-5A8CA6A18448}"/>
              </a:ext>
            </a:extLst>
          </p:cNvPr>
          <p:cNvSpPr/>
          <p:nvPr/>
        </p:nvSpPr>
        <p:spPr>
          <a:xfrm>
            <a:off x="10987904" y="12808895"/>
            <a:ext cx="146725" cy="38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CC1F5058-4428-10B8-41CC-9635A0A12017}"/>
              </a:ext>
            </a:extLst>
          </p:cNvPr>
          <p:cNvSpPr/>
          <p:nvPr/>
        </p:nvSpPr>
        <p:spPr>
          <a:xfrm>
            <a:off x="12341170" y="12975823"/>
            <a:ext cx="183710" cy="2809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C872151-CF4D-3A29-1EF9-C1B0CA27893E}"/>
              </a:ext>
            </a:extLst>
          </p:cNvPr>
          <p:cNvSpPr/>
          <p:nvPr/>
        </p:nvSpPr>
        <p:spPr>
          <a:xfrm>
            <a:off x="13725610" y="12827484"/>
            <a:ext cx="146725" cy="38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A0AF5726-95CD-9C5B-7123-F45862AB4D91}"/>
              </a:ext>
            </a:extLst>
          </p:cNvPr>
          <p:cNvSpPr/>
          <p:nvPr/>
        </p:nvSpPr>
        <p:spPr>
          <a:xfrm>
            <a:off x="15031718" y="12880020"/>
            <a:ext cx="121751" cy="3847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294AD841-D75C-0EAC-1898-39778E32A07F}"/>
              </a:ext>
            </a:extLst>
          </p:cNvPr>
          <p:cNvSpPr/>
          <p:nvPr/>
        </p:nvSpPr>
        <p:spPr>
          <a:xfrm>
            <a:off x="16232980" y="12975823"/>
            <a:ext cx="173327" cy="281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15881F1-3088-6F5F-59A2-8EC328D32577}"/>
              </a:ext>
            </a:extLst>
          </p:cNvPr>
          <p:cNvSpPr txBox="1"/>
          <p:nvPr/>
        </p:nvSpPr>
        <p:spPr>
          <a:xfrm>
            <a:off x="10819091" y="12792723"/>
            <a:ext cx="997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kumimoji="1" lang="ja-JP" alt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B4BE241-A096-DE9B-127D-C01A4059449D}"/>
              </a:ext>
            </a:extLst>
          </p:cNvPr>
          <p:cNvSpPr txBox="1"/>
          <p:nvPr/>
        </p:nvSpPr>
        <p:spPr>
          <a:xfrm>
            <a:off x="13481874" y="12815675"/>
            <a:ext cx="629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kumimoji="1" lang="ja-JP" alt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C1FFD4F-4D10-2627-BF98-C3629FE81D0C}"/>
              </a:ext>
            </a:extLst>
          </p:cNvPr>
          <p:cNvSpPr txBox="1"/>
          <p:nvPr/>
        </p:nvSpPr>
        <p:spPr>
          <a:xfrm>
            <a:off x="14886000" y="12932006"/>
            <a:ext cx="997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endParaRPr kumimoji="1" lang="ja-JP" alt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1A8DD83-089F-F069-C715-77CF949F0DB9}"/>
              </a:ext>
            </a:extLst>
          </p:cNvPr>
          <p:cNvSpPr txBox="1"/>
          <p:nvPr/>
        </p:nvSpPr>
        <p:spPr>
          <a:xfrm>
            <a:off x="12341170" y="12975823"/>
            <a:ext cx="583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endParaRPr kumimoji="1" lang="ja-JP" alt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E2DD4C6-9C6A-63BB-C4BE-0A3191F40489}"/>
              </a:ext>
            </a:extLst>
          </p:cNvPr>
          <p:cNvSpPr txBox="1"/>
          <p:nvPr/>
        </p:nvSpPr>
        <p:spPr>
          <a:xfrm>
            <a:off x="16123314" y="12950420"/>
            <a:ext cx="997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endParaRPr kumimoji="1" lang="ja-JP" alt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7BFF9B9-D092-E20E-0F8B-D8C7FC88EA7F}"/>
              </a:ext>
            </a:extLst>
          </p:cNvPr>
          <p:cNvSpPr txBox="1"/>
          <p:nvPr/>
        </p:nvSpPr>
        <p:spPr>
          <a:xfrm>
            <a:off x="27340968" y="15547652"/>
            <a:ext cx="1916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rystal field splitting :Large</a:t>
            </a:r>
            <a:endParaRPr kumimoji="1" lang="ja-JP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1244D287-DD09-2535-F922-7015FA2D58CB}"/>
              </a:ext>
            </a:extLst>
          </p:cNvPr>
          <p:cNvCxnSpPr/>
          <p:nvPr/>
        </p:nvCxnSpPr>
        <p:spPr>
          <a:xfrm>
            <a:off x="21132785" y="13244618"/>
            <a:ext cx="36827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2FEDFAA-0FFF-67A7-E735-A4707DBF259E}"/>
              </a:ext>
            </a:extLst>
          </p:cNvPr>
          <p:cNvSpPr txBox="1"/>
          <p:nvPr/>
        </p:nvSpPr>
        <p:spPr>
          <a:xfrm>
            <a:off x="20855996" y="13139841"/>
            <a:ext cx="405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O1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433806A-855C-2190-643D-5BE7CB951C3B}"/>
              </a:ext>
            </a:extLst>
          </p:cNvPr>
          <p:cNvSpPr txBox="1"/>
          <p:nvPr/>
        </p:nvSpPr>
        <p:spPr>
          <a:xfrm>
            <a:off x="27149491" y="13257077"/>
            <a:ext cx="38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O1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275C46E8-4639-ACCF-BAA0-7E53FE9CCD2A}"/>
              </a:ext>
            </a:extLst>
          </p:cNvPr>
          <p:cNvCxnSpPr/>
          <p:nvPr/>
        </p:nvCxnSpPr>
        <p:spPr>
          <a:xfrm>
            <a:off x="27437506" y="13360544"/>
            <a:ext cx="36827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D88BE324-CD50-AFE5-2C7F-AE7B3B3B1704}"/>
              </a:ext>
            </a:extLst>
          </p:cNvPr>
          <p:cNvCxnSpPr/>
          <p:nvPr/>
        </p:nvCxnSpPr>
        <p:spPr>
          <a:xfrm>
            <a:off x="27132706" y="13517242"/>
            <a:ext cx="36827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87A05DBE-76BD-4288-62D3-136AD42D0131}"/>
              </a:ext>
            </a:extLst>
          </p:cNvPr>
          <p:cNvSpPr txBox="1"/>
          <p:nvPr/>
        </p:nvSpPr>
        <p:spPr>
          <a:xfrm>
            <a:off x="26854631" y="13402647"/>
            <a:ext cx="38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O2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2B820CC6-560F-5CF1-1509-77C9F9E6B569}"/>
              </a:ext>
            </a:extLst>
          </p:cNvPr>
          <p:cNvCxnSpPr/>
          <p:nvPr/>
        </p:nvCxnSpPr>
        <p:spPr>
          <a:xfrm>
            <a:off x="20804793" y="13595926"/>
            <a:ext cx="36827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139F75A-9C09-5902-E429-9B1B7F35F08D}"/>
              </a:ext>
            </a:extLst>
          </p:cNvPr>
          <p:cNvSpPr txBox="1"/>
          <p:nvPr/>
        </p:nvSpPr>
        <p:spPr>
          <a:xfrm>
            <a:off x="20516060" y="13478817"/>
            <a:ext cx="38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O2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B1E4FABE-F905-A54D-62ED-D82ADF2D350B}"/>
              </a:ext>
            </a:extLst>
          </p:cNvPr>
          <p:cNvCxnSpPr/>
          <p:nvPr/>
        </p:nvCxnSpPr>
        <p:spPr>
          <a:xfrm>
            <a:off x="20788700" y="14510199"/>
            <a:ext cx="36827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9C5B4B3-EB7D-0301-D188-BDC2286348F7}"/>
              </a:ext>
            </a:extLst>
          </p:cNvPr>
          <p:cNvSpPr txBox="1"/>
          <p:nvPr/>
        </p:nvSpPr>
        <p:spPr>
          <a:xfrm>
            <a:off x="20441829" y="14486335"/>
            <a:ext cx="940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</a:rPr>
              <a:t>Sm</a:t>
            </a:r>
            <a:r>
              <a:rPr lang="en-US" altLang="ja-JP" sz="1000" baseline="-25000" dirty="0">
                <a:solidFill>
                  <a:schemeClr val="bg1"/>
                </a:solidFill>
              </a:rPr>
              <a:t>0.5</a:t>
            </a:r>
            <a:r>
              <a:rPr lang="en-US" altLang="ja-JP" sz="1000" dirty="0">
                <a:solidFill>
                  <a:schemeClr val="bg1"/>
                </a:solidFill>
              </a:rPr>
              <a:t>Ca</a:t>
            </a:r>
            <a:r>
              <a:rPr lang="en-US" altLang="ja-JP" sz="1000" baseline="-25000" dirty="0">
                <a:solidFill>
                  <a:schemeClr val="bg1"/>
                </a:solidFill>
              </a:rPr>
              <a:t>0.5</a:t>
            </a:r>
            <a:endParaRPr kumimoji="1" lang="ja-JP" altLang="en-US" sz="1000" baseline="-25000" dirty="0">
              <a:solidFill>
                <a:schemeClr val="bg1"/>
              </a:solidFill>
            </a:endParaRPr>
          </a:p>
        </p:txBody>
      </p: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BF181665-3D9A-A7C0-E7F0-955AD0D25B4C}"/>
              </a:ext>
            </a:extLst>
          </p:cNvPr>
          <p:cNvCxnSpPr/>
          <p:nvPr/>
        </p:nvCxnSpPr>
        <p:spPr>
          <a:xfrm>
            <a:off x="27204921" y="14513513"/>
            <a:ext cx="36827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A37BE72-E2B4-E570-D9C7-55C3911CCABC}"/>
              </a:ext>
            </a:extLst>
          </p:cNvPr>
          <p:cNvSpPr txBox="1"/>
          <p:nvPr/>
        </p:nvSpPr>
        <p:spPr>
          <a:xfrm>
            <a:off x="26875759" y="14486335"/>
            <a:ext cx="940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</a:rPr>
              <a:t>Ho</a:t>
            </a:r>
            <a:r>
              <a:rPr lang="en-US" altLang="ja-JP" sz="1000" baseline="-25000" dirty="0">
                <a:solidFill>
                  <a:schemeClr val="bg1"/>
                </a:solidFill>
              </a:rPr>
              <a:t>0.5</a:t>
            </a:r>
            <a:r>
              <a:rPr lang="en-US" altLang="ja-JP" sz="1000" dirty="0">
                <a:solidFill>
                  <a:schemeClr val="bg1"/>
                </a:solidFill>
              </a:rPr>
              <a:t>Ca</a:t>
            </a:r>
            <a:r>
              <a:rPr lang="en-US" altLang="ja-JP" sz="1000" baseline="-25000" dirty="0">
                <a:solidFill>
                  <a:schemeClr val="bg1"/>
                </a:solidFill>
              </a:rPr>
              <a:t>0.5</a:t>
            </a:r>
            <a:endParaRPr kumimoji="1" lang="ja-JP" altLang="en-US" sz="1000" baseline="-25000" dirty="0">
              <a:solidFill>
                <a:schemeClr val="bg1"/>
              </a:solidFill>
            </a:endParaRPr>
          </a:p>
        </p:txBody>
      </p: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93B354A5-2735-3B76-22EB-9556D8942E56}"/>
              </a:ext>
            </a:extLst>
          </p:cNvPr>
          <p:cNvCxnSpPr>
            <a:cxnSpLocks/>
          </p:cNvCxnSpPr>
          <p:nvPr/>
        </p:nvCxnSpPr>
        <p:spPr>
          <a:xfrm>
            <a:off x="27291161" y="14238103"/>
            <a:ext cx="63331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44E03B61-2793-9DF4-996C-61C3211489D7}"/>
              </a:ext>
            </a:extLst>
          </p:cNvPr>
          <p:cNvCxnSpPr>
            <a:cxnSpLocks/>
          </p:cNvCxnSpPr>
          <p:nvPr/>
        </p:nvCxnSpPr>
        <p:spPr>
          <a:xfrm>
            <a:off x="20910490" y="14237414"/>
            <a:ext cx="63331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03D06894-A426-94C9-24AC-E596B8E3F9A8}"/>
              </a:ext>
            </a:extLst>
          </p:cNvPr>
          <p:cNvSpPr txBox="1"/>
          <p:nvPr/>
        </p:nvSpPr>
        <p:spPr>
          <a:xfrm>
            <a:off x="20640086" y="14141440"/>
            <a:ext cx="38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</a:rPr>
              <a:t>Fe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F125266E-A1F3-B861-6EF2-2A2DEB81D2A2}"/>
              </a:ext>
            </a:extLst>
          </p:cNvPr>
          <p:cNvSpPr txBox="1"/>
          <p:nvPr/>
        </p:nvSpPr>
        <p:spPr>
          <a:xfrm>
            <a:off x="27043108" y="14095466"/>
            <a:ext cx="38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</a:rPr>
              <a:t>Fe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7F3C511-2702-4AB9-1C14-E69F87514E42}"/>
              </a:ext>
            </a:extLst>
          </p:cNvPr>
          <p:cNvSpPr txBox="1"/>
          <p:nvPr/>
        </p:nvSpPr>
        <p:spPr>
          <a:xfrm>
            <a:off x="7503674" y="12825737"/>
            <a:ext cx="65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1.40Å</a:t>
            </a:r>
            <a:endParaRPr kumimoji="1" lang="ja-JP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59D8424-3641-F420-49F6-C842ED22E120}"/>
              </a:ext>
            </a:extLst>
          </p:cNvPr>
          <p:cNvSpPr txBox="1"/>
          <p:nvPr/>
        </p:nvSpPr>
        <p:spPr>
          <a:xfrm>
            <a:off x="7524937" y="12332984"/>
            <a:ext cx="65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1.24Å</a:t>
            </a:r>
            <a:endParaRPr kumimoji="1" lang="ja-JP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A4D1A7CA-D094-0B7D-0D31-631341AD2366}"/>
              </a:ext>
            </a:extLst>
          </p:cNvPr>
          <p:cNvSpPr txBox="1"/>
          <p:nvPr/>
        </p:nvSpPr>
        <p:spPr>
          <a:xfrm>
            <a:off x="7943478" y="12340893"/>
            <a:ext cx="65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1.07Å</a:t>
            </a:r>
            <a:endParaRPr kumimoji="1" lang="ja-JP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B7284E01-F4DE-CE95-B17F-6DFCE7F66218}"/>
              </a:ext>
            </a:extLst>
          </p:cNvPr>
          <p:cNvSpPr txBox="1"/>
          <p:nvPr/>
        </p:nvSpPr>
        <p:spPr>
          <a:xfrm>
            <a:off x="8414754" y="12342117"/>
            <a:ext cx="65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1.34Å</a:t>
            </a:r>
            <a:endParaRPr kumimoji="1" lang="ja-JP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図 121">
            <a:extLst>
              <a:ext uri="{FF2B5EF4-FFF2-40B4-BE49-F238E27FC236}">
                <a16:creationId xmlns:a16="http://schemas.microsoft.com/office/drawing/2014/main" id="{4B229D77-7079-FAF7-72EC-5C0D531BD23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76118" y="14393235"/>
            <a:ext cx="15168134" cy="2559821"/>
          </a:xfrm>
          <a:prstGeom prst="rect">
            <a:avLst/>
          </a:prstGeom>
        </p:spPr>
      </p:pic>
      <p:sp>
        <p:nvSpPr>
          <p:cNvPr id="124" name="矢印: 右 123">
            <a:extLst>
              <a:ext uri="{FF2B5EF4-FFF2-40B4-BE49-F238E27FC236}">
                <a16:creationId xmlns:a16="http://schemas.microsoft.com/office/drawing/2014/main" id="{249F185D-D6DA-4A47-263D-4CA0BB8F7BC8}"/>
              </a:ext>
            </a:extLst>
          </p:cNvPr>
          <p:cNvSpPr/>
          <p:nvPr/>
        </p:nvSpPr>
        <p:spPr>
          <a:xfrm>
            <a:off x="11027870" y="14500371"/>
            <a:ext cx="1896022" cy="485193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矢印: 右 124">
            <a:extLst>
              <a:ext uri="{FF2B5EF4-FFF2-40B4-BE49-F238E27FC236}">
                <a16:creationId xmlns:a16="http://schemas.microsoft.com/office/drawing/2014/main" id="{86A76263-D9B9-53BF-00C3-7D3D043601F5}"/>
              </a:ext>
            </a:extLst>
          </p:cNvPr>
          <p:cNvSpPr/>
          <p:nvPr/>
        </p:nvSpPr>
        <p:spPr>
          <a:xfrm rot="10800000">
            <a:off x="8864663" y="14500370"/>
            <a:ext cx="1932298" cy="4969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9CEDC7A-BCD0-D8AC-EA76-0D8A8183DA8B}"/>
              </a:ext>
            </a:extLst>
          </p:cNvPr>
          <p:cNvSpPr txBox="1"/>
          <p:nvPr/>
        </p:nvSpPr>
        <p:spPr>
          <a:xfrm>
            <a:off x="9081914" y="14609446"/>
            <a:ext cx="1737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rystal field splitting</a:t>
            </a:r>
            <a:r>
              <a:rPr kumimoji="1" lang="ja-JP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63472798-A826-55C3-F3A6-9BBCD3019A35}"/>
              </a:ext>
            </a:extLst>
          </p:cNvPr>
          <p:cNvSpPr txBox="1"/>
          <p:nvPr/>
        </p:nvSpPr>
        <p:spPr>
          <a:xfrm>
            <a:off x="11080833" y="14609446"/>
            <a:ext cx="1928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rystal field splitting</a:t>
            </a:r>
            <a:r>
              <a:rPr kumimoji="1" lang="ja-JP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kumimoji="1" lang="ja-JP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8" name="図 1077">
            <a:extLst>
              <a:ext uri="{FF2B5EF4-FFF2-40B4-BE49-F238E27FC236}">
                <a16:creationId xmlns:a16="http://schemas.microsoft.com/office/drawing/2014/main" id="{9F5D1D0E-E07C-9CD9-AE1F-A347E3673CB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23737" y="7130198"/>
            <a:ext cx="2820987" cy="3067140"/>
          </a:xfrm>
          <a:prstGeom prst="rect">
            <a:avLst/>
          </a:prstGeom>
        </p:spPr>
      </p:pic>
      <p:pic>
        <p:nvPicPr>
          <p:cNvPr id="1079" name="図 1078">
            <a:extLst>
              <a:ext uri="{FF2B5EF4-FFF2-40B4-BE49-F238E27FC236}">
                <a16:creationId xmlns:a16="http://schemas.microsoft.com/office/drawing/2014/main" id="{F668278E-3B30-0CBA-4CA7-C504E937FAB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49857" y="7148147"/>
            <a:ext cx="2839865" cy="3031010"/>
          </a:xfrm>
          <a:prstGeom prst="rect">
            <a:avLst/>
          </a:prstGeom>
        </p:spPr>
      </p:pic>
      <p:sp>
        <p:nvSpPr>
          <p:cNvPr id="1080" name="テキスト ボックス 1079">
            <a:extLst>
              <a:ext uri="{FF2B5EF4-FFF2-40B4-BE49-F238E27FC236}">
                <a16:creationId xmlns:a16="http://schemas.microsoft.com/office/drawing/2014/main" id="{C8949A07-B21D-67E9-8265-BCED622608B2}"/>
              </a:ext>
            </a:extLst>
          </p:cNvPr>
          <p:cNvSpPr txBox="1"/>
          <p:nvPr/>
        </p:nvSpPr>
        <p:spPr>
          <a:xfrm>
            <a:off x="1772809" y="17520308"/>
            <a:ext cx="123591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Weighing</a:t>
            </a:r>
          </a:p>
          <a:p>
            <a:endParaRPr lang="en-US" altLang="ja-JP" dirty="0"/>
          </a:p>
          <a:p>
            <a:r>
              <a:rPr kumimoji="1" lang="en-US" altLang="ja-JP" dirty="0"/>
              <a:t>mixing</a:t>
            </a:r>
            <a:endParaRPr kumimoji="1" lang="ja-JP" altLang="en-US" dirty="0"/>
          </a:p>
        </p:txBody>
      </p:sp>
      <p:sp>
        <p:nvSpPr>
          <p:cNvPr id="1081" name="テキスト ボックス 1080">
            <a:extLst>
              <a:ext uri="{FF2B5EF4-FFF2-40B4-BE49-F238E27FC236}">
                <a16:creationId xmlns:a16="http://schemas.microsoft.com/office/drawing/2014/main" id="{15D2CF6C-2536-E415-94E4-ABEF18B8E06E}"/>
              </a:ext>
            </a:extLst>
          </p:cNvPr>
          <p:cNvSpPr txBox="1"/>
          <p:nvPr/>
        </p:nvSpPr>
        <p:spPr>
          <a:xfrm>
            <a:off x="3908679" y="17775226"/>
            <a:ext cx="12359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pre-firing</a:t>
            </a:r>
            <a:endParaRPr kumimoji="1" lang="en-US" altLang="ja-JP" dirty="0"/>
          </a:p>
        </p:txBody>
      </p:sp>
      <p:sp>
        <p:nvSpPr>
          <p:cNvPr id="1082" name="テキスト ボックス 1081">
            <a:extLst>
              <a:ext uri="{FF2B5EF4-FFF2-40B4-BE49-F238E27FC236}">
                <a16:creationId xmlns:a16="http://schemas.microsoft.com/office/drawing/2014/main" id="{4A91A05A-AE57-D744-8200-F23359E24389}"/>
              </a:ext>
            </a:extLst>
          </p:cNvPr>
          <p:cNvSpPr txBox="1"/>
          <p:nvPr/>
        </p:nvSpPr>
        <p:spPr>
          <a:xfrm>
            <a:off x="5496048" y="17562663"/>
            <a:ext cx="123591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crushing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mixing</a:t>
            </a:r>
            <a:endParaRPr kumimoji="1" lang="ja-JP" altLang="en-US" dirty="0"/>
          </a:p>
        </p:txBody>
      </p:sp>
      <p:sp>
        <p:nvSpPr>
          <p:cNvPr id="1083" name="テキスト ボックス 1082">
            <a:extLst>
              <a:ext uri="{FF2B5EF4-FFF2-40B4-BE49-F238E27FC236}">
                <a16:creationId xmlns:a16="http://schemas.microsoft.com/office/drawing/2014/main" id="{6806D9B7-19FA-E621-A30C-ED373615D863}"/>
              </a:ext>
            </a:extLst>
          </p:cNvPr>
          <p:cNvSpPr txBox="1"/>
          <p:nvPr/>
        </p:nvSpPr>
        <p:spPr>
          <a:xfrm>
            <a:off x="7273390" y="17566472"/>
            <a:ext cx="123591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press</a:t>
            </a:r>
          </a:p>
          <a:p>
            <a:endParaRPr lang="en-US" altLang="ja-JP" dirty="0"/>
          </a:p>
          <a:p>
            <a:r>
              <a:rPr lang="en-US" altLang="ja-JP" dirty="0"/>
              <a:t>forming</a:t>
            </a:r>
          </a:p>
        </p:txBody>
      </p:sp>
      <p:sp>
        <p:nvSpPr>
          <p:cNvPr id="1084" name="テキスト ボックス 1083">
            <a:extLst>
              <a:ext uri="{FF2B5EF4-FFF2-40B4-BE49-F238E27FC236}">
                <a16:creationId xmlns:a16="http://schemas.microsoft.com/office/drawing/2014/main" id="{3FFD84F0-AD01-487B-9915-F39CAEEB5CFB}"/>
              </a:ext>
            </a:extLst>
          </p:cNvPr>
          <p:cNvSpPr txBox="1"/>
          <p:nvPr/>
        </p:nvSpPr>
        <p:spPr>
          <a:xfrm>
            <a:off x="9171289" y="17735818"/>
            <a:ext cx="12359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sintering</a:t>
            </a:r>
          </a:p>
        </p:txBody>
      </p:sp>
      <p:sp>
        <p:nvSpPr>
          <p:cNvPr id="1085" name="テキスト ボックス 1084">
            <a:extLst>
              <a:ext uri="{FF2B5EF4-FFF2-40B4-BE49-F238E27FC236}">
                <a16:creationId xmlns:a16="http://schemas.microsoft.com/office/drawing/2014/main" id="{F8215A1F-37C1-242E-8D21-E3257B36ED41}"/>
              </a:ext>
            </a:extLst>
          </p:cNvPr>
          <p:cNvSpPr txBox="1"/>
          <p:nvPr/>
        </p:nvSpPr>
        <p:spPr>
          <a:xfrm>
            <a:off x="10883796" y="17652259"/>
            <a:ext cx="14245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Powder </a:t>
            </a:r>
          </a:p>
          <a:p>
            <a:r>
              <a:rPr lang="en-US" altLang="ja-JP" dirty="0"/>
              <a:t>XRD</a:t>
            </a:r>
          </a:p>
        </p:txBody>
      </p:sp>
      <p:sp>
        <p:nvSpPr>
          <p:cNvPr id="1086" name="テキスト ボックス 1085">
            <a:extLst>
              <a:ext uri="{FF2B5EF4-FFF2-40B4-BE49-F238E27FC236}">
                <a16:creationId xmlns:a16="http://schemas.microsoft.com/office/drawing/2014/main" id="{ED0834A5-9A2B-3D21-16FA-B6C8A0A73D45}"/>
              </a:ext>
            </a:extLst>
          </p:cNvPr>
          <p:cNvSpPr txBox="1"/>
          <p:nvPr/>
        </p:nvSpPr>
        <p:spPr>
          <a:xfrm>
            <a:off x="12416618" y="17167847"/>
            <a:ext cx="33129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/>
              <a:t>Rietveld analyses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/>
              <a:t>Electric resistivity </a:t>
            </a:r>
            <a:r>
              <a:rPr lang="en-US" altLang="ja-JP" i="1" dirty="0"/>
              <a:t>ρ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 err="1"/>
              <a:t>Seebeck</a:t>
            </a:r>
            <a:r>
              <a:rPr lang="en-US" altLang="ja-JP" dirty="0"/>
              <a:t> coefficient </a:t>
            </a:r>
            <a:r>
              <a:rPr lang="en-US" altLang="ja-JP" i="1" dirty="0"/>
              <a:t>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/>
              <a:t>Thermal conductivity </a:t>
            </a:r>
            <a:r>
              <a:rPr lang="en-US" altLang="ja-JP" i="1" dirty="0"/>
              <a:t>κ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/>
              <a:t>Magnetic susceptibility</a:t>
            </a:r>
            <a:r>
              <a:rPr lang="ja-JP" altLang="en-US" dirty="0"/>
              <a:t>　</a:t>
            </a:r>
            <a:r>
              <a:rPr lang="en-US" altLang="ja-JP" i="1" dirty="0"/>
              <a:t>χ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/>
              <a:t>Evaluation of </a:t>
            </a:r>
            <a:r>
              <a:rPr lang="en-US" altLang="ja-JP" i="1" dirty="0"/>
              <a:t>ZT</a:t>
            </a:r>
          </a:p>
        </p:txBody>
      </p:sp>
      <p:sp>
        <p:nvSpPr>
          <p:cNvPr id="1087" name="矢印: 下 1086">
            <a:extLst>
              <a:ext uri="{FF2B5EF4-FFF2-40B4-BE49-F238E27FC236}">
                <a16:creationId xmlns:a16="http://schemas.microsoft.com/office/drawing/2014/main" id="{A6242E71-4A1A-1EAB-1CAE-0BBC322DD73F}"/>
              </a:ext>
            </a:extLst>
          </p:cNvPr>
          <p:cNvSpPr/>
          <p:nvPr/>
        </p:nvSpPr>
        <p:spPr>
          <a:xfrm>
            <a:off x="10217771" y="19223182"/>
            <a:ext cx="6414910" cy="1595766"/>
          </a:xfrm>
          <a:prstGeom prst="downArrow">
            <a:avLst/>
          </a:prstGeom>
          <a:solidFill>
            <a:srgbClr val="5AF10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75B18F-F234-6AAB-82F0-8646D334F95A}"/>
              </a:ext>
            </a:extLst>
          </p:cNvPr>
          <p:cNvSpPr txBox="1"/>
          <p:nvPr/>
        </p:nvSpPr>
        <p:spPr>
          <a:xfrm>
            <a:off x="16994728" y="15071939"/>
            <a:ext cx="417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Samples with x ≥ 0.6 show advanced </a:t>
            </a:r>
            <a:r>
              <a:rPr kumimoji="1" lang="en-US" altLang="ja-JP" sz="1600" b="1" u="sng" dirty="0">
                <a:solidFill>
                  <a:srgbClr val="FF0000"/>
                </a:solidFill>
              </a:rPr>
              <a:t>oxygen deficiency 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and cannot maintain the </a:t>
            </a:r>
            <a:r>
              <a:rPr kumimoji="1" lang="en-US" altLang="ja-JP" sz="1600" b="1" i="1" dirty="0" err="1">
                <a:solidFill>
                  <a:srgbClr val="FF0000"/>
                </a:solidFill>
              </a:rPr>
              <a:t>Pnma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perovskite structure.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96290E-18DD-09F3-E689-54656F76175E}"/>
              </a:ext>
            </a:extLst>
          </p:cNvPr>
          <p:cNvSpPr txBox="1"/>
          <p:nvPr/>
        </p:nvSpPr>
        <p:spPr>
          <a:xfrm>
            <a:off x="23414165" y="15100676"/>
            <a:ext cx="4170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</a:rPr>
              <a:t>Samples with x ≥ 0.6 show increased </a:t>
            </a:r>
            <a:r>
              <a:rPr kumimoji="1" lang="en-US" altLang="ja-JP" sz="1600" b="1" u="sng" dirty="0">
                <a:solidFill>
                  <a:srgbClr val="FF0000"/>
                </a:solidFill>
              </a:rPr>
              <a:t>octahedral distortion 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and cannot maintain the </a:t>
            </a:r>
            <a:r>
              <a:rPr kumimoji="1" lang="en-US" altLang="ja-JP" sz="1600" b="1" i="1" dirty="0" err="1">
                <a:solidFill>
                  <a:srgbClr val="FF0000"/>
                </a:solidFill>
              </a:rPr>
              <a:t>Pnma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 perovskite structure.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矢印: 上 15">
            <a:extLst>
              <a:ext uri="{FF2B5EF4-FFF2-40B4-BE49-F238E27FC236}">
                <a16:creationId xmlns:a16="http://schemas.microsoft.com/office/drawing/2014/main" id="{0DF64E6B-63AD-524E-4F47-AFC5BDAF68E4}"/>
              </a:ext>
            </a:extLst>
          </p:cNvPr>
          <p:cNvSpPr/>
          <p:nvPr/>
        </p:nvSpPr>
        <p:spPr>
          <a:xfrm>
            <a:off x="17299055" y="13898636"/>
            <a:ext cx="659535" cy="1157192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上 37">
            <a:extLst>
              <a:ext uri="{FF2B5EF4-FFF2-40B4-BE49-F238E27FC236}">
                <a16:creationId xmlns:a16="http://schemas.microsoft.com/office/drawing/2014/main" id="{568BC2B4-D4D3-93B3-576F-8F9F2D2C8D5B}"/>
              </a:ext>
            </a:extLst>
          </p:cNvPr>
          <p:cNvSpPr/>
          <p:nvPr/>
        </p:nvSpPr>
        <p:spPr>
          <a:xfrm>
            <a:off x="23583026" y="13937438"/>
            <a:ext cx="659535" cy="1157192"/>
          </a:xfrm>
          <a:prstGeom prst="up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193C1441-B355-2AEC-49E6-FC28AE685E2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29799" y="21882388"/>
            <a:ext cx="5890287" cy="410777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5C99A922-3D02-9CDC-7410-5C8FFDBCB02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267995" y="21898966"/>
            <a:ext cx="5855478" cy="407245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BAE89093-F5B2-DC88-99CE-9C1DA032D2A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71972" y="25908105"/>
            <a:ext cx="5886384" cy="4057401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C53EF6D-D877-661F-0FDF-A87BA9F6F3D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316502" y="21888867"/>
            <a:ext cx="6305831" cy="3994064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C36F5640-1D8D-C34F-3270-53C8273A237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385005" y="25911462"/>
            <a:ext cx="6310063" cy="3996745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C837790B-6A32-4879-51E0-2D5A86F1086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8351048" y="22207646"/>
            <a:ext cx="2881971" cy="2775043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551B385A-CBFC-58BA-A2AA-F5A221AED22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2060899" y="21913245"/>
            <a:ext cx="6319356" cy="4002630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2B427C55-5E3F-6F62-0D5A-E898533A57CB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3704480" y="22212956"/>
            <a:ext cx="2854034" cy="2748142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BAD82FC1-5623-BF87-AD2E-65F3E1135AEB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93907" y="30740613"/>
            <a:ext cx="6288920" cy="397962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FF702C03-F128-CEDE-385B-84218E6F99B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600933" y="34563440"/>
            <a:ext cx="6389019" cy="4042963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7BEDD588-D5BA-0D46-7B94-ECECD44A148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61594" y="30703701"/>
            <a:ext cx="6462534" cy="4002493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AA39B3BB-B878-6009-AF27-326755BFD11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361834" y="34635995"/>
            <a:ext cx="6502236" cy="4027081"/>
          </a:xfrm>
          <a:prstGeom prst="rect">
            <a:avLst/>
          </a:prstGeom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DA46A968-A6BD-75C0-AF53-40FBE5CF9A04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5274413" y="30642284"/>
            <a:ext cx="6868501" cy="3999594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96C7FBDD-4D8A-1214-2EFB-48BE4F0A35B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5247494" y="34600843"/>
            <a:ext cx="6927346" cy="4033860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F6A156E9-1C3F-F71D-CC96-7B0828102724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2384279" y="30678294"/>
            <a:ext cx="6228002" cy="3978535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4E56098E-5002-BD08-C119-FEB754B40587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2372865" y="34641878"/>
            <a:ext cx="6267277" cy="3978602"/>
          </a:xfrm>
          <a:prstGeom prst="rect">
            <a:avLst/>
          </a:prstGeom>
        </p:spPr>
      </p:pic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F3D28981-847A-03F3-773A-B22277FC5841}"/>
              </a:ext>
            </a:extLst>
          </p:cNvPr>
          <p:cNvSpPr txBox="1"/>
          <p:nvPr/>
        </p:nvSpPr>
        <p:spPr>
          <a:xfrm>
            <a:off x="17732285" y="26707100"/>
            <a:ext cx="464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LS Fe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3+</a:t>
            </a:r>
            <a:r>
              <a:rPr lang="en-US" altLang="ja-JP" sz="2000" b="1" baseline="-25000" dirty="0">
                <a:solidFill>
                  <a:schemeClr val="bg1"/>
                </a:solidFill>
              </a:rPr>
              <a:t>1-x</a:t>
            </a:r>
            <a:r>
              <a:rPr lang="en-US" altLang="ja-JP" sz="2000" b="1" dirty="0">
                <a:solidFill>
                  <a:schemeClr val="bg1"/>
                </a:solidFill>
              </a:rPr>
              <a:t> LS Fe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4+</a:t>
            </a:r>
            <a:r>
              <a:rPr lang="en-US" altLang="ja-JP" sz="2000" b="1" baseline="-25000" dirty="0">
                <a:solidFill>
                  <a:schemeClr val="bg1"/>
                </a:solidFill>
              </a:rPr>
              <a:t>x </a:t>
            </a:r>
            <a:r>
              <a:rPr lang="en-US" altLang="ja-JP" sz="2000" b="1" dirty="0">
                <a:solidFill>
                  <a:schemeClr val="bg1"/>
                </a:solidFill>
              </a:rPr>
              <a:t>or</a:t>
            </a:r>
          </a:p>
          <a:p>
            <a:r>
              <a:rPr lang="en-US" altLang="ja-JP" sz="2000" b="1" dirty="0">
                <a:solidFill>
                  <a:schemeClr val="bg1"/>
                </a:solidFill>
              </a:rPr>
              <a:t>IS Fe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3+</a:t>
            </a:r>
            <a:r>
              <a:rPr lang="en-US" altLang="ja-JP" sz="2000" b="1" baseline="-25000" dirty="0">
                <a:solidFill>
                  <a:schemeClr val="bg1"/>
                </a:solidFill>
              </a:rPr>
              <a:t>1-x</a:t>
            </a:r>
            <a:r>
              <a:rPr lang="en-US" altLang="ja-JP" sz="2000" b="1" dirty="0">
                <a:solidFill>
                  <a:schemeClr val="bg1"/>
                </a:solidFill>
              </a:rPr>
              <a:t> LS Fe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4+</a:t>
            </a:r>
            <a:r>
              <a:rPr lang="en-US" altLang="ja-JP" sz="2000" b="1" baseline="-25000" dirty="0">
                <a:solidFill>
                  <a:schemeClr val="bg1"/>
                </a:solidFill>
              </a:rPr>
              <a:t>x 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142" name="矢印: 下 141">
            <a:extLst>
              <a:ext uri="{FF2B5EF4-FFF2-40B4-BE49-F238E27FC236}">
                <a16:creationId xmlns:a16="http://schemas.microsoft.com/office/drawing/2014/main" id="{FD697996-B9D8-EF2F-7577-B6E8110583F9}"/>
              </a:ext>
            </a:extLst>
          </p:cNvPr>
          <p:cNvSpPr/>
          <p:nvPr/>
        </p:nvSpPr>
        <p:spPr>
          <a:xfrm>
            <a:off x="15694958" y="25560555"/>
            <a:ext cx="6453842" cy="1011238"/>
          </a:xfrm>
          <a:prstGeom prst="downArrow">
            <a:avLst/>
          </a:prstGeom>
          <a:solidFill>
            <a:srgbClr val="5AF10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矢印: 下 146">
            <a:extLst>
              <a:ext uri="{FF2B5EF4-FFF2-40B4-BE49-F238E27FC236}">
                <a16:creationId xmlns:a16="http://schemas.microsoft.com/office/drawing/2014/main" id="{4DB27005-6F87-7CF8-7D0B-C48F1ABDB6A8}"/>
              </a:ext>
            </a:extLst>
          </p:cNvPr>
          <p:cNvSpPr/>
          <p:nvPr/>
        </p:nvSpPr>
        <p:spPr>
          <a:xfrm>
            <a:off x="22281203" y="25547562"/>
            <a:ext cx="6414910" cy="1011238"/>
          </a:xfrm>
          <a:prstGeom prst="downArrow">
            <a:avLst/>
          </a:prstGeom>
          <a:solidFill>
            <a:srgbClr val="5AF10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BF77D875-8DEE-EFE0-3A20-FB2C5A1A3A1E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281962" y="25887832"/>
            <a:ext cx="5855478" cy="4083495"/>
          </a:xfrm>
          <a:prstGeom prst="rect">
            <a:avLst/>
          </a:prstGeom>
        </p:spPr>
      </p:pic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6C18C541-9E40-CD2D-CCC4-7704197D268C}"/>
              </a:ext>
            </a:extLst>
          </p:cNvPr>
          <p:cNvCxnSpPr>
            <a:cxnSpLocks/>
          </p:cNvCxnSpPr>
          <p:nvPr/>
        </p:nvCxnSpPr>
        <p:spPr>
          <a:xfrm flipV="1">
            <a:off x="27945708" y="32250580"/>
            <a:ext cx="497160" cy="534256"/>
          </a:xfrm>
          <a:prstGeom prst="line">
            <a:avLst/>
          </a:prstGeom>
          <a:ln w="254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1CD15928-D008-501B-7C0E-236B22A5DCB2}"/>
              </a:ext>
            </a:extLst>
          </p:cNvPr>
          <p:cNvCxnSpPr>
            <a:cxnSpLocks/>
          </p:cNvCxnSpPr>
          <p:nvPr/>
        </p:nvCxnSpPr>
        <p:spPr>
          <a:xfrm flipV="1">
            <a:off x="27901006" y="33010609"/>
            <a:ext cx="542265" cy="427487"/>
          </a:xfrm>
          <a:prstGeom prst="line">
            <a:avLst/>
          </a:prstGeom>
          <a:ln w="25400">
            <a:solidFill>
              <a:srgbClr val="5AF1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コネクタ 1032">
            <a:extLst>
              <a:ext uri="{FF2B5EF4-FFF2-40B4-BE49-F238E27FC236}">
                <a16:creationId xmlns:a16="http://schemas.microsoft.com/office/drawing/2014/main" id="{34078D61-C2F7-CB2A-B87D-AA849147B0CC}"/>
              </a:ext>
            </a:extLst>
          </p:cNvPr>
          <p:cNvCxnSpPr>
            <a:cxnSpLocks/>
          </p:cNvCxnSpPr>
          <p:nvPr/>
        </p:nvCxnSpPr>
        <p:spPr>
          <a:xfrm>
            <a:off x="28122289" y="33859437"/>
            <a:ext cx="342490" cy="0"/>
          </a:xfrm>
          <a:prstGeom prst="line">
            <a:avLst/>
          </a:prstGeom>
          <a:ln w="25400">
            <a:solidFill>
              <a:srgbClr val="54DBF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直線コネクタ 1044">
            <a:extLst>
              <a:ext uri="{FF2B5EF4-FFF2-40B4-BE49-F238E27FC236}">
                <a16:creationId xmlns:a16="http://schemas.microsoft.com/office/drawing/2014/main" id="{34CBBFD3-2543-E976-3E6E-42AF7100F957}"/>
              </a:ext>
            </a:extLst>
          </p:cNvPr>
          <p:cNvCxnSpPr>
            <a:cxnSpLocks/>
          </p:cNvCxnSpPr>
          <p:nvPr/>
        </p:nvCxnSpPr>
        <p:spPr>
          <a:xfrm>
            <a:off x="28122289" y="33904260"/>
            <a:ext cx="34249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直線コネクタ 1047">
            <a:extLst>
              <a:ext uri="{FF2B5EF4-FFF2-40B4-BE49-F238E27FC236}">
                <a16:creationId xmlns:a16="http://schemas.microsoft.com/office/drawing/2014/main" id="{4BE21917-3CB2-C4C0-C0F9-0FD266C93B46}"/>
              </a:ext>
            </a:extLst>
          </p:cNvPr>
          <p:cNvCxnSpPr>
            <a:cxnSpLocks/>
          </p:cNvCxnSpPr>
          <p:nvPr/>
        </p:nvCxnSpPr>
        <p:spPr>
          <a:xfrm>
            <a:off x="28116443" y="33950365"/>
            <a:ext cx="342490" cy="0"/>
          </a:xfrm>
          <a:prstGeom prst="line">
            <a:avLst/>
          </a:prstGeom>
          <a:ln w="25400">
            <a:solidFill>
              <a:srgbClr val="F20E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図 104">
            <a:extLst>
              <a:ext uri="{FF2B5EF4-FFF2-40B4-BE49-F238E27FC236}">
                <a16:creationId xmlns:a16="http://schemas.microsoft.com/office/drawing/2014/main" id="{C0241D26-9428-975A-405A-F3A18F2BFDF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2079637" y="25963157"/>
            <a:ext cx="6300618" cy="3990763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F66397E3-DBAA-6960-F42F-5968A22E5E51}"/>
              </a:ext>
            </a:extLst>
          </p:cNvPr>
          <p:cNvSpPr txBox="1"/>
          <p:nvPr/>
        </p:nvSpPr>
        <p:spPr>
          <a:xfrm>
            <a:off x="24615399" y="27437219"/>
            <a:ext cx="362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HS Fe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3+</a:t>
            </a:r>
            <a:r>
              <a:rPr lang="en-US" altLang="ja-JP" sz="2000" b="1" baseline="-25000" dirty="0">
                <a:solidFill>
                  <a:schemeClr val="bg1"/>
                </a:solidFill>
              </a:rPr>
              <a:t>1-x</a:t>
            </a:r>
            <a:r>
              <a:rPr lang="en-US" altLang="ja-JP" sz="2000" b="1" dirty="0">
                <a:solidFill>
                  <a:schemeClr val="bg1"/>
                </a:solidFill>
              </a:rPr>
              <a:t> HS Fe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4+</a:t>
            </a:r>
            <a:r>
              <a:rPr lang="en-US" altLang="ja-JP" sz="2000" b="1" baseline="-25000" dirty="0">
                <a:solidFill>
                  <a:schemeClr val="bg1"/>
                </a:solidFill>
              </a:rPr>
              <a:t>x</a:t>
            </a:r>
            <a:endParaRPr kumimoji="1" lang="ja-JP" alt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40CAA3E-B9A3-2C95-C939-1BDF8568E450}"/>
              </a:ext>
            </a:extLst>
          </p:cNvPr>
          <p:cNvSpPr txBox="1"/>
          <p:nvPr/>
        </p:nvSpPr>
        <p:spPr>
          <a:xfrm>
            <a:off x="24686098" y="27733972"/>
            <a:ext cx="11081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2.5</a:t>
            </a:r>
            <a:endParaRPr kumimoji="1" lang="ja-JP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7A4A08BC-ED84-D085-00B3-2FC2CD87A5F4}"/>
              </a:ext>
            </a:extLst>
          </p:cNvPr>
          <p:cNvSpPr txBox="1"/>
          <p:nvPr/>
        </p:nvSpPr>
        <p:spPr>
          <a:xfrm>
            <a:off x="25961532" y="27744002"/>
            <a:ext cx="11081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2.0</a:t>
            </a:r>
            <a:endParaRPr kumimoji="1" lang="ja-JP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9759CF0A-F7A2-1D56-847B-5BA1FA273678}"/>
              </a:ext>
            </a:extLst>
          </p:cNvPr>
          <p:cNvSpPr txBox="1"/>
          <p:nvPr/>
        </p:nvSpPr>
        <p:spPr>
          <a:xfrm>
            <a:off x="18942646" y="26410601"/>
            <a:ext cx="11081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1.0</a:t>
            </a:r>
            <a:endParaRPr kumimoji="1" lang="ja-JP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FE0E8FCA-DE0D-65A8-6CA2-FFC6D76D419C}"/>
              </a:ext>
            </a:extLst>
          </p:cNvPr>
          <p:cNvSpPr txBox="1"/>
          <p:nvPr/>
        </p:nvSpPr>
        <p:spPr>
          <a:xfrm>
            <a:off x="17819467" y="26410601"/>
            <a:ext cx="11081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0.5</a:t>
            </a:r>
            <a:endParaRPr kumimoji="1" lang="ja-JP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C389DA62-CE67-FD85-B086-421A0649BB5C}"/>
              </a:ext>
            </a:extLst>
          </p:cNvPr>
          <p:cNvSpPr txBox="1"/>
          <p:nvPr/>
        </p:nvSpPr>
        <p:spPr>
          <a:xfrm>
            <a:off x="17796973" y="27220479"/>
            <a:ext cx="11081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1.5</a:t>
            </a:r>
            <a:endParaRPr kumimoji="1" lang="ja-JP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89CE9538-D792-A06E-CAEA-1966BC74C2AD}"/>
              </a:ext>
            </a:extLst>
          </p:cNvPr>
          <p:cNvSpPr txBox="1"/>
          <p:nvPr/>
        </p:nvSpPr>
        <p:spPr>
          <a:xfrm>
            <a:off x="18942646" y="27220479"/>
            <a:ext cx="11081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1.0</a:t>
            </a:r>
            <a:endParaRPr kumimoji="1" lang="ja-JP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8E17ECC-22F1-CFA9-C4F1-AF33CFBD7154}"/>
              </a:ext>
            </a:extLst>
          </p:cNvPr>
          <p:cNvSpPr/>
          <p:nvPr/>
        </p:nvSpPr>
        <p:spPr>
          <a:xfrm>
            <a:off x="10232409" y="12760734"/>
            <a:ext cx="98946" cy="50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63FDB04B-CA6F-8688-6241-79792A746C38}"/>
              </a:ext>
            </a:extLst>
          </p:cNvPr>
          <p:cNvCxnSpPr>
            <a:cxnSpLocks/>
          </p:cNvCxnSpPr>
          <p:nvPr/>
        </p:nvCxnSpPr>
        <p:spPr>
          <a:xfrm>
            <a:off x="10480521" y="13816244"/>
            <a:ext cx="4083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10D2A14C-3FBA-5D87-C36C-6D1AE6CC00AD}"/>
              </a:ext>
            </a:extLst>
          </p:cNvPr>
          <p:cNvSpPr/>
          <p:nvPr/>
        </p:nvSpPr>
        <p:spPr>
          <a:xfrm>
            <a:off x="10239423" y="13236096"/>
            <a:ext cx="45719" cy="87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36973</TotalTime>
  <Words>866</Words>
  <Application>Microsoft Office PowerPoint</Application>
  <PresentationFormat>ユーザー設定</PresentationFormat>
  <Paragraphs>156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Arial</vt:lpstr>
      <vt:lpstr>Arial Black</vt:lpstr>
      <vt:lpstr>Calibri</vt:lpstr>
      <vt:lpstr>Corbel</vt:lpstr>
      <vt:lpstr>Times New Roman</vt:lpstr>
      <vt:lpstr>Wingdings</vt:lpstr>
      <vt:lpstr>奥行</vt:lpstr>
      <vt:lpstr>Equation</vt:lpstr>
      <vt:lpstr>PowerPoint プレゼンテーション</vt:lpstr>
    </vt:vector>
  </TitlesOfParts>
  <Company>yuvec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moriyama</dc:creator>
  <cp:lastModifiedBy>博 中津川</cp:lastModifiedBy>
  <cp:revision>1021</cp:revision>
  <cp:lastPrinted>2025-06-13T14:38:50Z</cp:lastPrinted>
  <dcterms:created xsi:type="dcterms:W3CDTF">2003-06-13T04:51:22Z</dcterms:created>
  <dcterms:modified xsi:type="dcterms:W3CDTF">2025-06-13T14:41:47Z</dcterms:modified>
</cp:coreProperties>
</file>