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74" r:id="rId1"/>
  </p:sldMasterIdLst>
  <p:notesMasterIdLst>
    <p:notesMasterId r:id="rId3"/>
  </p:notesMasterIdLst>
  <p:handoutMasterIdLst>
    <p:handoutMasterId r:id="rId4"/>
  </p:handoutMasterIdLst>
  <p:sldIdLst>
    <p:sldId id="258" r:id="rId2"/>
  </p:sldIdLst>
  <p:sldSz cx="30279975" cy="42808525"/>
  <p:notesSz cx="6791325" cy="99250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506" userDrawn="1">
          <p15:clr>
            <a:srgbClr val="A4A3A4"/>
          </p15:clr>
        </p15:guide>
        <p15:guide id="2" pos="9537">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中津川 博" initials="中津川" lastIdx="2" clrIdx="0">
    <p:extLst>
      <p:ext uri="{19B8F6BF-5375-455C-9EA6-DF929625EA0E}">
        <p15:presenceInfo xmlns:p15="http://schemas.microsoft.com/office/powerpoint/2012/main" userId="f9555f600159e32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66FF"/>
    <a:srgbClr val="BFBFBF"/>
    <a:srgbClr val="D0CECE"/>
    <a:srgbClr val="DEEBF7"/>
    <a:srgbClr val="4DC4FF"/>
    <a:srgbClr val="FF99FF"/>
    <a:srgbClr val="FFFFFF"/>
    <a:srgbClr val="00CCFF"/>
    <a:srgbClr val="FFCA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146" autoAdjust="0"/>
    <p:restoredTop sz="93162" autoAdjust="0"/>
  </p:normalViewPr>
  <p:slideViewPr>
    <p:cSldViewPr snapToGrid="0">
      <p:cViewPr>
        <p:scale>
          <a:sx n="33" d="100"/>
          <a:sy n="33" d="100"/>
        </p:scale>
        <p:origin x="168" y="16"/>
      </p:cViewPr>
      <p:guideLst>
        <p:guide orient="horz" pos="13506"/>
        <p:guide pos="9537"/>
      </p:guideLst>
    </p:cSldViewPr>
  </p:slideViewPr>
  <p:outlineViewPr>
    <p:cViewPr>
      <p:scale>
        <a:sx n="33" d="100"/>
        <a:sy n="33" d="100"/>
      </p:scale>
      <p:origin x="0" y="0"/>
    </p:cViewPr>
  </p:outlineViewPr>
  <p:notesTextViewPr>
    <p:cViewPr>
      <p:scale>
        <a:sx n="50" d="100"/>
        <a:sy n="50" d="100"/>
      </p:scale>
      <p:origin x="0" y="0"/>
    </p:cViewPr>
  </p:notesTextViewPr>
  <p:notesViewPr>
    <p:cSldViewPr snapToGrid="0">
      <p:cViewPr varScale="1">
        <p:scale>
          <a:sx n="42" d="100"/>
          <a:sy n="42" d="100"/>
        </p:scale>
        <p:origin x="2828" y="4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handoutMaster" Target="handoutMasters/handout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1026">
            <a:extLst>
              <a:ext uri="{FF2B5EF4-FFF2-40B4-BE49-F238E27FC236}">
                <a16:creationId xmlns:a16="http://schemas.microsoft.com/office/drawing/2014/main" id="{8F1CA36B-55F6-4CF1-87B2-80919A079BE9}"/>
              </a:ext>
            </a:extLst>
          </p:cNvPr>
          <p:cNvSpPr>
            <a:spLocks noGrp="1" noChangeArrowheads="1"/>
          </p:cNvSpPr>
          <p:nvPr>
            <p:ph type="hdr" sz="quarter"/>
          </p:nvPr>
        </p:nvSpPr>
        <p:spPr bwMode="auto">
          <a:xfrm>
            <a:off x="2" y="0"/>
            <a:ext cx="2942873" cy="497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843" tIns="47424" rIns="94843" bIns="47424" numCol="1" anchor="t" anchorCtr="0" compatLnSpc="1">
            <a:prstTxWarp prst="textNoShape">
              <a:avLst/>
            </a:prstTxWarp>
          </a:bodyPr>
          <a:lstStyle>
            <a:lvl1pPr defTabSz="948105" eaLnBrk="1" hangingPunct="1">
              <a:defRPr sz="1300">
                <a:latin typeface="Arial" charset="0"/>
                <a:ea typeface="ＭＳ Ｐゴシック" pitchFamily="50" charset="-128"/>
                <a:cs typeface="+mn-cs"/>
              </a:defRPr>
            </a:lvl1pPr>
          </a:lstStyle>
          <a:p>
            <a:pPr>
              <a:defRPr/>
            </a:pPr>
            <a:endParaRPr lang="en-US" altLang="ja-JP"/>
          </a:p>
        </p:txBody>
      </p:sp>
      <p:sp>
        <p:nvSpPr>
          <p:cNvPr id="4099" name="Rectangle 1027">
            <a:extLst>
              <a:ext uri="{FF2B5EF4-FFF2-40B4-BE49-F238E27FC236}">
                <a16:creationId xmlns:a16="http://schemas.microsoft.com/office/drawing/2014/main" id="{963062DF-3DE2-40F7-8F50-D582783772F2}"/>
              </a:ext>
            </a:extLst>
          </p:cNvPr>
          <p:cNvSpPr>
            <a:spLocks noGrp="1" noChangeArrowheads="1"/>
          </p:cNvSpPr>
          <p:nvPr>
            <p:ph type="dt" sz="quarter" idx="1"/>
          </p:nvPr>
        </p:nvSpPr>
        <p:spPr bwMode="auto">
          <a:xfrm>
            <a:off x="3848453" y="0"/>
            <a:ext cx="2942872" cy="497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843" tIns="47424" rIns="94843" bIns="47424" numCol="1" anchor="t" anchorCtr="0" compatLnSpc="1">
            <a:prstTxWarp prst="textNoShape">
              <a:avLst/>
            </a:prstTxWarp>
          </a:bodyPr>
          <a:lstStyle>
            <a:lvl1pPr algn="r" defTabSz="948105" eaLnBrk="1" hangingPunct="1">
              <a:defRPr sz="1300">
                <a:latin typeface="Arial" charset="0"/>
                <a:ea typeface="ＭＳ Ｐゴシック" pitchFamily="50" charset="-128"/>
                <a:cs typeface="+mn-cs"/>
              </a:defRPr>
            </a:lvl1pPr>
          </a:lstStyle>
          <a:p>
            <a:pPr>
              <a:defRPr/>
            </a:pPr>
            <a:endParaRPr lang="en-US" altLang="ja-JP"/>
          </a:p>
        </p:txBody>
      </p:sp>
      <p:sp>
        <p:nvSpPr>
          <p:cNvPr id="4100" name="Rectangle 1028">
            <a:extLst>
              <a:ext uri="{FF2B5EF4-FFF2-40B4-BE49-F238E27FC236}">
                <a16:creationId xmlns:a16="http://schemas.microsoft.com/office/drawing/2014/main" id="{B059204F-06F9-4420-A5B7-EAA200E3426D}"/>
              </a:ext>
            </a:extLst>
          </p:cNvPr>
          <p:cNvSpPr>
            <a:spLocks noGrp="1" noChangeArrowheads="1"/>
          </p:cNvSpPr>
          <p:nvPr>
            <p:ph type="ftr" sz="quarter" idx="2"/>
          </p:nvPr>
        </p:nvSpPr>
        <p:spPr bwMode="auto">
          <a:xfrm>
            <a:off x="2" y="9427849"/>
            <a:ext cx="2942873" cy="497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843" tIns="47424" rIns="94843" bIns="47424" numCol="1" anchor="b" anchorCtr="0" compatLnSpc="1">
            <a:prstTxWarp prst="textNoShape">
              <a:avLst/>
            </a:prstTxWarp>
          </a:bodyPr>
          <a:lstStyle>
            <a:lvl1pPr defTabSz="948105" eaLnBrk="1" hangingPunct="1">
              <a:defRPr sz="1300">
                <a:latin typeface="Arial" charset="0"/>
                <a:ea typeface="ＭＳ Ｐゴシック" pitchFamily="50" charset="-128"/>
                <a:cs typeface="+mn-cs"/>
              </a:defRPr>
            </a:lvl1pPr>
          </a:lstStyle>
          <a:p>
            <a:pPr>
              <a:defRPr/>
            </a:pPr>
            <a:endParaRPr lang="en-US" altLang="ja-JP"/>
          </a:p>
        </p:txBody>
      </p:sp>
      <p:sp>
        <p:nvSpPr>
          <p:cNvPr id="4101" name="Rectangle 1029">
            <a:extLst>
              <a:ext uri="{FF2B5EF4-FFF2-40B4-BE49-F238E27FC236}">
                <a16:creationId xmlns:a16="http://schemas.microsoft.com/office/drawing/2014/main" id="{48F2CDAF-F9FF-481A-AF39-6D0789E2D13C}"/>
              </a:ext>
            </a:extLst>
          </p:cNvPr>
          <p:cNvSpPr>
            <a:spLocks noGrp="1" noChangeArrowheads="1"/>
          </p:cNvSpPr>
          <p:nvPr>
            <p:ph type="sldNum" sz="quarter" idx="3"/>
          </p:nvPr>
        </p:nvSpPr>
        <p:spPr bwMode="auto">
          <a:xfrm>
            <a:off x="3848453" y="9427849"/>
            <a:ext cx="2942872" cy="497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843" tIns="47424" rIns="94843" bIns="47424" numCol="1" anchor="b" anchorCtr="0" compatLnSpc="1">
            <a:prstTxWarp prst="textNoShape">
              <a:avLst/>
            </a:prstTxWarp>
          </a:bodyPr>
          <a:lstStyle>
            <a:lvl1pPr algn="r" defTabSz="946211" eaLnBrk="1" hangingPunct="1">
              <a:defRPr sz="1300"/>
            </a:lvl1pPr>
          </a:lstStyle>
          <a:p>
            <a:fld id="{A033F566-646E-46B9-82D7-AB4E29ECF049}" type="slidenum">
              <a:rPr lang="en-US" altLang="ja-JP"/>
              <a:pPr/>
              <a:t>‹#›</a:t>
            </a:fld>
            <a:endParaRPr lang="en-US" altLang="ja-JP"/>
          </a:p>
        </p:txBody>
      </p:sp>
    </p:spTree>
    <p:extLst>
      <p:ext uri="{BB962C8B-B14F-4D97-AF65-F5344CB8AC3E}">
        <p14:creationId xmlns:p14="http://schemas.microsoft.com/office/powerpoint/2010/main" val="19310512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 1">
            <a:extLst>
              <a:ext uri="{FF2B5EF4-FFF2-40B4-BE49-F238E27FC236}">
                <a16:creationId xmlns:a16="http://schemas.microsoft.com/office/drawing/2014/main" id="{19E9BE45-B28E-478E-8BE7-6121E7B1AE7C}"/>
              </a:ext>
            </a:extLst>
          </p:cNvPr>
          <p:cNvSpPr>
            <a:spLocks noGrp="1"/>
          </p:cNvSpPr>
          <p:nvPr>
            <p:ph type="hdr" sz="quarter"/>
          </p:nvPr>
        </p:nvSpPr>
        <p:spPr bwMode="auto">
          <a:xfrm>
            <a:off x="2" y="0"/>
            <a:ext cx="2942873" cy="497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922" tIns="45963" rIns="91922" bIns="45963" numCol="1" anchor="t" anchorCtr="0" compatLnSpc="1">
            <a:prstTxWarp prst="textNoShape">
              <a:avLst/>
            </a:prstTxWarp>
          </a:bodyPr>
          <a:lstStyle>
            <a:lvl1pPr algn="l" eaLnBrk="1" hangingPunct="1">
              <a:defRPr sz="1300">
                <a:latin typeface="Arial" charset="0"/>
                <a:ea typeface="ＭＳ Ｐゴシック" pitchFamily="50" charset="-128"/>
                <a:cs typeface="+mn-cs"/>
              </a:defRPr>
            </a:lvl1pPr>
          </a:lstStyle>
          <a:p>
            <a:pPr>
              <a:defRPr/>
            </a:pPr>
            <a:endParaRPr lang="ja-JP" altLang="en-US"/>
          </a:p>
        </p:txBody>
      </p:sp>
      <p:sp>
        <p:nvSpPr>
          <p:cNvPr id="3" name="日付プレースホルダ 2">
            <a:extLst>
              <a:ext uri="{FF2B5EF4-FFF2-40B4-BE49-F238E27FC236}">
                <a16:creationId xmlns:a16="http://schemas.microsoft.com/office/drawing/2014/main" id="{596208D9-960A-4AC5-A513-2CF7BF47BA4B}"/>
              </a:ext>
            </a:extLst>
          </p:cNvPr>
          <p:cNvSpPr>
            <a:spLocks noGrp="1"/>
          </p:cNvSpPr>
          <p:nvPr>
            <p:ph type="dt" idx="1"/>
          </p:nvPr>
        </p:nvSpPr>
        <p:spPr bwMode="auto">
          <a:xfrm>
            <a:off x="3848454" y="0"/>
            <a:ext cx="2941328" cy="497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922" tIns="45963" rIns="91922" bIns="45963" numCol="1" anchor="t" anchorCtr="0" compatLnSpc="1">
            <a:prstTxWarp prst="textNoShape">
              <a:avLst/>
            </a:prstTxWarp>
          </a:bodyPr>
          <a:lstStyle>
            <a:lvl1pPr algn="r" eaLnBrk="1" hangingPunct="1">
              <a:defRPr sz="1300">
                <a:latin typeface="Arial" pitchFamily="34" charset="0"/>
                <a:ea typeface="ＭＳ Ｐゴシック" pitchFamily="50" charset="-128"/>
              </a:defRPr>
            </a:lvl1pPr>
          </a:lstStyle>
          <a:p>
            <a:pPr>
              <a:defRPr/>
            </a:pPr>
            <a:fld id="{0725FEAA-BE8F-4B6C-BB2A-0E0CF25D79AE}" type="datetimeFigureOut">
              <a:rPr lang="ja-JP" altLang="en-US"/>
              <a:pPr>
                <a:defRPr/>
              </a:pPr>
              <a:t>2025/6/12</a:t>
            </a:fld>
            <a:endParaRPr lang="ja-JP" altLang="en-US"/>
          </a:p>
        </p:txBody>
      </p:sp>
      <p:sp>
        <p:nvSpPr>
          <p:cNvPr id="4" name="スライド イメージ プレースホルダ 3">
            <a:extLst>
              <a:ext uri="{FF2B5EF4-FFF2-40B4-BE49-F238E27FC236}">
                <a16:creationId xmlns:a16="http://schemas.microsoft.com/office/drawing/2014/main" id="{C591FCB3-2CC8-494D-974C-EBCC9C7F4956}"/>
              </a:ext>
            </a:extLst>
          </p:cNvPr>
          <p:cNvSpPr>
            <a:spLocks noGrp="1" noRot="1" noChangeAspect="1"/>
          </p:cNvSpPr>
          <p:nvPr>
            <p:ph type="sldImg" idx="2"/>
          </p:nvPr>
        </p:nvSpPr>
        <p:spPr>
          <a:xfrm>
            <a:off x="2081213" y="742950"/>
            <a:ext cx="2632075" cy="3724275"/>
          </a:xfrm>
          <a:prstGeom prst="rect">
            <a:avLst/>
          </a:prstGeom>
          <a:noFill/>
          <a:ln w="12700">
            <a:solidFill>
              <a:prstClr val="black"/>
            </a:solidFill>
          </a:ln>
        </p:spPr>
        <p:txBody>
          <a:bodyPr vert="horz" lIns="91937" tIns="45971" rIns="91937" bIns="45971" rtlCol="0" anchor="ctr"/>
          <a:lstStyle/>
          <a:p>
            <a:pPr lvl="0"/>
            <a:endParaRPr lang="ja-JP" altLang="en-US" noProof="0"/>
          </a:p>
        </p:txBody>
      </p:sp>
      <p:sp>
        <p:nvSpPr>
          <p:cNvPr id="5" name="ノート プレースホルダ 4">
            <a:extLst>
              <a:ext uri="{FF2B5EF4-FFF2-40B4-BE49-F238E27FC236}">
                <a16:creationId xmlns:a16="http://schemas.microsoft.com/office/drawing/2014/main" id="{33846AFB-C96A-4DE7-A3E3-0A8F4E0D7D0C}"/>
              </a:ext>
            </a:extLst>
          </p:cNvPr>
          <p:cNvSpPr>
            <a:spLocks noGrp="1"/>
          </p:cNvSpPr>
          <p:nvPr>
            <p:ph type="body" sz="quarter" idx="3"/>
          </p:nvPr>
        </p:nvSpPr>
        <p:spPr bwMode="auto">
          <a:xfrm>
            <a:off x="678927" y="4713661"/>
            <a:ext cx="5433473" cy="446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922" tIns="45963" rIns="91922" bIns="45963" numCol="1" anchor="t" anchorCtr="0" compatLnSpc="1">
            <a:prstTxWarp prst="textNoShape">
              <a:avLst/>
            </a:prstTxWarp>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 5">
            <a:extLst>
              <a:ext uri="{FF2B5EF4-FFF2-40B4-BE49-F238E27FC236}">
                <a16:creationId xmlns:a16="http://schemas.microsoft.com/office/drawing/2014/main" id="{F90C7500-91D3-4C9D-A1D7-621F56EB142A}"/>
              </a:ext>
            </a:extLst>
          </p:cNvPr>
          <p:cNvSpPr>
            <a:spLocks noGrp="1"/>
          </p:cNvSpPr>
          <p:nvPr>
            <p:ph type="ftr" sz="quarter" idx="4"/>
          </p:nvPr>
        </p:nvSpPr>
        <p:spPr bwMode="auto">
          <a:xfrm>
            <a:off x="2" y="9426261"/>
            <a:ext cx="2942873" cy="497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922" tIns="45963" rIns="91922" bIns="45963" numCol="1" anchor="b" anchorCtr="0" compatLnSpc="1">
            <a:prstTxWarp prst="textNoShape">
              <a:avLst/>
            </a:prstTxWarp>
          </a:bodyPr>
          <a:lstStyle>
            <a:lvl1pPr algn="l" eaLnBrk="1" hangingPunct="1">
              <a:defRPr sz="1300">
                <a:latin typeface="Arial" charset="0"/>
                <a:ea typeface="ＭＳ Ｐゴシック" pitchFamily="50" charset="-128"/>
                <a:cs typeface="+mn-cs"/>
              </a:defRPr>
            </a:lvl1pPr>
          </a:lstStyle>
          <a:p>
            <a:pPr>
              <a:defRPr/>
            </a:pPr>
            <a:endParaRPr lang="ja-JP" altLang="en-US"/>
          </a:p>
        </p:txBody>
      </p:sp>
      <p:sp>
        <p:nvSpPr>
          <p:cNvPr id="7" name="スライド番号プレースホルダ 6">
            <a:extLst>
              <a:ext uri="{FF2B5EF4-FFF2-40B4-BE49-F238E27FC236}">
                <a16:creationId xmlns:a16="http://schemas.microsoft.com/office/drawing/2014/main" id="{CB2F2408-589E-4DB1-B56D-DB2511F79171}"/>
              </a:ext>
            </a:extLst>
          </p:cNvPr>
          <p:cNvSpPr>
            <a:spLocks noGrp="1"/>
          </p:cNvSpPr>
          <p:nvPr>
            <p:ph type="sldNum" sz="quarter" idx="5"/>
          </p:nvPr>
        </p:nvSpPr>
        <p:spPr bwMode="auto">
          <a:xfrm>
            <a:off x="3848454" y="9426261"/>
            <a:ext cx="2941328" cy="497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922" tIns="45963" rIns="91922" bIns="45963" numCol="1" anchor="b" anchorCtr="0" compatLnSpc="1">
            <a:prstTxWarp prst="textNoShape">
              <a:avLst/>
            </a:prstTxWarp>
          </a:bodyPr>
          <a:lstStyle>
            <a:lvl1pPr algn="r" eaLnBrk="1" hangingPunct="1">
              <a:defRPr sz="1300"/>
            </a:lvl1pPr>
          </a:lstStyle>
          <a:p>
            <a:fld id="{E01A0ADA-98C7-431D-A991-FEA19A29CF0B}" type="slidenum">
              <a:rPr lang="ja-JP" altLang="en-US"/>
              <a:pPr/>
              <a:t>‹#›</a:t>
            </a:fld>
            <a:endParaRPr lang="ja-JP" altLang="en-US"/>
          </a:p>
        </p:txBody>
      </p:sp>
    </p:spTree>
    <p:extLst>
      <p:ext uri="{BB962C8B-B14F-4D97-AF65-F5344CB8AC3E}">
        <p14:creationId xmlns:p14="http://schemas.microsoft.com/office/powerpoint/2010/main" val="235909342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100" kern="1200">
        <a:solidFill>
          <a:schemeClr val="tx1"/>
        </a:solidFill>
        <a:latin typeface="+mn-lt"/>
        <a:ea typeface="+mn-ea"/>
        <a:cs typeface="ＭＳ Ｐゴシック" charset="0"/>
      </a:defRPr>
    </a:lvl1pPr>
    <a:lvl2pPr marL="430213" algn="l" rtl="0" eaLnBrk="0" fontAlgn="base" hangingPunct="0">
      <a:spcBef>
        <a:spcPct val="30000"/>
      </a:spcBef>
      <a:spcAft>
        <a:spcPct val="0"/>
      </a:spcAft>
      <a:defRPr kumimoji="1" sz="1100" kern="1200">
        <a:solidFill>
          <a:schemeClr val="tx1"/>
        </a:solidFill>
        <a:latin typeface="+mn-lt"/>
        <a:ea typeface="+mn-ea"/>
        <a:cs typeface="+mn-cs"/>
      </a:defRPr>
    </a:lvl2pPr>
    <a:lvl3pPr marL="862013" algn="l" rtl="0" eaLnBrk="0" fontAlgn="base" hangingPunct="0">
      <a:spcBef>
        <a:spcPct val="30000"/>
      </a:spcBef>
      <a:spcAft>
        <a:spcPct val="0"/>
      </a:spcAft>
      <a:defRPr kumimoji="1" sz="1100" kern="1200">
        <a:solidFill>
          <a:schemeClr val="tx1"/>
        </a:solidFill>
        <a:latin typeface="+mn-lt"/>
        <a:ea typeface="+mn-ea"/>
        <a:cs typeface="+mn-cs"/>
      </a:defRPr>
    </a:lvl3pPr>
    <a:lvl4pPr marL="1293813" algn="l" rtl="0" eaLnBrk="0" fontAlgn="base" hangingPunct="0">
      <a:spcBef>
        <a:spcPct val="30000"/>
      </a:spcBef>
      <a:spcAft>
        <a:spcPct val="0"/>
      </a:spcAft>
      <a:defRPr kumimoji="1" sz="1100" kern="1200">
        <a:solidFill>
          <a:schemeClr val="tx1"/>
        </a:solidFill>
        <a:latin typeface="+mn-lt"/>
        <a:ea typeface="+mn-ea"/>
        <a:cs typeface="+mn-cs"/>
      </a:defRPr>
    </a:lvl4pPr>
    <a:lvl5pPr marL="1727200" algn="l" rtl="0" eaLnBrk="0" fontAlgn="base" hangingPunct="0">
      <a:spcBef>
        <a:spcPct val="30000"/>
      </a:spcBef>
      <a:spcAft>
        <a:spcPct val="0"/>
      </a:spcAft>
      <a:defRPr kumimoji="1" sz="1100" kern="1200">
        <a:solidFill>
          <a:schemeClr val="tx1"/>
        </a:solidFill>
        <a:latin typeface="+mn-lt"/>
        <a:ea typeface="+mn-ea"/>
        <a:cs typeface="+mn-cs"/>
      </a:defRPr>
    </a:lvl5pPr>
    <a:lvl6pPr marL="2160871" algn="l" defTabSz="864349" rtl="0" eaLnBrk="1" latinLnBrk="0" hangingPunct="1">
      <a:defRPr kumimoji="1" sz="1100" kern="1200">
        <a:solidFill>
          <a:schemeClr val="tx1"/>
        </a:solidFill>
        <a:latin typeface="+mn-lt"/>
        <a:ea typeface="+mn-ea"/>
        <a:cs typeface="+mn-cs"/>
      </a:defRPr>
    </a:lvl6pPr>
    <a:lvl7pPr marL="2593045" algn="l" defTabSz="864349" rtl="0" eaLnBrk="1" latinLnBrk="0" hangingPunct="1">
      <a:defRPr kumimoji="1" sz="1100" kern="1200">
        <a:solidFill>
          <a:schemeClr val="tx1"/>
        </a:solidFill>
        <a:latin typeface="+mn-lt"/>
        <a:ea typeface="+mn-ea"/>
        <a:cs typeface="+mn-cs"/>
      </a:defRPr>
    </a:lvl7pPr>
    <a:lvl8pPr marL="3025219" algn="l" defTabSz="864349" rtl="0" eaLnBrk="1" latinLnBrk="0" hangingPunct="1">
      <a:defRPr kumimoji="1" sz="1100" kern="1200">
        <a:solidFill>
          <a:schemeClr val="tx1"/>
        </a:solidFill>
        <a:latin typeface="+mn-lt"/>
        <a:ea typeface="+mn-ea"/>
        <a:cs typeface="+mn-cs"/>
      </a:defRPr>
    </a:lvl8pPr>
    <a:lvl9pPr marL="3457394" algn="l" defTabSz="864349" rtl="0" eaLnBrk="1" latinLnBrk="0" hangingPunct="1">
      <a:defRPr kumimoji="1"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スライド イメージ プレースホルダ 1">
            <a:extLst>
              <a:ext uri="{FF2B5EF4-FFF2-40B4-BE49-F238E27FC236}">
                <a16:creationId xmlns:a16="http://schemas.microsoft.com/office/drawing/2014/main" id="{1010DF79-1B0B-4F64-82C9-F0095916BF7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ノート プレースホルダ 2">
            <a:extLst>
              <a:ext uri="{FF2B5EF4-FFF2-40B4-BE49-F238E27FC236}">
                <a16:creationId xmlns:a16="http://schemas.microsoft.com/office/drawing/2014/main" id="{948F1310-CA7D-4269-B56B-B98E3E26625A}"/>
              </a:ext>
            </a:extLst>
          </p:cNvPr>
          <p:cNvSpPr>
            <a:spLocks noGrp="1"/>
          </p:cNvSpPr>
          <p:nvPr>
            <p:ph type="body" idx="1"/>
          </p:nvPr>
        </p:nvSpPr>
        <p:spPr>
          <a:noFill/>
        </p:spPr>
        <p:txBody>
          <a:bodyPr/>
          <a:lstStyle/>
          <a:p>
            <a:pPr eaLnBrk="1" hangingPunct="1">
              <a:spcBef>
                <a:spcPct val="0"/>
              </a:spcBef>
            </a:pPr>
            <a:endParaRPr lang="ja-JP" altLang="en-US" dirty="0"/>
          </a:p>
        </p:txBody>
      </p:sp>
      <p:sp>
        <p:nvSpPr>
          <p:cNvPr id="4100" name="スライド番号プレースホルダ 3">
            <a:extLst>
              <a:ext uri="{FF2B5EF4-FFF2-40B4-BE49-F238E27FC236}">
                <a16:creationId xmlns:a16="http://schemas.microsoft.com/office/drawing/2014/main" id="{830077E5-3129-4358-BF2E-5A462D9200AB}"/>
              </a:ext>
            </a:extLst>
          </p:cNvPr>
          <p:cNvSpPr>
            <a:spLocks noGrp="1"/>
          </p:cNvSpPr>
          <p:nvPr>
            <p:ph type="sldNum" sz="quarter" idx="5"/>
          </p:nvPr>
        </p:nvSpPr>
        <p:spPr>
          <a:noFill/>
        </p:spPr>
        <p:txBody>
          <a:bodyPr/>
          <a:lstStyle>
            <a:lvl1pPr>
              <a:defRPr kumimoji="1" sz="600">
                <a:solidFill>
                  <a:schemeClr val="tx1"/>
                </a:solidFill>
                <a:latin typeface="Arial" panose="020B0604020202020204" pitchFamily="34" charset="0"/>
                <a:ea typeface="ＭＳ Ｐゴシック" panose="020B0600070205080204" pitchFamily="50" charset="-128"/>
              </a:defRPr>
            </a:lvl1pPr>
            <a:lvl2pPr marL="714102" indent="-272886">
              <a:defRPr kumimoji="1" sz="600">
                <a:solidFill>
                  <a:schemeClr val="tx1"/>
                </a:solidFill>
                <a:latin typeface="Arial" panose="020B0604020202020204" pitchFamily="34" charset="0"/>
                <a:ea typeface="ＭＳ Ｐゴシック" panose="020B0600070205080204" pitchFamily="50" charset="-128"/>
              </a:defRPr>
            </a:lvl2pPr>
            <a:lvl3pPr marL="1099381" indent="-217995">
              <a:defRPr kumimoji="1" sz="600">
                <a:solidFill>
                  <a:schemeClr val="tx1"/>
                </a:solidFill>
                <a:latin typeface="Arial" panose="020B0604020202020204" pitchFamily="34" charset="0"/>
                <a:ea typeface="ＭＳ Ｐゴシック" panose="020B0600070205080204" pitchFamily="50" charset="-128"/>
              </a:defRPr>
            </a:lvl3pPr>
            <a:lvl4pPr marL="1540076" indent="-217995">
              <a:defRPr kumimoji="1" sz="600">
                <a:solidFill>
                  <a:schemeClr val="tx1"/>
                </a:solidFill>
                <a:latin typeface="Arial" panose="020B0604020202020204" pitchFamily="34" charset="0"/>
                <a:ea typeface="ＭＳ Ｐゴシック" panose="020B0600070205080204" pitchFamily="50" charset="-128"/>
              </a:defRPr>
            </a:lvl4pPr>
            <a:lvl5pPr marL="1981291" indent="-217995">
              <a:defRPr kumimoji="1" sz="600">
                <a:solidFill>
                  <a:schemeClr val="tx1"/>
                </a:solidFill>
                <a:latin typeface="Arial" panose="020B0604020202020204" pitchFamily="34" charset="0"/>
                <a:ea typeface="ＭＳ Ｐゴシック" panose="020B0600070205080204" pitchFamily="50" charset="-128"/>
              </a:defRPr>
            </a:lvl5pPr>
            <a:lvl6pPr marL="2131849" indent="-217995" eaLnBrk="0" fontAlgn="base" hangingPunct="0">
              <a:spcBef>
                <a:spcPct val="0"/>
              </a:spcBef>
              <a:spcAft>
                <a:spcPct val="0"/>
              </a:spcAft>
              <a:defRPr kumimoji="1" sz="600">
                <a:solidFill>
                  <a:schemeClr val="tx1"/>
                </a:solidFill>
                <a:latin typeface="Arial" panose="020B0604020202020204" pitchFamily="34" charset="0"/>
                <a:ea typeface="ＭＳ Ｐゴシック" panose="020B0600070205080204" pitchFamily="50" charset="-128"/>
              </a:defRPr>
            </a:lvl6pPr>
            <a:lvl7pPr marL="2282406" indent="-217995" eaLnBrk="0" fontAlgn="base" hangingPunct="0">
              <a:spcBef>
                <a:spcPct val="0"/>
              </a:spcBef>
              <a:spcAft>
                <a:spcPct val="0"/>
              </a:spcAft>
              <a:defRPr kumimoji="1" sz="600">
                <a:solidFill>
                  <a:schemeClr val="tx1"/>
                </a:solidFill>
                <a:latin typeface="Arial" panose="020B0604020202020204" pitchFamily="34" charset="0"/>
                <a:ea typeface="ＭＳ Ｐゴシック" panose="020B0600070205080204" pitchFamily="50" charset="-128"/>
              </a:defRPr>
            </a:lvl7pPr>
            <a:lvl8pPr marL="2432963" indent="-217995" eaLnBrk="0" fontAlgn="base" hangingPunct="0">
              <a:spcBef>
                <a:spcPct val="0"/>
              </a:spcBef>
              <a:spcAft>
                <a:spcPct val="0"/>
              </a:spcAft>
              <a:defRPr kumimoji="1" sz="600">
                <a:solidFill>
                  <a:schemeClr val="tx1"/>
                </a:solidFill>
                <a:latin typeface="Arial" panose="020B0604020202020204" pitchFamily="34" charset="0"/>
                <a:ea typeface="ＭＳ Ｐゴシック" panose="020B0600070205080204" pitchFamily="50" charset="-128"/>
              </a:defRPr>
            </a:lvl8pPr>
            <a:lvl9pPr marL="2583521" indent="-217995" eaLnBrk="0" fontAlgn="base" hangingPunct="0">
              <a:spcBef>
                <a:spcPct val="0"/>
              </a:spcBef>
              <a:spcAft>
                <a:spcPct val="0"/>
              </a:spcAft>
              <a:defRPr kumimoji="1" sz="600">
                <a:solidFill>
                  <a:schemeClr val="tx1"/>
                </a:solidFill>
                <a:latin typeface="Arial" panose="020B0604020202020204" pitchFamily="34" charset="0"/>
                <a:ea typeface="ＭＳ Ｐゴシック" panose="020B0600070205080204" pitchFamily="50" charset="-128"/>
              </a:defRPr>
            </a:lvl9pPr>
          </a:lstStyle>
          <a:p>
            <a:fld id="{AAA2D797-C02F-419F-86B4-26BF1F85C588}" type="slidenum">
              <a:rPr lang="ja-JP" altLang="en-US" sz="1300"/>
              <a:pPr/>
              <a:t>1</a:t>
            </a:fld>
            <a:endParaRPr lang="ja-JP" altLang="en-US" sz="1300"/>
          </a:p>
        </p:txBody>
      </p:sp>
    </p:spTree>
    <p:extLst>
      <p:ext uri="{BB962C8B-B14F-4D97-AF65-F5344CB8AC3E}">
        <p14:creationId xmlns:p14="http://schemas.microsoft.com/office/powerpoint/2010/main" val="2513451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0FC9AE1A-E034-AA50-18A5-7D778543821D}"/>
              </a:ext>
            </a:extLst>
          </p:cNvPr>
          <p:cNvSpPr>
            <a:spLocks/>
          </p:cNvSpPr>
          <p:nvPr userDrawn="1"/>
        </p:nvSpPr>
        <p:spPr>
          <a:xfrm>
            <a:off x="1099984" y="17085539"/>
            <a:ext cx="21023416" cy="9152661"/>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dirty="0">
              <a:solidFill>
                <a:schemeClr val="bg1"/>
              </a:solidFill>
              <a:latin typeface="Segoe UI" panose="020B0502040204020203" pitchFamily="34" charset="0"/>
              <a:cs typeface="Segoe UI" panose="020B0502040204020203" pitchFamily="34" charset="0"/>
            </a:endParaRPr>
          </a:p>
        </p:txBody>
      </p:sp>
      <p:sp>
        <p:nvSpPr>
          <p:cNvPr id="5" name="正方形/長方形 4">
            <a:extLst>
              <a:ext uri="{FF2B5EF4-FFF2-40B4-BE49-F238E27FC236}">
                <a16:creationId xmlns:a16="http://schemas.microsoft.com/office/drawing/2014/main" id="{7B1CB686-BBE0-9E51-4A58-0E42E9E5B967}"/>
              </a:ext>
            </a:extLst>
          </p:cNvPr>
          <p:cNvSpPr>
            <a:spLocks/>
          </p:cNvSpPr>
          <p:nvPr userDrawn="1"/>
        </p:nvSpPr>
        <p:spPr>
          <a:xfrm>
            <a:off x="1099986" y="5675276"/>
            <a:ext cx="15840000" cy="86040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dirty="0">
              <a:solidFill>
                <a:schemeClr val="bg1"/>
              </a:solidFill>
              <a:latin typeface="Segoe UI" panose="020B0502040204020203" pitchFamily="34" charset="0"/>
              <a:cs typeface="Segoe UI" panose="020B0502040204020203" pitchFamily="34" charset="0"/>
            </a:endParaRPr>
          </a:p>
        </p:txBody>
      </p:sp>
      <p:sp>
        <p:nvSpPr>
          <p:cNvPr id="10" name="正方形/長方形 9">
            <a:extLst>
              <a:ext uri="{FF2B5EF4-FFF2-40B4-BE49-F238E27FC236}">
                <a16:creationId xmlns:a16="http://schemas.microsoft.com/office/drawing/2014/main" id="{D7F5DC64-638F-2CED-51E9-9BFAF705DC8F}"/>
              </a:ext>
            </a:extLst>
          </p:cNvPr>
          <p:cNvSpPr>
            <a:spLocks/>
          </p:cNvSpPr>
          <p:nvPr userDrawn="1"/>
        </p:nvSpPr>
        <p:spPr>
          <a:xfrm>
            <a:off x="17170400" y="5675278"/>
            <a:ext cx="12009588" cy="11196877"/>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dirty="0">
              <a:solidFill>
                <a:schemeClr val="bg1"/>
              </a:solidFill>
              <a:latin typeface="Segoe UI" panose="020B0502040204020203" pitchFamily="34" charset="0"/>
              <a:cs typeface="Segoe UI" panose="020B0502040204020203" pitchFamily="34" charset="0"/>
            </a:endParaRPr>
          </a:p>
        </p:txBody>
      </p:sp>
      <p:sp>
        <p:nvSpPr>
          <p:cNvPr id="11" name="正方形/長方形 10">
            <a:extLst>
              <a:ext uri="{FF2B5EF4-FFF2-40B4-BE49-F238E27FC236}">
                <a16:creationId xmlns:a16="http://schemas.microsoft.com/office/drawing/2014/main" id="{422ACC14-1FA4-B9D0-3D95-655FED429892}"/>
              </a:ext>
            </a:extLst>
          </p:cNvPr>
          <p:cNvSpPr>
            <a:spLocks/>
          </p:cNvSpPr>
          <p:nvPr userDrawn="1"/>
        </p:nvSpPr>
        <p:spPr>
          <a:xfrm>
            <a:off x="1099984" y="26476616"/>
            <a:ext cx="28080004" cy="116640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dirty="0">
              <a:solidFill>
                <a:schemeClr val="bg1"/>
              </a:solidFill>
              <a:latin typeface="Segoe UI" panose="020B0502040204020203" pitchFamily="34" charset="0"/>
              <a:cs typeface="Segoe UI" panose="020B0502040204020203" pitchFamily="34" charset="0"/>
            </a:endParaRPr>
          </a:p>
        </p:txBody>
      </p:sp>
      <p:sp>
        <p:nvSpPr>
          <p:cNvPr id="13" name="正方形/長方形 12">
            <a:extLst>
              <a:ext uri="{FF2B5EF4-FFF2-40B4-BE49-F238E27FC236}">
                <a16:creationId xmlns:a16="http://schemas.microsoft.com/office/drawing/2014/main" id="{A475F532-43BA-5088-2512-587D87890AC1}"/>
              </a:ext>
            </a:extLst>
          </p:cNvPr>
          <p:cNvSpPr>
            <a:spLocks/>
          </p:cNvSpPr>
          <p:nvPr userDrawn="1"/>
        </p:nvSpPr>
        <p:spPr>
          <a:xfrm>
            <a:off x="22334706" y="17110571"/>
            <a:ext cx="6845282" cy="9127629"/>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dirty="0">
              <a:solidFill>
                <a:schemeClr val="bg1"/>
              </a:solidFill>
              <a:latin typeface="Segoe UI" panose="020B0502040204020203" pitchFamily="34" charset="0"/>
              <a:cs typeface="Segoe UI" panose="020B0502040204020203" pitchFamily="34" charset="0"/>
            </a:endParaRPr>
          </a:p>
        </p:txBody>
      </p:sp>
      <p:sp>
        <p:nvSpPr>
          <p:cNvPr id="14" name="正方形/長方形 13">
            <a:extLst>
              <a:ext uri="{FF2B5EF4-FFF2-40B4-BE49-F238E27FC236}">
                <a16:creationId xmlns:a16="http://schemas.microsoft.com/office/drawing/2014/main" id="{E85A2DB6-48C1-4152-B7FD-0DD57C27FC22}"/>
              </a:ext>
            </a:extLst>
          </p:cNvPr>
          <p:cNvSpPr>
            <a:spLocks/>
          </p:cNvSpPr>
          <p:nvPr userDrawn="1"/>
        </p:nvSpPr>
        <p:spPr>
          <a:xfrm>
            <a:off x="1099985" y="38354000"/>
            <a:ext cx="28080003" cy="3560917"/>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dirty="0">
              <a:solidFill>
                <a:schemeClr val="bg1"/>
              </a:solidFill>
              <a:latin typeface="Segoe UI" panose="020B0502040204020203" pitchFamily="34" charset="0"/>
              <a:cs typeface="Segoe UI" panose="020B0502040204020203" pitchFamily="34" charset="0"/>
            </a:endParaRPr>
          </a:p>
        </p:txBody>
      </p:sp>
      <p:sp>
        <p:nvSpPr>
          <p:cNvPr id="2" name="正方形/長方形 1">
            <a:extLst>
              <a:ext uri="{FF2B5EF4-FFF2-40B4-BE49-F238E27FC236}">
                <a16:creationId xmlns:a16="http://schemas.microsoft.com/office/drawing/2014/main" id="{FD3B2825-86F3-026C-1CBA-0E19B8878A57}"/>
              </a:ext>
            </a:extLst>
          </p:cNvPr>
          <p:cNvSpPr>
            <a:spLocks/>
          </p:cNvSpPr>
          <p:nvPr userDrawn="1"/>
        </p:nvSpPr>
        <p:spPr>
          <a:xfrm>
            <a:off x="1099984" y="14492660"/>
            <a:ext cx="15840000" cy="2379495"/>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dirty="0">
              <a:solidFill>
                <a:schemeClr val="bg1"/>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455881476"/>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81749" y="2279167"/>
            <a:ext cx="26116478" cy="8274336"/>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2081749" y="11395788"/>
            <a:ext cx="26116478" cy="2716161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2081748" y="39677170"/>
            <a:ext cx="6812994" cy="2279158"/>
          </a:xfrm>
          <a:prstGeom prst="rect">
            <a:avLst/>
          </a:prstGeom>
        </p:spPr>
        <p:txBody>
          <a:bodyPr vert="horz" lIns="91440" tIns="45720" rIns="91440" bIns="45720" rtlCol="0" anchor="ctr"/>
          <a:lstStyle>
            <a:lvl1pPr algn="l">
              <a:defRPr sz="3974">
                <a:solidFill>
                  <a:schemeClr val="tx1">
                    <a:tint val="75000"/>
                  </a:schemeClr>
                </a:solidFill>
              </a:defRPr>
            </a:lvl1pPr>
          </a:lstStyle>
          <a:p>
            <a:pPr>
              <a:defRPr/>
            </a:pPr>
            <a:endParaRPr lang="en-US" altLang="ja-JP"/>
          </a:p>
        </p:txBody>
      </p:sp>
      <p:sp>
        <p:nvSpPr>
          <p:cNvPr id="5" name="Footer Placeholder 4"/>
          <p:cNvSpPr>
            <a:spLocks noGrp="1"/>
          </p:cNvSpPr>
          <p:nvPr>
            <p:ph type="ftr" sz="quarter" idx="3"/>
          </p:nvPr>
        </p:nvSpPr>
        <p:spPr>
          <a:xfrm>
            <a:off x="10030242" y="39677170"/>
            <a:ext cx="10219492" cy="2279158"/>
          </a:xfrm>
          <a:prstGeom prst="rect">
            <a:avLst/>
          </a:prstGeom>
        </p:spPr>
        <p:txBody>
          <a:bodyPr vert="horz" lIns="91440" tIns="45720" rIns="91440" bIns="45720" rtlCol="0" anchor="ctr"/>
          <a:lstStyle>
            <a:lvl1pPr algn="ctr">
              <a:defRPr sz="3974">
                <a:solidFill>
                  <a:schemeClr val="tx1">
                    <a:tint val="75000"/>
                  </a:schemeClr>
                </a:solidFill>
              </a:defRPr>
            </a:lvl1pPr>
          </a:lstStyle>
          <a:p>
            <a:pPr>
              <a:defRPr/>
            </a:pPr>
            <a:endParaRPr lang="en-US" altLang="ja-JP"/>
          </a:p>
        </p:txBody>
      </p:sp>
      <p:sp>
        <p:nvSpPr>
          <p:cNvPr id="6" name="Slide Number Placeholder 5"/>
          <p:cNvSpPr>
            <a:spLocks noGrp="1"/>
          </p:cNvSpPr>
          <p:nvPr>
            <p:ph type="sldNum" sz="quarter" idx="4"/>
          </p:nvPr>
        </p:nvSpPr>
        <p:spPr>
          <a:xfrm>
            <a:off x="21385233" y="39677170"/>
            <a:ext cx="6812994" cy="2279158"/>
          </a:xfrm>
          <a:prstGeom prst="rect">
            <a:avLst/>
          </a:prstGeom>
        </p:spPr>
        <p:txBody>
          <a:bodyPr vert="horz" lIns="91440" tIns="45720" rIns="91440" bIns="45720" rtlCol="0" anchor="ctr"/>
          <a:lstStyle>
            <a:lvl1pPr algn="r">
              <a:defRPr sz="3974">
                <a:solidFill>
                  <a:schemeClr val="tx1">
                    <a:tint val="75000"/>
                  </a:schemeClr>
                </a:solidFill>
              </a:defRPr>
            </a:lvl1pPr>
          </a:lstStyle>
          <a:p>
            <a:fld id="{8A302FC3-D091-4D3B-99C2-CF5637989B31}" type="slidenum">
              <a:rPr lang="en-US" altLang="ja-JP" smtClean="0"/>
              <a:pPr/>
              <a:t>‹#›</a:t>
            </a:fld>
            <a:endParaRPr lang="en-US" altLang="ja-JP"/>
          </a:p>
        </p:txBody>
      </p:sp>
    </p:spTree>
    <p:extLst>
      <p:ext uri="{BB962C8B-B14F-4D97-AF65-F5344CB8AC3E}">
        <p14:creationId xmlns:p14="http://schemas.microsoft.com/office/powerpoint/2010/main" val="134392823"/>
      </p:ext>
    </p:extLst>
  </p:cSld>
  <p:clrMap bg1="lt1" tx1="dk1" bg2="lt2" tx2="dk2" accent1="accent1" accent2="accent2" accent3="accent3" accent4="accent4" accent5="accent5" accent6="accent6" hlink="hlink" folHlink="folHlink"/>
  <p:sldLayoutIdLst>
    <p:sldLayoutId id="2147483781" r:id="rId1"/>
  </p:sldLayoutIdLst>
  <p:txStyles>
    <p:titleStyle>
      <a:lvl1pPr algn="l" defTabSz="3028036" rtl="0" eaLnBrk="1" latinLnBrk="0" hangingPunct="1">
        <a:lnSpc>
          <a:spcPct val="90000"/>
        </a:lnSpc>
        <a:spcBef>
          <a:spcPct val="0"/>
        </a:spcBef>
        <a:buNone/>
        <a:defRPr kumimoji="1" sz="14571" kern="1200">
          <a:solidFill>
            <a:schemeClr val="tx1"/>
          </a:solidFill>
          <a:latin typeface="+mj-lt"/>
          <a:ea typeface="+mj-ea"/>
          <a:cs typeface="+mj-cs"/>
        </a:defRPr>
      </a:lvl1pPr>
    </p:titleStyle>
    <p:bodyStyle>
      <a:lvl1pPr marL="757009" indent="-757009" algn="l" defTabSz="3028036" rtl="0" eaLnBrk="1" latinLnBrk="0" hangingPunct="1">
        <a:lnSpc>
          <a:spcPct val="90000"/>
        </a:lnSpc>
        <a:spcBef>
          <a:spcPts val="3312"/>
        </a:spcBef>
        <a:buFont typeface="Arial" panose="020B0604020202020204" pitchFamily="34" charset="0"/>
        <a:buChar char="•"/>
        <a:defRPr kumimoji="1" sz="9272" kern="1200">
          <a:solidFill>
            <a:schemeClr val="tx1"/>
          </a:solidFill>
          <a:latin typeface="+mn-lt"/>
          <a:ea typeface="+mn-ea"/>
          <a:cs typeface="+mn-cs"/>
        </a:defRPr>
      </a:lvl1pPr>
      <a:lvl2pPr marL="2271027" indent="-757009" algn="l" defTabSz="3028036" rtl="0" eaLnBrk="1" latinLnBrk="0" hangingPunct="1">
        <a:lnSpc>
          <a:spcPct val="90000"/>
        </a:lnSpc>
        <a:spcBef>
          <a:spcPts val="1656"/>
        </a:spcBef>
        <a:buFont typeface="Arial" panose="020B0604020202020204" pitchFamily="34" charset="0"/>
        <a:buChar char="•"/>
        <a:defRPr kumimoji="1" sz="7948" kern="1200">
          <a:solidFill>
            <a:schemeClr val="tx1"/>
          </a:solidFill>
          <a:latin typeface="+mn-lt"/>
          <a:ea typeface="+mn-ea"/>
          <a:cs typeface="+mn-cs"/>
        </a:defRPr>
      </a:lvl2pPr>
      <a:lvl3pPr marL="3785045" indent="-757009" algn="l" defTabSz="3028036" rtl="0" eaLnBrk="1" latinLnBrk="0" hangingPunct="1">
        <a:lnSpc>
          <a:spcPct val="90000"/>
        </a:lnSpc>
        <a:spcBef>
          <a:spcPts val="1656"/>
        </a:spcBef>
        <a:buFont typeface="Arial" panose="020B0604020202020204" pitchFamily="34" charset="0"/>
        <a:buChar char="•"/>
        <a:defRPr kumimoji="1" sz="6623" kern="1200">
          <a:solidFill>
            <a:schemeClr val="tx1"/>
          </a:solidFill>
          <a:latin typeface="+mn-lt"/>
          <a:ea typeface="+mn-ea"/>
          <a:cs typeface="+mn-cs"/>
        </a:defRPr>
      </a:lvl3pPr>
      <a:lvl4pPr marL="5299062" indent="-757009" algn="l" defTabSz="3028036" rtl="0" eaLnBrk="1" latinLnBrk="0" hangingPunct="1">
        <a:lnSpc>
          <a:spcPct val="90000"/>
        </a:lnSpc>
        <a:spcBef>
          <a:spcPts val="1656"/>
        </a:spcBef>
        <a:buFont typeface="Arial" panose="020B0604020202020204" pitchFamily="34" charset="0"/>
        <a:buChar char="•"/>
        <a:defRPr kumimoji="1" sz="5961" kern="1200">
          <a:solidFill>
            <a:schemeClr val="tx1"/>
          </a:solidFill>
          <a:latin typeface="+mn-lt"/>
          <a:ea typeface="+mn-ea"/>
          <a:cs typeface="+mn-cs"/>
        </a:defRPr>
      </a:lvl4pPr>
      <a:lvl5pPr marL="6813080" indent="-757009" algn="l" defTabSz="3028036" rtl="0" eaLnBrk="1" latinLnBrk="0" hangingPunct="1">
        <a:lnSpc>
          <a:spcPct val="90000"/>
        </a:lnSpc>
        <a:spcBef>
          <a:spcPts val="1656"/>
        </a:spcBef>
        <a:buFont typeface="Arial" panose="020B0604020202020204" pitchFamily="34" charset="0"/>
        <a:buChar char="•"/>
        <a:defRPr kumimoji="1" sz="5961" kern="1200">
          <a:solidFill>
            <a:schemeClr val="tx1"/>
          </a:solidFill>
          <a:latin typeface="+mn-lt"/>
          <a:ea typeface="+mn-ea"/>
          <a:cs typeface="+mn-cs"/>
        </a:defRPr>
      </a:lvl5pPr>
      <a:lvl6pPr marL="8327098" indent="-757009" algn="l" defTabSz="3028036" rtl="0" eaLnBrk="1" latinLnBrk="0" hangingPunct="1">
        <a:lnSpc>
          <a:spcPct val="90000"/>
        </a:lnSpc>
        <a:spcBef>
          <a:spcPts val="1656"/>
        </a:spcBef>
        <a:buFont typeface="Arial" panose="020B0604020202020204" pitchFamily="34" charset="0"/>
        <a:buChar char="•"/>
        <a:defRPr kumimoji="1" sz="5961" kern="1200">
          <a:solidFill>
            <a:schemeClr val="tx1"/>
          </a:solidFill>
          <a:latin typeface="+mn-lt"/>
          <a:ea typeface="+mn-ea"/>
          <a:cs typeface="+mn-cs"/>
        </a:defRPr>
      </a:lvl6pPr>
      <a:lvl7pPr marL="9841116" indent="-757009" algn="l" defTabSz="3028036" rtl="0" eaLnBrk="1" latinLnBrk="0" hangingPunct="1">
        <a:lnSpc>
          <a:spcPct val="90000"/>
        </a:lnSpc>
        <a:spcBef>
          <a:spcPts val="1656"/>
        </a:spcBef>
        <a:buFont typeface="Arial" panose="020B0604020202020204" pitchFamily="34" charset="0"/>
        <a:buChar char="•"/>
        <a:defRPr kumimoji="1" sz="5961" kern="1200">
          <a:solidFill>
            <a:schemeClr val="tx1"/>
          </a:solidFill>
          <a:latin typeface="+mn-lt"/>
          <a:ea typeface="+mn-ea"/>
          <a:cs typeface="+mn-cs"/>
        </a:defRPr>
      </a:lvl7pPr>
      <a:lvl8pPr marL="11355134" indent="-757009" algn="l" defTabSz="3028036" rtl="0" eaLnBrk="1" latinLnBrk="0" hangingPunct="1">
        <a:lnSpc>
          <a:spcPct val="90000"/>
        </a:lnSpc>
        <a:spcBef>
          <a:spcPts val="1656"/>
        </a:spcBef>
        <a:buFont typeface="Arial" panose="020B0604020202020204" pitchFamily="34" charset="0"/>
        <a:buChar char="•"/>
        <a:defRPr kumimoji="1" sz="5961" kern="1200">
          <a:solidFill>
            <a:schemeClr val="tx1"/>
          </a:solidFill>
          <a:latin typeface="+mn-lt"/>
          <a:ea typeface="+mn-ea"/>
          <a:cs typeface="+mn-cs"/>
        </a:defRPr>
      </a:lvl8pPr>
      <a:lvl9pPr marL="12869151" indent="-757009" algn="l" defTabSz="3028036" rtl="0" eaLnBrk="1" latinLnBrk="0" hangingPunct="1">
        <a:lnSpc>
          <a:spcPct val="90000"/>
        </a:lnSpc>
        <a:spcBef>
          <a:spcPts val="1656"/>
        </a:spcBef>
        <a:buFont typeface="Arial" panose="020B0604020202020204" pitchFamily="34" charset="0"/>
        <a:buChar char="•"/>
        <a:defRPr kumimoji="1" sz="5961" kern="1200">
          <a:solidFill>
            <a:schemeClr val="tx1"/>
          </a:solidFill>
          <a:latin typeface="+mn-lt"/>
          <a:ea typeface="+mn-ea"/>
          <a:cs typeface="+mn-cs"/>
        </a:defRPr>
      </a:lvl9pPr>
    </p:bodyStyle>
    <p:otherStyle>
      <a:defPPr>
        <a:defRPr lang="en-US"/>
      </a:defPPr>
      <a:lvl1pPr marL="0" algn="l" defTabSz="3028036" rtl="0" eaLnBrk="1" latinLnBrk="0" hangingPunct="1">
        <a:defRPr kumimoji="1" sz="5961" kern="1200">
          <a:solidFill>
            <a:schemeClr val="tx1"/>
          </a:solidFill>
          <a:latin typeface="+mn-lt"/>
          <a:ea typeface="+mn-ea"/>
          <a:cs typeface="+mn-cs"/>
        </a:defRPr>
      </a:lvl1pPr>
      <a:lvl2pPr marL="1514018" algn="l" defTabSz="3028036" rtl="0" eaLnBrk="1" latinLnBrk="0" hangingPunct="1">
        <a:defRPr kumimoji="1" sz="5961" kern="1200">
          <a:solidFill>
            <a:schemeClr val="tx1"/>
          </a:solidFill>
          <a:latin typeface="+mn-lt"/>
          <a:ea typeface="+mn-ea"/>
          <a:cs typeface="+mn-cs"/>
        </a:defRPr>
      </a:lvl2pPr>
      <a:lvl3pPr marL="3028036" algn="l" defTabSz="3028036" rtl="0" eaLnBrk="1" latinLnBrk="0" hangingPunct="1">
        <a:defRPr kumimoji="1" sz="5961" kern="1200">
          <a:solidFill>
            <a:schemeClr val="tx1"/>
          </a:solidFill>
          <a:latin typeface="+mn-lt"/>
          <a:ea typeface="+mn-ea"/>
          <a:cs typeface="+mn-cs"/>
        </a:defRPr>
      </a:lvl3pPr>
      <a:lvl4pPr marL="4542053" algn="l" defTabSz="3028036" rtl="0" eaLnBrk="1" latinLnBrk="0" hangingPunct="1">
        <a:defRPr kumimoji="1" sz="5961" kern="1200">
          <a:solidFill>
            <a:schemeClr val="tx1"/>
          </a:solidFill>
          <a:latin typeface="+mn-lt"/>
          <a:ea typeface="+mn-ea"/>
          <a:cs typeface="+mn-cs"/>
        </a:defRPr>
      </a:lvl4pPr>
      <a:lvl5pPr marL="6056071" algn="l" defTabSz="3028036" rtl="0" eaLnBrk="1" latinLnBrk="0" hangingPunct="1">
        <a:defRPr kumimoji="1" sz="5961" kern="1200">
          <a:solidFill>
            <a:schemeClr val="tx1"/>
          </a:solidFill>
          <a:latin typeface="+mn-lt"/>
          <a:ea typeface="+mn-ea"/>
          <a:cs typeface="+mn-cs"/>
        </a:defRPr>
      </a:lvl5pPr>
      <a:lvl6pPr marL="7570089" algn="l" defTabSz="3028036" rtl="0" eaLnBrk="1" latinLnBrk="0" hangingPunct="1">
        <a:defRPr kumimoji="1" sz="5961" kern="1200">
          <a:solidFill>
            <a:schemeClr val="tx1"/>
          </a:solidFill>
          <a:latin typeface="+mn-lt"/>
          <a:ea typeface="+mn-ea"/>
          <a:cs typeface="+mn-cs"/>
        </a:defRPr>
      </a:lvl6pPr>
      <a:lvl7pPr marL="9084107" algn="l" defTabSz="3028036" rtl="0" eaLnBrk="1" latinLnBrk="0" hangingPunct="1">
        <a:defRPr kumimoji="1" sz="5961" kern="1200">
          <a:solidFill>
            <a:schemeClr val="tx1"/>
          </a:solidFill>
          <a:latin typeface="+mn-lt"/>
          <a:ea typeface="+mn-ea"/>
          <a:cs typeface="+mn-cs"/>
        </a:defRPr>
      </a:lvl7pPr>
      <a:lvl8pPr marL="10598125" algn="l" defTabSz="3028036" rtl="0" eaLnBrk="1" latinLnBrk="0" hangingPunct="1">
        <a:defRPr kumimoji="1" sz="5961" kern="1200">
          <a:solidFill>
            <a:schemeClr val="tx1"/>
          </a:solidFill>
          <a:latin typeface="+mn-lt"/>
          <a:ea typeface="+mn-ea"/>
          <a:cs typeface="+mn-cs"/>
        </a:defRPr>
      </a:lvl8pPr>
      <a:lvl9pPr marL="12112142" algn="l" defTabSz="3028036" rtl="0" eaLnBrk="1" latinLnBrk="0" hangingPunct="1">
        <a:defRPr kumimoji="1" sz="596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image" Target="../media/image10.emf"/><Relationship Id="rId18" Type="http://schemas.openxmlformats.org/officeDocument/2006/relationships/image" Target="../media/image15.emf"/><Relationship Id="rId26" Type="http://schemas.openxmlformats.org/officeDocument/2006/relationships/image" Target="../media/image19.wmf"/><Relationship Id="rId39" Type="http://schemas.openxmlformats.org/officeDocument/2006/relationships/image" Target="../media/image26.png"/><Relationship Id="rId21" Type="http://schemas.openxmlformats.org/officeDocument/2006/relationships/oleObject" Target="../embeddings/oleObject3.bin"/><Relationship Id="rId34" Type="http://schemas.openxmlformats.org/officeDocument/2006/relationships/image" Target="../media/image23.emf"/><Relationship Id="rId42" Type="http://schemas.openxmlformats.org/officeDocument/2006/relationships/image" Target="../media/image29.png"/><Relationship Id="rId7" Type="http://schemas.openxmlformats.org/officeDocument/2006/relationships/image" Target="../media/image5.svg"/><Relationship Id="rId2" Type="http://schemas.openxmlformats.org/officeDocument/2006/relationships/notesSlide" Target="../notesSlides/notesSlide1.xml"/><Relationship Id="rId16" Type="http://schemas.openxmlformats.org/officeDocument/2006/relationships/image" Target="../media/image13.emf"/><Relationship Id="rId20" Type="http://schemas.openxmlformats.org/officeDocument/2006/relationships/image" Target="../media/image16.wmf"/><Relationship Id="rId29" Type="http://schemas.openxmlformats.org/officeDocument/2006/relationships/oleObject" Target="../embeddings/oleObject7.bin"/><Relationship Id="rId41" Type="http://schemas.openxmlformats.org/officeDocument/2006/relationships/image" Target="../media/image28.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8.emf"/><Relationship Id="rId24" Type="http://schemas.openxmlformats.org/officeDocument/2006/relationships/image" Target="../media/image18.wmf"/><Relationship Id="rId32" Type="http://schemas.openxmlformats.org/officeDocument/2006/relationships/image" Target="../media/image22.wmf"/><Relationship Id="rId37" Type="http://schemas.openxmlformats.org/officeDocument/2006/relationships/image" Target="../media/image24.png"/><Relationship Id="rId40" Type="http://schemas.openxmlformats.org/officeDocument/2006/relationships/image" Target="../media/image27.emf"/><Relationship Id="rId5" Type="http://schemas.openxmlformats.org/officeDocument/2006/relationships/image" Target="../media/image3.emf"/><Relationship Id="rId15" Type="http://schemas.openxmlformats.org/officeDocument/2006/relationships/image" Target="../media/image12.emf"/><Relationship Id="rId23" Type="http://schemas.openxmlformats.org/officeDocument/2006/relationships/oleObject" Target="../embeddings/oleObject4.bin"/><Relationship Id="rId28" Type="http://schemas.openxmlformats.org/officeDocument/2006/relationships/image" Target="../media/image20.wmf"/><Relationship Id="rId36" Type="http://schemas.openxmlformats.org/officeDocument/2006/relationships/image" Target="../media/image24.emf"/><Relationship Id="rId10" Type="http://schemas.openxmlformats.org/officeDocument/2006/relationships/image" Target="../media/image7.wmf"/><Relationship Id="rId19" Type="http://schemas.openxmlformats.org/officeDocument/2006/relationships/oleObject" Target="../embeddings/oleObject2.bin"/><Relationship Id="rId31" Type="http://schemas.openxmlformats.org/officeDocument/2006/relationships/oleObject" Target="../embeddings/oleObject8.bin"/><Relationship Id="rId4" Type="http://schemas.openxmlformats.org/officeDocument/2006/relationships/image" Target="../media/image2.emf"/><Relationship Id="rId9" Type="http://schemas.openxmlformats.org/officeDocument/2006/relationships/oleObject" Target="../embeddings/oleObject1.bin"/><Relationship Id="rId14" Type="http://schemas.openxmlformats.org/officeDocument/2006/relationships/image" Target="../media/image11.emf"/><Relationship Id="rId22" Type="http://schemas.openxmlformats.org/officeDocument/2006/relationships/image" Target="../media/image17.wmf"/><Relationship Id="rId27" Type="http://schemas.openxmlformats.org/officeDocument/2006/relationships/oleObject" Target="../embeddings/oleObject6.bin"/><Relationship Id="rId30" Type="http://schemas.openxmlformats.org/officeDocument/2006/relationships/image" Target="../media/image21.wmf"/><Relationship Id="rId35" Type="http://schemas.openxmlformats.org/officeDocument/2006/relationships/oleObject" Target="../embeddings/oleObject10.bin"/><Relationship Id="rId43" Type="http://schemas.openxmlformats.org/officeDocument/2006/relationships/image" Target="../media/image30.emf"/><Relationship Id="rId8" Type="http://schemas.openxmlformats.org/officeDocument/2006/relationships/image" Target="../media/image6.jpeg"/><Relationship Id="rId3" Type="http://schemas.openxmlformats.org/officeDocument/2006/relationships/image" Target="../media/image1.emf"/><Relationship Id="rId12" Type="http://schemas.openxmlformats.org/officeDocument/2006/relationships/image" Target="../media/image9.png"/><Relationship Id="rId17" Type="http://schemas.openxmlformats.org/officeDocument/2006/relationships/image" Target="../media/image14.emf"/><Relationship Id="rId25" Type="http://schemas.openxmlformats.org/officeDocument/2006/relationships/oleObject" Target="../embeddings/oleObject5.bin"/><Relationship Id="rId33" Type="http://schemas.openxmlformats.org/officeDocument/2006/relationships/oleObject" Target="../embeddings/oleObject9.bin"/><Relationship Id="rId38" Type="http://schemas.openxmlformats.org/officeDocument/2006/relationships/image" Target="../media/image2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正方形/長方形 34">
            <a:extLst>
              <a:ext uri="{FF2B5EF4-FFF2-40B4-BE49-F238E27FC236}">
                <a16:creationId xmlns:a16="http://schemas.microsoft.com/office/drawing/2014/main" id="{3DEE3FB6-4C52-78D3-798C-2BAAC2F22386}"/>
              </a:ext>
            </a:extLst>
          </p:cNvPr>
          <p:cNvSpPr/>
          <p:nvPr/>
        </p:nvSpPr>
        <p:spPr>
          <a:xfrm>
            <a:off x="9602251" y="17933732"/>
            <a:ext cx="12417335" cy="7092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06" name="図 105">
            <a:extLst>
              <a:ext uri="{FF2B5EF4-FFF2-40B4-BE49-F238E27FC236}">
                <a16:creationId xmlns:a16="http://schemas.microsoft.com/office/drawing/2014/main" id="{512C7108-F217-D2DE-6DD0-D0332D4C873C}"/>
              </a:ext>
            </a:extLst>
          </p:cNvPr>
          <p:cNvPicPr>
            <a:picLocks noChangeAspect="1"/>
          </p:cNvPicPr>
          <p:nvPr/>
        </p:nvPicPr>
        <p:blipFill>
          <a:blip r:embed="rId3"/>
          <a:stretch>
            <a:fillRect/>
          </a:stretch>
        </p:blipFill>
        <p:spPr>
          <a:xfrm>
            <a:off x="9661615" y="21942637"/>
            <a:ext cx="4191859" cy="3060000"/>
          </a:xfrm>
          <a:prstGeom prst="rect">
            <a:avLst/>
          </a:prstGeom>
        </p:spPr>
      </p:pic>
      <p:sp>
        <p:nvSpPr>
          <p:cNvPr id="2255" name="正方形/長方形 2254">
            <a:extLst>
              <a:ext uri="{FF2B5EF4-FFF2-40B4-BE49-F238E27FC236}">
                <a16:creationId xmlns:a16="http://schemas.microsoft.com/office/drawing/2014/main" id="{05938B84-21C0-44C6-5DDC-8B5B7F97BCF9}"/>
              </a:ext>
            </a:extLst>
          </p:cNvPr>
          <p:cNvSpPr/>
          <p:nvPr/>
        </p:nvSpPr>
        <p:spPr>
          <a:xfrm>
            <a:off x="1279348" y="27438520"/>
            <a:ext cx="27719146" cy="105012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93" name="図 492">
            <a:extLst>
              <a:ext uri="{FF2B5EF4-FFF2-40B4-BE49-F238E27FC236}">
                <a16:creationId xmlns:a16="http://schemas.microsoft.com/office/drawing/2014/main" id="{6AABD2C4-AA63-9573-C8C4-C5CCBDA03D2E}"/>
              </a:ext>
            </a:extLst>
          </p:cNvPr>
          <p:cNvPicPr>
            <a:picLocks noChangeAspect="1"/>
          </p:cNvPicPr>
          <p:nvPr/>
        </p:nvPicPr>
        <p:blipFill>
          <a:blip r:embed="rId4"/>
          <a:stretch>
            <a:fillRect/>
          </a:stretch>
        </p:blipFill>
        <p:spPr>
          <a:xfrm>
            <a:off x="15547151" y="27701070"/>
            <a:ext cx="6554717" cy="4500000"/>
          </a:xfrm>
          <a:prstGeom prst="rect">
            <a:avLst/>
          </a:prstGeom>
        </p:spPr>
      </p:pic>
      <p:pic>
        <p:nvPicPr>
          <p:cNvPr id="11" name="図 10">
            <a:extLst>
              <a:ext uri="{FF2B5EF4-FFF2-40B4-BE49-F238E27FC236}">
                <a16:creationId xmlns:a16="http://schemas.microsoft.com/office/drawing/2014/main" id="{36BB6D5B-0624-6B65-E186-552AA71755A8}"/>
              </a:ext>
            </a:extLst>
          </p:cNvPr>
          <p:cNvPicPr>
            <a:picLocks noChangeAspect="1"/>
          </p:cNvPicPr>
          <p:nvPr/>
        </p:nvPicPr>
        <p:blipFill>
          <a:blip r:embed="rId5"/>
          <a:stretch>
            <a:fillRect/>
          </a:stretch>
        </p:blipFill>
        <p:spPr>
          <a:xfrm>
            <a:off x="22738909" y="28442097"/>
            <a:ext cx="5950780" cy="3960000"/>
          </a:xfrm>
          <a:prstGeom prst="rect">
            <a:avLst/>
          </a:prstGeom>
        </p:spPr>
      </p:pic>
      <p:sp>
        <p:nvSpPr>
          <p:cNvPr id="2301" name="直方体 2300">
            <a:extLst>
              <a:ext uri="{FF2B5EF4-FFF2-40B4-BE49-F238E27FC236}">
                <a16:creationId xmlns:a16="http://schemas.microsoft.com/office/drawing/2014/main" id="{D56917F3-36B9-DF42-AAEA-51FEA0531A5B}"/>
              </a:ext>
            </a:extLst>
          </p:cNvPr>
          <p:cNvSpPr/>
          <p:nvPr/>
        </p:nvSpPr>
        <p:spPr>
          <a:xfrm>
            <a:off x="10751461" y="7317206"/>
            <a:ext cx="2671200" cy="892800"/>
          </a:xfrm>
          <a:prstGeom prst="cube">
            <a:avLst>
              <a:gd name="adj" fmla="val 91620"/>
            </a:avLst>
          </a:prstGeom>
          <a:solidFill>
            <a:srgbClr val="BFBFB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正方形/長方形 30">
            <a:extLst>
              <a:ext uri="{FF2B5EF4-FFF2-40B4-BE49-F238E27FC236}">
                <a16:creationId xmlns:a16="http://schemas.microsoft.com/office/drawing/2014/main" id="{C8A33329-5873-BD5B-EAE6-FD1BE2BB9482}"/>
              </a:ext>
            </a:extLst>
          </p:cNvPr>
          <p:cNvSpPr/>
          <p:nvPr/>
        </p:nvSpPr>
        <p:spPr>
          <a:xfrm>
            <a:off x="1259892" y="17921818"/>
            <a:ext cx="7906392" cy="710391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17">
            <a:extLst>
              <a:ext uri="{FF2B5EF4-FFF2-40B4-BE49-F238E27FC236}">
                <a16:creationId xmlns:a16="http://schemas.microsoft.com/office/drawing/2014/main" id="{90A0AB0D-625E-EC88-735D-4B3DE415E738}"/>
              </a:ext>
            </a:extLst>
          </p:cNvPr>
          <p:cNvSpPr txBox="1"/>
          <p:nvPr/>
        </p:nvSpPr>
        <p:spPr>
          <a:xfrm>
            <a:off x="1259892" y="6404064"/>
            <a:ext cx="10584063" cy="7838556"/>
          </a:xfrm>
          <a:prstGeom prst="rect">
            <a:avLst/>
          </a:prstGeom>
          <a:noFill/>
        </p:spPr>
        <p:txBody>
          <a:bodyPr wrap="square" rtlCol="0">
            <a:spAutoFit/>
          </a:bodyPr>
          <a:lstStyle/>
          <a:p>
            <a:pPr marL="514350" indent="-514350">
              <a:lnSpc>
                <a:spcPct val="150000"/>
              </a:lnSpc>
              <a:buFont typeface="Wingdings" panose="05000000000000000000" pitchFamily="2" charset="2"/>
              <a:buChar char="Ø"/>
            </a:pPr>
            <a:r>
              <a:rPr kumimoji="1" lang="en-US" altLang="ja-JP" sz="2800" b="1" dirty="0">
                <a:latin typeface="Segoe UI" panose="020B0502040204020203" pitchFamily="34" charset="0"/>
                <a:cs typeface="Segoe UI" panose="020B0502040204020203" pitchFamily="34" charset="0"/>
              </a:rPr>
              <a:t>Design for Thermoelectric (TE) Materials</a:t>
            </a:r>
          </a:p>
          <a:p>
            <a:pPr marL="812800" lvl="1" indent="-368300">
              <a:lnSpc>
                <a:spcPts val="3800"/>
              </a:lnSpc>
              <a:buFont typeface="Arial" panose="020B0604020202020204" pitchFamily="34" charset="0"/>
              <a:buChar char="•"/>
            </a:pPr>
            <a:r>
              <a:rPr kumimoji="1" lang="en-US" altLang="ja-JP" sz="2800" dirty="0">
                <a:latin typeface="Segoe UI" panose="020B0502040204020203" pitchFamily="34" charset="0"/>
                <a:cs typeface="Segoe UI" panose="020B0502040204020203" pitchFamily="34" charset="0"/>
              </a:rPr>
              <a:t>High dimensionless figure of merit (</a:t>
            </a:r>
            <a:r>
              <a:rPr kumimoji="1" lang="en-US" altLang="ja-JP" sz="2800" i="1" dirty="0">
                <a:latin typeface="Segoe UI" panose="020B0502040204020203" pitchFamily="34" charset="0"/>
                <a:cs typeface="Segoe UI" panose="020B0502040204020203" pitchFamily="34" charset="0"/>
              </a:rPr>
              <a:t>ZT</a:t>
            </a:r>
            <a:r>
              <a:rPr kumimoji="1" lang="en-US" altLang="ja-JP" sz="2800" dirty="0">
                <a:latin typeface="Segoe UI" panose="020B0502040204020203" pitchFamily="34" charset="0"/>
                <a:cs typeface="Segoe UI" panose="020B0502040204020203" pitchFamily="34" charset="0"/>
              </a:rPr>
              <a:t>)</a:t>
            </a:r>
          </a:p>
          <a:p>
            <a:pPr marL="812800" lvl="1" indent="-355600">
              <a:lnSpc>
                <a:spcPts val="3800"/>
              </a:lnSpc>
              <a:buFont typeface="Arial" panose="020B0604020202020204" pitchFamily="34" charset="0"/>
              <a:buChar char="•"/>
            </a:pPr>
            <a:r>
              <a:rPr kumimoji="1" lang="en-US" altLang="ja-JP" sz="2800" dirty="0">
                <a:latin typeface="Segoe UI" panose="020B0502040204020203" pitchFamily="34" charset="0"/>
                <a:cs typeface="Segoe UI" panose="020B0502040204020203" pitchFamily="34" charset="0"/>
              </a:rPr>
              <a:t>Low toxicity, Low cost, Practical</a:t>
            </a:r>
          </a:p>
          <a:p>
            <a:pPr marL="514350" indent="-514350">
              <a:lnSpc>
                <a:spcPct val="150000"/>
              </a:lnSpc>
              <a:buFont typeface="Wingdings" panose="05000000000000000000" pitchFamily="2" charset="2"/>
              <a:buChar char="Ø"/>
            </a:pPr>
            <a:r>
              <a:rPr kumimoji="1" lang="en-US" altLang="ja-JP" sz="2800" b="1" dirty="0">
                <a:latin typeface="Segoe UI" panose="020B0502040204020203" pitchFamily="34" charset="0"/>
                <a:cs typeface="Segoe UI" panose="020B0502040204020203" pitchFamily="34" charset="0"/>
              </a:rPr>
              <a:t>Characteristics of half-Heusler alloys TiNiSn</a:t>
            </a:r>
          </a:p>
          <a:p>
            <a:pPr marL="800100" lvl="1" indent="-342900">
              <a:lnSpc>
                <a:spcPts val="3800"/>
              </a:lnSpc>
              <a:buFont typeface="Arial" panose="020B0604020202020204" pitchFamily="34" charset="0"/>
              <a:buChar char="•"/>
              <a:defRPr/>
            </a:pPr>
            <a:r>
              <a:rPr kumimoji="1" lang="en-US" altLang="ja-JP" sz="2800" dirty="0">
                <a:latin typeface="Segoe UI" panose="020B0502040204020203" pitchFamily="34" charset="0"/>
                <a:cs typeface="Segoe UI" panose="020B0502040204020203" pitchFamily="34" charset="0"/>
              </a:rPr>
              <a:t>N-type thermoelectric material</a:t>
            </a:r>
            <a:endParaRPr kumimoji="1" lang="en-US" altLang="ja-JP" sz="2800" dirty="0">
              <a:latin typeface="Segoe UI" panose="020B0502040204020203" pitchFamily="34" charset="0"/>
              <a:ea typeface="メイリオ"/>
              <a:cs typeface="Segoe UI" panose="020B0502040204020203" pitchFamily="34" charset="0"/>
            </a:endParaRPr>
          </a:p>
          <a:p>
            <a:pPr marL="800100" lvl="1" indent="-342900">
              <a:lnSpc>
                <a:spcPts val="3800"/>
              </a:lnSpc>
              <a:buFont typeface="Arial" panose="020B0604020202020204" pitchFamily="34" charset="0"/>
              <a:buChar char="•"/>
              <a:defRPr/>
            </a:pPr>
            <a:r>
              <a:rPr kumimoji="1" lang="en-US" altLang="ja-JP" sz="2800" dirty="0">
                <a:latin typeface="Segoe UI" panose="020B0502040204020203" pitchFamily="34" charset="0"/>
                <a:cs typeface="Segoe UI" panose="020B0502040204020203" pitchFamily="34" charset="0"/>
              </a:rPr>
              <a:t>High power factor (Wm</a:t>
            </a:r>
            <a:r>
              <a:rPr kumimoji="1" lang="en-US" altLang="ja-JP" sz="2800" baseline="30000" dirty="0">
                <a:latin typeface="Segoe UI" panose="020B0502040204020203" pitchFamily="34" charset="0"/>
                <a:cs typeface="Segoe UI" panose="020B0502040204020203" pitchFamily="34" charset="0"/>
              </a:rPr>
              <a:t>-1</a:t>
            </a:r>
            <a:r>
              <a:rPr kumimoji="1" lang="en-US" altLang="ja-JP" sz="2800" dirty="0">
                <a:latin typeface="Segoe UI" panose="020B0502040204020203" pitchFamily="34" charset="0"/>
                <a:cs typeface="Segoe UI" panose="020B0502040204020203" pitchFamily="34" charset="0"/>
              </a:rPr>
              <a:t>K</a:t>
            </a:r>
            <a:r>
              <a:rPr kumimoji="1" lang="en-US" altLang="ja-JP" sz="2800" baseline="30000" dirty="0">
                <a:latin typeface="Segoe UI" panose="020B0502040204020203" pitchFamily="34" charset="0"/>
                <a:cs typeface="Segoe UI" panose="020B0502040204020203" pitchFamily="34" charset="0"/>
              </a:rPr>
              <a:t>-2</a:t>
            </a:r>
            <a:r>
              <a:rPr kumimoji="1" lang="en-US" altLang="ja-JP" sz="2800" dirty="0">
                <a:latin typeface="Segoe UI" panose="020B0502040204020203" pitchFamily="34" charset="0"/>
                <a:cs typeface="Segoe UI" panose="020B0502040204020203" pitchFamily="34" charset="0"/>
              </a:rPr>
              <a:t>) </a:t>
            </a:r>
            <a:endParaRPr kumimoji="1" lang="en-US" altLang="ja-JP" sz="2800" b="0" i="0" u="none" strike="noStrike" kern="1200" cap="none" spc="0" normalizeH="0" baseline="0" noProof="0" dirty="0">
              <a:ln>
                <a:noFill/>
              </a:ln>
              <a:uLnTx/>
              <a:uFillTx/>
              <a:latin typeface="Segoe UI" panose="020B0502040204020203" pitchFamily="34" charset="0"/>
              <a:ea typeface="メイリオ"/>
              <a:cs typeface="Segoe UI" panose="020B0502040204020203" pitchFamily="34" charset="0"/>
            </a:endParaRPr>
          </a:p>
          <a:p>
            <a:pPr marL="800100" lvl="1" indent="-342900">
              <a:lnSpc>
                <a:spcPts val="3800"/>
              </a:lnSpc>
              <a:buFont typeface="Arial" panose="020B0604020202020204" pitchFamily="34" charset="0"/>
              <a:buChar char="•"/>
              <a:defRPr/>
            </a:pPr>
            <a:r>
              <a:rPr kumimoji="1" lang="en-US" altLang="ja-JP" sz="2800" dirty="0">
                <a:latin typeface="Segoe UI" panose="020B0502040204020203" pitchFamily="34" charset="0"/>
                <a:cs typeface="Segoe UI" panose="020B0502040204020203" pitchFamily="34" charset="0"/>
              </a:rPr>
              <a:t>Chemically stable at high temperature (≤ 1273 K)</a:t>
            </a:r>
            <a:endParaRPr kumimoji="1" lang="en-US" altLang="ja-JP" sz="2800" b="0" i="0" u="none" strike="noStrike" kern="1200" cap="none" spc="0" normalizeH="0" baseline="0" noProof="0" dirty="0">
              <a:ln>
                <a:noFill/>
              </a:ln>
              <a:uLnTx/>
              <a:uFillTx/>
              <a:latin typeface="Segoe UI" panose="020B0502040204020203" pitchFamily="34" charset="0"/>
              <a:ea typeface="メイリオ"/>
              <a:cs typeface="Segoe UI" panose="020B0502040204020203" pitchFamily="34" charset="0"/>
            </a:endParaRPr>
          </a:p>
          <a:p>
            <a:pPr marL="514350" indent="-514350">
              <a:lnSpc>
                <a:spcPct val="150000"/>
              </a:lnSpc>
              <a:buFont typeface="Wingdings" panose="05000000000000000000" pitchFamily="2" charset="2"/>
              <a:buChar char="Ø"/>
              <a:defRPr/>
            </a:pPr>
            <a:r>
              <a:rPr kumimoji="1" lang="en-US" altLang="ja-JP" sz="2800" b="1" dirty="0">
                <a:latin typeface="Segoe UI" panose="020B0502040204020203" pitchFamily="34" charset="0"/>
                <a:cs typeface="Segoe UI" panose="020B0502040204020203" pitchFamily="34" charset="0"/>
              </a:rPr>
              <a:t>What we have found so far</a:t>
            </a:r>
            <a:endParaRPr kumimoji="1" lang="en-US" altLang="ja-JP" sz="2800" b="1" dirty="0">
              <a:latin typeface="Segoe UI" panose="020B0502040204020203" pitchFamily="34" charset="0"/>
              <a:ea typeface="メイリオ"/>
              <a:cs typeface="Segoe UI" panose="020B0502040204020203" pitchFamily="34" charset="0"/>
            </a:endParaRPr>
          </a:p>
          <a:p>
            <a:pPr marL="914400" lvl="1" indent="-457200">
              <a:lnSpc>
                <a:spcPts val="3800"/>
              </a:lnSpc>
              <a:buFont typeface="Segoe UI Symbol" panose="020B0502040204020203" pitchFamily="34" charset="0"/>
              <a:buChar char=""/>
              <a:defRPr/>
            </a:pPr>
            <a:r>
              <a:rPr kumimoji="1" lang="en-US" altLang="ja-JP" sz="2800" dirty="0">
                <a:latin typeface="Segoe UI" panose="020B0502040204020203" pitchFamily="34" charset="0"/>
                <a:ea typeface="メイリオ"/>
                <a:cs typeface="Segoe UI" panose="020B0502040204020203" pitchFamily="34" charset="0"/>
              </a:rPr>
              <a:t>More than 3% Co substitution at Ni-site makes P-type</a:t>
            </a:r>
            <a:r>
              <a:rPr kumimoji="1" lang="en-US" altLang="ja-JP" sz="2800" baseline="30000" dirty="0">
                <a:latin typeface="Segoe UI" panose="020B0502040204020203" pitchFamily="34" charset="0"/>
                <a:ea typeface="メイリオ"/>
                <a:cs typeface="Segoe UI" panose="020B0502040204020203" pitchFamily="34" charset="0"/>
              </a:rPr>
              <a:t>*</a:t>
            </a:r>
          </a:p>
          <a:p>
            <a:pPr marL="914400" lvl="1" indent="-457200">
              <a:lnSpc>
                <a:spcPts val="3800"/>
              </a:lnSpc>
              <a:buFont typeface="Segoe UI Symbol" panose="020B0502040204020203" pitchFamily="34" charset="0"/>
              <a:buChar char=""/>
              <a:defRPr/>
            </a:pPr>
            <a:r>
              <a:rPr kumimoji="1" lang="en-US" altLang="ja-JP" sz="2800" dirty="0">
                <a:latin typeface="Segoe UI" panose="020B0502040204020203" pitchFamily="34" charset="0"/>
                <a:ea typeface="メイリオ"/>
                <a:cs typeface="Segoe UI" panose="020B0502040204020203" pitchFamily="34" charset="0"/>
              </a:rPr>
              <a:t>Low </a:t>
            </a:r>
            <a:r>
              <a:rPr kumimoji="1" lang="en-US" altLang="ja-JP" sz="2800" i="1" dirty="0">
                <a:latin typeface="Segoe UI" panose="020B0502040204020203" pitchFamily="34" charset="0"/>
                <a:ea typeface="メイリオ"/>
                <a:cs typeface="Segoe UI" panose="020B0502040204020203" pitchFamily="34" charset="0"/>
              </a:rPr>
              <a:t>ZT</a:t>
            </a:r>
            <a:r>
              <a:rPr kumimoji="1" lang="en-US" altLang="ja-JP" sz="2800" dirty="0">
                <a:latin typeface="Segoe UI" panose="020B0502040204020203" pitchFamily="34" charset="0"/>
                <a:ea typeface="メイリオ"/>
                <a:cs typeface="Segoe UI" panose="020B0502040204020203" pitchFamily="34" charset="0"/>
              </a:rPr>
              <a:t> compared to N-type (</a:t>
            </a:r>
            <a:r>
              <a:rPr kumimoji="1" lang="ja-JP" altLang="en-US" sz="2800" dirty="0">
                <a:latin typeface="Segoe UI" panose="020B0502040204020203" pitchFamily="34" charset="0"/>
                <a:ea typeface="メイリオ"/>
                <a:cs typeface="Segoe UI" panose="020B0502040204020203" pitchFamily="34" charset="0"/>
              </a:rPr>
              <a:t>≈</a:t>
            </a:r>
            <a:r>
              <a:rPr kumimoji="1" lang="en-US" altLang="ja-JP" sz="2800" dirty="0">
                <a:latin typeface="Segoe UI" panose="020B0502040204020203" pitchFamily="34" charset="0"/>
                <a:ea typeface="メイリオ"/>
                <a:cs typeface="Segoe UI" panose="020B0502040204020203" pitchFamily="34" charset="0"/>
              </a:rPr>
              <a:t>0.3)</a:t>
            </a:r>
            <a:endParaRPr kumimoji="1" lang="en-US" altLang="ja-JP" sz="2800" b="0" dirty="0">
              <a:latin typeface="Segoe UI" panose="020B0502040204020203" pitchFamily="34" charset="0"/>
              <a:ea typeface="メイリオ"/>
              <a:cs typeface="Segoe UI" panose="020B0502040204020203" pitchFamily="34" charset="0"/>
            </a:endParaRPr>
          </a:p>
          <a:p>
            <a:pPr lvl="1">
              <a:lnSpc>
                <a:spcPts val="3800"/>
              </a:lnSpc>
              <a:defRPr/>
            </a:pPr>
            <a:r>
              <a:rPr kumimoji="1" lang="ja-JP" altLang="en-US" sz="2800" dirty="0">
                <a:latin typeface="Segoe UI" panose="020B0502040204020203" pitchFamily="34" charset="0"/>
                <a:ea typeface="メイリオ"/>
                <a:cs typeface="Segoe UI" panose="020B0502040204020203" pitchFamily="34" charset="0"/>
              </a:rPr>
              <a:t>⇒ </a:t>
            </a:r>
            <a:r>
              <a:rPr kumimoji="1" lang="en-US" altLang="ja-JP" sz="2800" dirty="0">
                <a:latin typeface="Segoe UI" panose="020B0502040204020203" pitchFamily="34" charset="0"/>
                <a:ea typeface="メイリオ"/>
                <a:cs typeface="Segoe UI" panose="020B0502040204020203" pitchFamily="34" charset="0"/>
              </a:rPr>
              <a:t>Focus on intrinsic defects (interstitial Ni atoms)</a:t>
            </a:r>
            <a:endParaRPr kumimoji="1" lang="en-US" altLang="ja-JP" sz="2800" b="0" dirty="0">
              <a:latin typeface="Segoe UI" panose="020B0502040204020203" pitchFamily="34" charset="0"/>
              <a:ea typeface="メイリオ"/>
              <a:cs typeface="Segoe UI" panose="020B0502040204020203" pitchFamily="34" charset="0"/>
            </a:endParaRPr>
          </a:p>
          <a:p>
            <a:pPr marL="514350" indent="-514350">
              <a:lnSpc>
                <a:spcPts val="3800"/>
              </a:lnSpc>
              <a:buFont typeface="Wingdings" panose="05000000000000000000" pitchFamily="2" charset="2"/>
              <a:buChar char="Ø"/>
              <a:defRPr/>
            </a:pPr>
            <a:r>
              <a:rPr kumimoji="1" lang="en-US" altLang="ja-JP" sz="2800" b="1" dirty="0">
                <a:latin typeface="Segoe UI" panose="020B0502040204020203" pitchFamily="34" charset="0"/>
                <a:ea typeface="メイリオ"/>
                <a:cs typeface="Segoe UI" panose="020B0502040204020203" pitchFamily="34" charset="0"/>
              </a:rPr>
              <a:t>What effect decreasing defects have on TE properties</a:t>
            </a:r>
            <a:br>
              <a:rPr kumimoji="1" lang="en-US" altLang="ja-JP" sz="2800" b="1" dirty="0">
                <a:latin typeface="Segoe UI" panose="020B0502040204020203" pitchFamily="34" charset="0"/>
                <a:ea typeface="メイリオ"/>
                <a:cs typeface="Segoe UI" panose="020B0502040204020203" pitchFamily="34" charset="0"/>
              </a:rPr>
            </a:br>
            <a:r>
              <a:rPr kumimoji="1" lang="en-US" altLang="ja-JP" sz="2800" dirty="0">
                <a:latin typeface="Segoe UI" panose="020B0502040204020203" pitchFamily="34" charset="0"/>
                <a:cs typeface="Segoe UI" panose="020B0502040204020203" pitchFamily="34" charset="0"/>
              </a:rPr>
              <a:t>Hole carrier density increases due to decrease of interstitial Ni atoms as donor impurity. As a result, electrical resistivity (</a:t>
            </a:r>
            <a:r>
              <a:rPr kumimoji="1" lang="en-US" altLang="ja-JP" sz="2800" i="1" dirty="0">
                <a:latin typeface="Segoe UI" panose="020B0502040204020203" pitchFamily="34" charset="0"/>
                <a:cs typeface="Segoe UI" panose="020B0502040204020203" pitchFamily="34" charset="0"/>
              </a:rPr>
              <a:t>ρ</a:t>
            </a:r>
            <a:r>
              <a:rPr kumimoji="1" lang="en-US" altLang="ja-JP" sz="2800" dirty="0">
                <a:latin typeface="Segoe UI" panose="020B0502040204020203" pitchFamily="34" charset="0"/>
                <a:cs typeface="Segoe UI" panose="020B0502040204020203" pitchFamily="34" charset="0"/>
              </a:rPr>
              <a:t>) decreases.</a:t>
            </a:r>
            <a:endParaRPr kumimoji="1" lang="en-US" altLang="ja-JP" sz="2800" dirty="0">
              <a:latin typeface="Segoe UI" panose="020B0502040204020203" pitchFamily="34" charset="0"/>
              <a:ea typeface="メイリオ"/>
              <a:cs typeface="Segoe UI" panose="020B0502040204020203" pitchFamily="34" charset="0"/>
            </a:endParaRPr>
          </a:p>
        </p:txBody>
      </p:sp>
      <p:sp>
        <p:nvSpPr>
          <p:cNvPr id="498" name="テキスト ボックス 497">
            <a:extLst>
              <a:ext uri="{FF2B5EF4-FFF2-40B4-BE49-F238E27FC236}">
                <a16:creationId xmlns:a16="http://schemas.microsoft.com/office/drawing/2014/main" id="{435E85CD-B7DF-75E3-0881-2EAD51F30BCF}"/>
              </a:ext>
            </a:extLst>
          </p:cNvPr>
          <p:cNvSpPr txBox="1"/>
          <p:nvPr/>
        </p:nvSpPr>
        <p:spPr>
          <a:xfrm>
            <a:off x="4272193" y="124227"/>
            <a:ext cx="21735589" cy="1077218"/>
          </a:xfrm>
          <a:prstGeom prst="rect">
            <a:avLst/>
          </a:prstGeom>
          <a:noFill/>
        </p:spPr>
        <p:txBody>
          <a:bodyPr wrap="square" rtlCol="0" anchor="ctr">
            <a:spAutoFit/>
          </a:bodyPr>
          <a:lstStyle/>
          <a:p>
            <a:pPr algn="ctr"/>
            <a:r>
              <a:rPr kumimoji="1" lang="en-US" altLang="ja-JP" sz="3200" b="1" dirty="0">
                <a:solidFill>
                  <a:schemeClr val="tx1">
                    <a:lumMod val="50000"/>
                    <a:lumOff val="50000"/>
                  </a:schemeClr>
                </a:solidFill>
                <a:latin typeface="+mn-ea"/>
              </a:rPr>
              <a:t>The 41st International and 7th Asian Conference on </a:t>
            </a:r>
            <a:r>
              <a:rPr kumimoji="1" lang="en-US" altLang="ja-JP" sz="3200" b="1" dirty="0" err="1">
                <a:solidFill>
                  <a:schemeClr val="tx1">
                    <a:lumMod val="50000"/>
                    <a:lumOff val="50000"/>
                  </a:schemeClr>
                </a:solidFill>
                <a:latin typeface="+mn-ea"/>
              </a:rPr>
              <a:t>Thermoelectrics</a:t>
            </a:r>
            <a:r>
              <a:rPr kumimoji="1" lang="en-US" altLang="ja-JP" sz="3200" b="1" dirty="0">
                <a:solidFill>
                  <a:schemeClr val="tx1">
                    <a:lumMod val="50000"/>
                    <a:lumOff val="50000"/>
                  </a:schemeClr>
                </a:solidFill>
                <a:latin typeface="+mn-ea"/>
              </a:rPr>
              <a:t> (ICT/ACT 2025)</a:t>
            </a:r>
          </a:p>
          <a:p>
            <a:pPr algn="ctr"/>
            <a:r>
              <a:rPr kumimoji="1" lang="en-US" altLang="ja-JP" sz="3200" b="1" dirty="0">
                <a:solidFill>
                  <a:schemeClr val="tx1">
                    <a:lumMod val="50000"/>
                    <a:lumOff val="50000"/>
                  </a:schemeClr>
                </a:solidFill>
                <a:latin typeface="+mn-ea"/>
              </a:rPr>
              <a:t>June 15-19, 2025, Sendai, JAPAN</a:t>
            </a:r>
            <a:endParaRPr kumimoji="1" lang="ja-JP" altLang="en-US" sz="3200" b="1" dirty="0">
              <a:solidFill>
                <a:schemeClr val="tx1">
                  <a:lumMod val="50000"/>
                  <a:lumOff val="50000"/>
                </a:schemeClr>
              </a:solidFill>
              <a:latin typeface="+mn-ea"/>
            </a:endParaRPr>
          </a:p>
        </p:txBody>
      </p:sp>
      <p:sp>
        <p:nvSpPr>
          <p:cNvPr id="503" name="Text Box 501">
            <a:extLst>
              <a:ext uri="{FF2B5EF4-FFF2-40B4-BE49-F238E27FC236}">
                <a16:creationId xmlns:a16="http://schemas.microsoft.com/office/drawing/2014/main" id="{CBFA9653-DB53-8210-4BEC-525CA708D309}"/>
              </a:ext>
            </a:extLst>
          </p:cNvPr>
          <p:cNvSpPr txBox="1"/>
          <p:nvPr/>
        </p:nvSpPr>
        <p:spPr bwMode="auto">
          <a:xfrm>
            <a:off x="3793786" y="1331182"/>
            <a:ext cx="21426895" cy="3960000"/>
          </a:xfrm>
          <a:prstGeom prst="rect">
            <a:avLst/>
          </a:prstGeom>
          <a:solidFill>
            <a:srgbClr val="0070C0"/>
          </a:solidFill>
          <a:ln>
            <a:noFill/>
          </a:ln>
          <a:effectLst/>
        </p:spPr>
        <p:txBody>
          <a:bodyPr wrap="square" lIns="360000" tIns="360000" rIns="720000" bIns="360000" anchor="ctr">
            <a:noAutofit/>
          </a:bodyPr>
          <a:lstStyle>
            <a:lvl1pPr>
              <a:defRPr kumimoji="1" sz="2000">
                <a:solidFill>
                  <a:schemeClr val="tx1"/>
                </a:solidFill>
                <a:latin typeface="Arial" pitchFamily="34" charset="0"/>
                <a:ea typeface="ＭＳ Ｐゴシック" pitchFamily="50" charset="-128"/>
              </a:defRPr>
            </a:lvl1pPr>
            <a:lvl2pPr marL="742950" indent="-285750">
              <a:defRPr kumimoji="1" sz="2000">
                <a:solidFill>
                  <a:schemeClr val="tx1"/>
                </a:solidFill>
                <a:latin typeface="Arial" pitchFamily="34" charset="0"/>
                <a:ea typeface="ＭＳ Ｐゴシック" pitchFamily="50" charset="-128"/>
              </a:defRPr>
            </a:lvl2pPr>
            <a:lvl3pPr marL="1143000" indent="-228600">
              <a:defRPr kumimoji="1" sz="2000">
                <a:solidFill>
                  <a:schemeClr val="tx1"/>
                </a:solidFill>
                <a:latin typeface="Arial" pitchFamily="34" charset="0"/>
                <a:ea typeface="ＭＳ Ｐゴシック" pitchFamily="50" charset="-128"/>
              </a:defRPr>
            </a:lvl3pPr>
            <a:lvl4pPr marL="1600200" indent="-228600">
              <a:defRPr kumimoji="1" sz="2000">
                <a:solidFill>
                  <a:schemeClr val="tx1"/>
                </a:solidFill>
                <a:latin typeface="Arial" pitchFamily="34" charset="0"/>
                <a:ea typeface="ＭＳ Ｐゴシック" pitchFamily="50" charset="-128"/>
              </a:defRPr>
            </a:lvl4pPr>
            <a:lvl5pPr marL="2057400" indent="-228600">
              <a:defRPr kumimoji="1" sz="20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20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20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20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2000">
                <a:solidFill>
                  <a:schemeClr val="tx1"/>
                </a:solidFill>
                <a:latin typeface="Arial" pitchFamily="34" charset="0"/>
                <a:ea typeface="ＭＳ Ｐゴシック" pitchFamily="50" charset="-128"/>
              </a:defRPr>
            </a:lvl9pPr>
          </a:lstStyle>
          <a:p>
            <a:pPr>
              <a:spcBef>
                <a:spcPct val="50000"/>
              </a:spcBef>
              <a:defRPr/>
            </a:pPr>
            <a:r>
              <a:rPr lang="en-US" altLang="ja-JP" sz="4400" b="1" dirty="0">
                <a:solidFill>
                  <a:schemeClr val="bg1"/>
                </a:solidFill>
                <a:latin typeface="+mn-ea"/>
                <a:ea typeface="+mn-ea"/>
                <a:cs typeface="Segoe UI" panose="020B0502040204020203" pitchFamily="34" charset="0"/>
              </a:rPr>
              <a:t>P-type thermoelectric properties of half-Heusler alloys TiNi</a:t>
            </a:r>
            <a:r>
              <a:rPr lang="en-US" altLang="ja-JP" sz="4400" b="1" baseline="-25000" dirty="0">
                <a:solidFill>
                  <a:schemeClr val="bg1"/>
                </a:solidFill>
                <a:latin typeface="+mn-ea"/>
                <a:ea typeface="+mn-ea"/>
                <a:cs typeface="Segoe UI" panose="020B0502040204020203" pitchFamily="34" charset="0"/>
              </a:rPr>
              <a:t>1-</a:t>
            </a:r>
            <a:r>
              <a:rPr lang="en-US" altLang="ja-JP" sz="4400" b="1" i="1" baseline="-25000" dirty="0">
                <a:solidFill>
                  <a:schemeClr val="bg1"/>
                </a:solidFill>
                <a:latin typeface="+mn-ea"/>
                <a:ea typeface="+mn-ea"/>
                <a:cs typeface="Segoe UI" panose="020B0502040204020203" pitchFamily="34" charset="0"/>
              </a:rPr>
              <a:t>x</a:t>
            </a:r>
            <a:r>
              <a:rPr lang="en-US" altLang="ja-JP" sz="4400" b="1" baseline="-25000" dirty="0">
                <a:solidFill>
                  <a:schemeClr val="bg1"/>
                </a:solidFill>
                <a:latin typeface="+mn-ea"/>
                <a:ea typeface="+mn-ea"/>
                <a:cs typeface="Segoe UI" panose="020B0502040204020203" pitchFamily="34" charset="0"/>
              </a:rPr>
              <a:t>-</a:t>
            </a:r>
            <a:r>
              <a:rPr lang="en-US" altLang="ja-JP" sz="4400" b="1" i="1" baseline="-25000" dirty="0">
                <a:solidFill>
                  <a:schemeClr val="bg1"/>
                </a:solidFill>
                <a:latin typeface="+mn-ea"/>
                <a:ea typeface="+mn-ea"/>
                <a:cs typeface="Segoe UI" panose="020B0502040204020203" pitchFamily="34" charset="0"/>
              </a:rPr>
              <a:t>y</a:t>
            </a:r>
            <a:r>
              <a:rPr lang="en-US" altLang="ja-JP" sz="4400" b="1" dirty="0">
                <a:solidFill>
                  <a:schemeClr val="bg1"/>
                </a:solidFill>
                <a:latin typeface="+mn-ea"/>
                <a:ea typeface="+mn-ea"/>
                <a:cs typeface="Segoe UI" panose="020B0502040204020203" pitchFamily="34" charset="0"/>
              </a:rPr>
              <a:t>Co</a:t>
            </a:r>
            <a:r>
              <a:rPr lang="en-US" altLang="ja-JP" sz="4400" b="1" i="1" baseline="-25000" dirty="0">
                <a:solidFill>
                  <a:schemeClr val="bg1"/>
                </a:solidFill>
                <a:latin typeface="+mn-ea"/>
                <a:ea typeface="+mn-ea"/>
                <a:cs typeface="Segoe UI" panose="020B0502040204020203" pitchFamily="34" charset="0"/>
              </a:rPr>
              <a:t>y</a:t>
            </a:r>
            <a:r>
              <a:rPr lang="en-US" altLang="ja-JP" sz="4400" b="1" dirty="0">
                <a:solidFill>
                  <a:schemeClr val="bg1"/>
                </a:solidFill>
                <a:latin typeface="+mn-ea"/>
                <a:ea typeface="+mn-ea"/>
                <a:cs typeface="Segoe UI" panose="020B0502040204020203" pitchFamily="34" charset="0"/>
              </a:rPr>
              <a:t>Sn (0≤</a:t>
            </a:r>
            <a:r>
              <a:rPr lang="en-US" altLang="ja-JP" sz="4400" b="1" i="1" dirty="0">
                <a:solidFill>
                  <a:schemeClr val="bg1"/>
                </a:solidFill>
                <a:latin typeface="+mn-ea"/>
                <a:ea typeface="+mn-ea"/>
                <a:cs typeface="Segoe UI" panose="020B0502040204020203" pitchFamily="34" charset="0"/>
              </a:rPr>
              <a:t>x</a:t>
            </a:r>
            <a:r>
              <a:rPr lang="en-US" altLang="ja-JP" sz="4400" b="1" dirty="0">
                <a:solidFill>
                  <a:schemeClr val="bg1"/>
                </a:solidFill>
                <a:latin typeface="+mn-ea"/>
                <a:ea typeface="+mn-ea"/>
                <a:cs typeface="Segoe UI" panose="020B0502040204020203" pitchFamily="34" charset="0"/>
              </a:rPr>
              <a:t>≤0.1, 0≤</a:t>
            </a:r>
            <a:r>
              <a:rPr lang="en-US" altLang="ja-JP" sz="4400" b="1" i="1" dirty="0">
                <a:solidFill>
                  <a:schemeClr val="bg1"/>
                </a:solidFill>
                <a:latin typeface="+mn-ea"/>
                <a:ea typeface="+mn-ea"/>
                <a:cs typeface="Segoe UI" panose="020B0502040204020203" pitchFamily="34" charset="0"/>
              </a:rPr>
              <a:t>y</a:t>
            </a:r>
            <a:r>
              <a:rPr lang="en-US" altLang="ja-JP" sz="4400" b="1" dirty="0">
                <a:solidFill>
                  <a:schemeClr val="bg1"/>
                </a:solidFill>
                <a:latin typeface="+mn-ea"/>
                <a:ea typeface="+mn-ea"/>
                <a:cs typeface="Segoe UI" panose="020B0502040204020203" pitchFamily="34" charset="0"/>
              </a:rPr>
              <a:t>≤0.05)</a:t>
            </a:r>
            <a:r>
              <a:rPr lang="ja-JP" altLang="en-US" sz="4400" b="1" dirty="0">
                <a:solidFill>
                  <a:schemeClr val="bg1"/>
                </a:solidFill>
                <a:latin typeface="+mn-ea"/>
                <a:ea typeface="+mn-ea"/>
                <a:cs typeface="Segoe UI" panose="020B0502040204020203" pitchFamily="34" charset="0"/>
              </a:rPr>
              <a:t> </a:t>
            </a:r>
            <a:r>
              <a:rPr lang="en-US" altLang="ja-JP" sz="4400" b="1" dirty="0">
                <a:solidFill>
                  <a:schemeClr val="bg1"/>
                </a:solidFill>
                <a:latin typeface="+mn-ea"/>
                <a:ea typeface="+mn-ea"/>
                <a:cs typeface="Segoe UI" panose="020B0502040204020203" pitchFamily="34" charset="0"/>
              </a:rPr>
              <a:t>below 800 K</a:t>
            </a:r>
            <a:endParaRPr lang="ja-JP" altLang="en-US" sz="4800" b="1" dirty="0">
              <a:solidFill>
                <a:schemeClr val="bg1"/>
              </a:solidFill>
              <a:latin typeface="+mn-ea"/>
              <a:ea typeface="+mn-ea"/>
              <a:cs typeface="Segoe UI" panose="020B0502040204020203" pitchFamily="34" charset="0"/>
            </a:endParaRPr>
          </a:p>
          <a:p>
            <a:pPr eaLnBrk="1" hangingPunct="1">
              <a:spcBef>
                <a:spcPct val="50000"/>
              </a:spcBef>
              <a:defRPr/>
            </a:pPr>
            <a:r>
              <a:rPr lang="en-US" altLang="ja-JP" sz="2800" b="1" u="sng" dirty="0">
                <a:solidFill>
                  <a:schemeClr val="bg1"/>
                </a:solidFill>
                <a:latin typeface="+mn-ea"/>
                <a:ea typeface="+mn-ea"/>
                <a:cs typeface="Segoe UI" panose="020B0502040204020203" pitchFamily="34" charset="0"/>
              </a:rPr>
              <a:t>Kosuke</a:t>
            </a:r>
            <a:r>
              <a:rPr lang="ja-JP" altLang="en-US" sz="2800" b="1" u="sng" dirty="0">
                <a:solidFill>
                  <a:schemeClr val="bg1"/>
                </a:solidFill>
                <a:latin typeface="+mn-ea"/>
                <a:ea typeface="+mn-ea"/>
                <a:cs typeface="Segoe UI" panose="020B0502040204020203" pitchFamily="34" charset="0"/>
              </a:rPr>
              <a:t> </a:t>
            </a:r>
            <a:r>
              <a:rPr lang="en-US" altLang="ja-JP" sz="2800" b="1" u="sng" dirty="0">
                <a:solidFill>
                  <a:schemeClr val="bg1"/>
                </a:solidFill>
                <a:latin typeface="+mn-ea"/>
                <a:ea typeface="+mn-ea"/>
                <a:cs typeface="Segoe UI" panose="020B0502040204020203" pitchFamily="34" charset="0"/>
              </a:rPr>
              <a:t>Yamazaki</a:t>
            </a:r>
            <a:r>
              <a:rPr lang="en-US" altLang="ja-JP" sz="2800" b="1" baseline="30000" dirty="0">
                <a:solidFill>
                  <a:schemeClr val="bg1"/>
                </a:solidFill>
                <a:latin typeface="+mn-ea"/>
                <a:ea typeface="+mn-ea"/>
                <a:cs typeface="Segoe UI" panose="020B0502040204020203" pitchFamily="34" charset="0"/>
              </a:rPr>
              <a:t>1</a:t>
            </a:r>
            <a:r>
              <a:rPr lang="en-US" altLang="ja-JP" sz="2800" b="1" dirty="0">
                <a:solidFill>
                  <a:schemeClr val="bg1"/>
                </a:solidFill>
                <a:latin typeface="+mn-ea"/>
                <a:ea typeface="+mn-ea"/>
                <a:cs typeface="Segoe UI" panose="020B0502040204020203" pitchFamily="34" charset="0"/>
              </a:rPr>
              <a:t>, Sopheap Sam</a:t>
            </a:r>
            <a:r>
              <a:rPr lang="en-US" altLang="ja-JP" sz="2800" b="1" baseline="30000" dirty="0">
                <a:solidFill>
                  <a:schemeClr val="bg1"/>
                </a:solidFill>
                <a:latin typeface="+mn-ea"/>
                <a:ea typeface="+mn-ea"/>
                <a:cs typeface="Segoe UI" panose="020B0502040204020203" pitchFamily="34" charset="0"/>
              </a:rPr>
              <a:t>2</a:t>
            </a:r>
            <a:r>
              <a:rPr lang="en-US" altLang="ja-JP" sz="2800" b="1" dirty="0">
                <a:solidFill>
                  <a:schemeClr val="bg1"/>
                </a:solidFill>
                <a:latin typeface="+mn-ea"/>
                <a:ea typeface="+mn-ea"/>
                <a:cs typeface="Segoe UI" panose="020B0502040204020203" pitchFamily="34" charset="0"/>
              </a:rPr>
              <a:t>, Hiroshi Nakatsugawa</a:t>
            </a:r>
            <a:r>
              <a:rPr lang="en-US" altLang="ja-JP" sz="2800" b="1" baseline="30000" dirty="0">
                <a:solidFill>
                  <a:schemeClr val="bg1"/>
                </a:solidFill>
                <a:latin typeface="+mn-ea"/>
                <a:ea typeface="+mn-ea"/>
                <a:cs typeface="Segoe UI" panose="020B0502040204020203" pitchFamily="34" charset="0"/>
              </a:rPr>
              <a:t>1*</a:t>
            </a:r>
            <a:r>
              <a:rPr lang="ja-JP" altLang="en-US" sz="2800" b="1" dirty="0">
                <a:solidFill>
                  <a:schemeClr val="bg1"/>
                </a:solidFill>
                <a:latin typeface="+mn-ea"/>
                <a:ea typeface="+mn-ea"/>
                <a:cs typeface="Segoe UI" panose="020B0502040204020203" pitchFamily="34" charset="0"/>
              </a:rPr>
              <a:t>　</a:t>
            </a:r>
            <a:r>
              <a:rPr lang="ja-JP" altLang="en-US" sz="2800" b="1" baseline="30000" dirty="0">
                <a:solidFill>
                  <a:schemeClr val="bg1"/>
                </a:solidFill>
                <a:latin typeface="+mn-ea"/>
                <a:ea typeface="+mn-ea"/>
                <a:cs typeface="Segoe UI" panose="020B0502040204020203" pitchFamily="34" charset="0"/>
              </a:rPr>
              <a:t>*</a:t>
            </a:r>
            <a:r>
              <a:rPr lang="fr-FR" altLang="ja-JP" sz="2800" b="1" i="1" dirty="0">
                <a:solidFill>
                  <a:schemeClr val="bg1"/>
                </a:solidFill>
                <a:latin typeface="+mn-ea"/>
                <a:ea typeface="+mn-ea"/>
                <a:cs typeface="Segoe UI" panose="020B0502040204020203" pitchFamily="34" charset="0"/>
              </a:rPr>
              <a:t>E-mail : nakatsugawa-hiroshi-dx@ynu.ac.jp</a:t>
            </a:r>
            <a:endParaRPr lang="en-US" altLang="ja-JP" sz="2800" b="1" i="1" dirty="0">
              <a:solidFill>
                <a:schemeClr val="bg1"/>
              </a:solidFill>
              <a:latin typeface="+mn-ea"/>
              <a:ea typeface="+mn-ea"/>
              <a:cs typeface="Segoe UI" panose="020B0502040204020203" pitchFamily="34" charset="0"/>
            </a:endParaRPr>
          </a:p>
          <a:p>
            <a:pPr eaLnBrk="1" hangingPunct="1">
              <a:spcBef>
                <a:spcPct val="50000"/>
              </a:spcBef>
              <a:defRPr/>
            </a:pPr>
            <a:r>
              <a:rPr lang="en-US" altLang="ja-JP" sz="2800" b="1" dirty="0">
                <a:solidFill>
                  <a:schemeClr val="bg1"/>
                </a:solidFill>
                <a:latin typeface="+mn-ea"/>
                <a:ea typeface="+mn-ea"/>
                <a:cs typeface="Segoe UI" panose="020B0502040204020203" pitchFamily="34" charset="0"/>
              </a:rPr>
              <a:t>1</a:t>
            </a:r>
            <a:r>
              <a:rPr lang="ja-JP" altLang="en-US" sz="2800" b="1" dirty="0">
                <a:solidFill>
                  <a:schemeClr val="bg1"/>
                </a:solidFill>
                <a:latin typeface="+mn-ea"/>
                <a:ea typeface="+mn-ea"/>
                <a:cs typeface="Segoe UI" panose="020B0502040204020203" pitchFamily="34" charset="0"/>
              </a:rPr>
              <a:t> </a:t>
            </a:r>
            <a:r>
              <a:rPr lang="en-US" altLang="ja-JP" sz="2800" b="1" dirty="0">
                <a:solidFill>
                  <a:schemeClr val="bg1"/>
                </a:solidFill>
                <a:latin typeface="+mn-ea"/>
                <a:ea typeface="+mn-ea"/>
                <a:cs typeface="Segoe UI" panose="020B0502040204020203" pitchFamily="34" charset="0"/>
              </a:rPr>
              <a:t>Yokohama Natl. Univ., 79-5 </a:t>
            </a:r>
            <a:r>
              <a:rPr lang="en-US" altLang="ja-JP" sz="2800" b="1" dirty="0" err="1">
                <a:solidFill>
                  <a:schemeClr val="bg1"/>
                </a:solidFill>
                <a:latin typeface="+mn-ea"/>
                <a:ea typeface="+mn-ea"/>
                <a:cs typeface="Segoe UI" panose="020B0502040204020203" pitchFamily="34" charset="0"/>
              </a:rPr>
              <a:t>Tokiwadai</a:t>
            </a:r>
            <a:r>
              <a:rPr lang="en-US" altLang="ja-JP" sz="2800" b="1" dirty="0">
                <a:solidFill>
                  <a:schemeClr val="bg1"/>
                </a:solidFill>
                <a:latin typeface="+mn-ea"/>
                <a:ea typeface="+mn-ea"/>
                <a:cs typeface="Segoe UI" panose="020B0502040204020203" pitchFamily="34" charset="0"/>
              </a:rPr>
              <a:t>, Hodogaya, Yokohama, Kanagawa 240-8501, (Japan)</a:t>
            </a:r>
          </a:p>
          <a:p>
            <a:pPr eaLnBrk="1" hangingPunct="1">
              <a:spcBef>
                <a:spcPct val="50000"/>
              </a:spcBef>
              <a:defRPr/>
            </a:pPr>
            <a:r>
              <a:rPr lang="en-US" altLang="ja-JP" sz="2800" b="1" dirty="0">
                <a:solidFill>
                  <a:schemeClr val="bg1"/>
                </a:solidFill>
                <a:latin typeface="+mn-ea"/>
                <a:ea typeface="+mn-ea"/>
                <a:cs typeface="Segoe UI" panose="020B0502040204020203" pitchFamily="34" charset="0"/>
              </a:rPr>
              <a:t>2 National Institute for Materials Science Namiki 1-1, Tsukuba, Ibaraki 305-0044, (Japan)</a:t>
            </a:r>
          </a:p>
        </p:txBody>
      </p:sp>
      <p:sp>
        <p:nvSpPr>
          <p:cNvPr id="29" name="テキスト ボックス 28">
            <a:extLst>
              <a:ext uri="{FF2B5EF4-FFF2-40B4-BE49-F238E27FC236}">
                <a16:creationId xmlns:a16="http://schemas.microsoft.com/office/drawing/2014/main" id="{AA2AB5EE-A919-20E5-EDD7-4CD9871ED492}"/>
              </a:ext>
            </a:extLst>
          </p:cNvPr>
          <p:cNvSpPr txBox="1"/>
          <p:nvPr/>
        </p:nvSpPr>
        <p:spPr>
          <a:xfrm>
            <a:off x="22983708" y="7403266"/>
            <a:ext cx="5912995" cy="9174756"/>
          </a:xfrm>
          <a:prstGeom prst="rect">
            <a:avLst/>
          </a:prstGeom>
          <a:noFill/>
        </p:spPr>
        <p:txBody>
          <a:bodyPr wrap="square" lIns="0" tIns="0" rIns="0" bIns="0" rtlCol="0" anchor="ctr">
            <a:spAutoFit/>
          </a:bodyPr>
          <a:lstStyle/>
          <a:p>
            <a:pPr marL="914400" lvl="1" indent="-457200">
              <a:lnSpc>
                <a:spcPts val="4000"/>
              </a:lnSpc>
              <a:buSzPct val="70000"/>
              <a:buFont typeface="Wingdings" panose="05000000000000000000" pitchFamily="2" charset="2"/>
              <a:buChar char="n"/>
            </a:pPr>
            <a:r>
              <a:rPr kumimoji="1" lang="en-US" altLang="ja-JP" sz="2400" dirty="0"/>
              <a:t>Crystal</a:t>
            </a:r>
            <a:r>
              <a:rPr kumimoji="1" lang="ja-JP" altLang="en-US" sz="2400" dirty="0"/>
              <a:t> </a:t>
            </a:r>
            <a:r>
              <a:rPr kumimoji="1" lang="en-US" altLang="ja-JP" sz="2400" dirty="0"/>
              <a:t>structure</a:t>
            </a:r>
          </a:p>
          <a:p>
            <a:pPr marL="1257300" lvl="2" indent="-342900">
              <a:lnSpc>
                <a:spcPts val="4000"/>
              </a:lnSpc>
              <a:buFont typeface="Arial" panose="020B0604020202020204" pitchFamily="34" charset="0"/>
              <a:buChar char="•"/>
            </a:pPr>
            <a:r>
              <a:rPr kumimoji="1" lang="en-US" altLang="ja-JP" sz="2400" dirty="0"/>
              <a:t>XRD</a:t>
            </a:r>
            <a:r>
              <a:rPr kumimoji="1" lang="ja-JP" altLang="en-US" sz="2400" dirty="0"/>
              <a:t> </a:t>
            </a:r>
            <a:r>
              <a:rPr kumimoji="1" lang="en-US" altLang="ja-JP" sz="2400" dirty="0"/>
              <a:t>(Cu Kα : λ=1.5418 </a:t>
            </a:r>
            <a:r>
              <a:rPr kumimoji="1" lang="en-US" altLang="ja-JP" sz="2400" dirty="0">
                <a:latin typeface="+mn-ea"/>
              </a:rPr>
              <a:t>Å</a:t>
            </a:r>
            <a:r>
              <a:rPr kumimoji="1" lang="en-US" altLang="ja-JP" sz="2400" dirty="0"/>
              <a:t>, </a:t>
            </a:r>
            <a:r>
              <a:rPr kumimoji="1" lang="en-US" altLang="ja-JP" sz="2400" dirty="0" err="1"/>
              <a:t>SmartLab</a:t>
            </a:r>
            <a:r>
              <a:rPr kumimoji="1" lang="en-US" altLang="ja-JP" sz="2400" dirty="0"/>
              <a:t>, Rigaku</a:t>
            </a:r>
            <a:r>
              <a:rPr kumimoji="1" lang="ja-JP" altLang="en-US" sz="2400" dirty="0"/>
              <a:t> </a:t>
            </a:r>
            <a:r>
              <a:rPr kumimoji="1" lang="en-US" altLang="ja-JP" sz="2400" dirty="0"/>
              <a:t>Holdings</a:t>
            </a:r>
            <a:r>
              <a:rPr kumimoji="1" lang="ja-JP" altLang="en-US" sz="2400" dirty="0"/>
              <a:t> </a:t>
            </a:r>
            <a:r>
              <a:rPr kumimoji="1" lang="en-US" altLang="ja-JP" sz="2400" dirty="0"/>
              <a:t>Co. )</a:t>
            </a:r>
          </a:p>
          <a:p>
            <a:pPr marL="1257300" lvl="2" indent="-342900">
              <a:lnSpc>
                <a:spcPts val="4000"/>
              </a:lnSpc>
              <a:buFont typeface="Arial" panose="020B0604020202020204" pitchFamily="34" charset="0"/>
              <a:buChar char="•"/>
            </a:pPr>
            <a:r>
              <a:rPr kumimoji="1" lang="en-US" altLang="ja-JP" sz="2400" dirty="0"/>
              <a:t>Rietveld analysis</a:t>
            </a:r>
            <a:r>
              <a:rPr kumimoji="1" lang="ja-JP" altLang="en-US" sz="2400" dirty="0"/>
              <a:t> </a:t>
            </a:r>
            <a:r>
              <a:rPr kumimoji="1" lang="en-US" altLang="ja-JP" sz="2400" dirty="0"/>
              <a:t>(RIETAN-FP)</a:t>
            </a:r>
          </a:p>
          <a:p>
            <a:pPr marL="914400" lvl="1" indent="-457200">
              <a:lnSpc>
                <a:spcPts val="4000"/>
              </a:lnSpc>
              <a:buSzPct val="70000"/>
              <a:buFont typeface="Wingdings" panose="05000000000000000000" pitchFamily="2" charset="2"/>
              <a:buChar char="n"/>
            </a:pPr>
            <a:r>
              <a:rPr kumimoji="1" lang="en-US" altLang="ja-JP" sz="2400" dirty="0"/>
              <a:t>Chemical</a:t>
            </a:r>
            <a:r>
              <a:rPr kumimoji="1" lang="ja-JP" altLang="en-US" sz="2400" dirty="0"/>
              <a:t> </a:t>
            </a:r>
            <a:r>
              <a:rPr kumimoji="1" lang="en-US" altLang="ja-JP" sz="2400" dirty="0"/>
              <a:t>composition</a:t>
            </a:r>
          </a:p>
          <a:p>
            <a:pPr marL="1257300" lvl="2" indent="-342900">
              <a:lnSpc>
                <a:spcPts val="4000"/>
              </a:lnSpc>
              <a:buSzPct val="100000"/>
              <a:buFont typeface="Arial" panose="020B0604020202020204" pitchFamily="34" charset="0"/>
              <a:buChar char="•"/>
            </a:pPr>
            <a:r>
              <a:rPr kumimoji="1" lang="en-US" altLang="ja-JP" sz="2400" dirty="0"/>
              <a:t>ICP-OES</a:t>
            </a:r>
            <a:r>
              <a:rPr kumimoji="1" lang="ja-JP" altLang="en-US" sz="2400" dirty="0"/>
              <a:t> </a:t>
            </a:r>
            <a:r>
              <a:rPr kumimoji="1" lang="en-US" altLang="ja-JP" sz="2400" dirty="0"/>
              <a:t>(ICPE-9000, SHIMADZU</a:t>
            </a:r>
            <a:r>
              <a:rPr kumimoji="1" lang="ja-JP" altLang="en-US" sz="2400" dirty="0"/>
              <a:t> </a:t>
            </a:r>
            <a:r>
              <a:rPr kumimoji="1" lang="en-US" altLang="ja-JP" sz="2400" dirty="0"/>
              <a:t>Co.</a:t>
            </a:r>
            <a:r>
              <a:rPr kumimoji="1" lang="ja-JP" altLang="en-US" sz="2400" dirty="0"/>
              <a:t> </a:t>
            </a:r>
            <a:r>
              <a:rPr kumimoji="1" lang="en-US" altLang="ja-JP" sz="2400" dirty="0"/>
              <a:t>)</a:t>
            </a:r>
          </a:p>
          <a:p>
            <a:pPr marL="1257300" lvl="2" indent="-342900">
              <a:lnSpc>
                <a:spcPts val="4000"/>
              </a:lnSpc>
              <a:buSzPct val="100000"/>
              <a:buFont typeface="Arial" panose="020B0604020202020204" pitchFamily="34" charset="0"/>
              <a:buChar char="•"/>
            </a:pPr>
            <a:r>
              <a:rPr kumimoji="1" lang="en-US" altLang="ja-JP" sz="2400" dirty="0"/>
              <a:t>SEM-EDS (SU8010, Hitachi High-Tech Co.)</a:t>
            </a:r>
          </a:p>
          <a:p>
            <a:pPr marL="914400" lvl="1" indent="-457200">
              <a:lnSpc>
                <a:spcPts val="4000"/>
              </a:lnSpc>
              <a:buSzPct val="70000"/>
              <a:buFont typeface="Wingdings" panose="05000000000000000000" pitchFamily="2" charset="2"/>
              <a:buChar char="n"/>
            </a:pPr>
            <a:r>
              <a:rPr kumimoji="1" lang="en-US" altLang="ja-JP" sz="2400" dirty="0"/>
              <a:t>Hall</a:t>
            </a:r>
            <a:r>
              <a:rPr kumimoji="1" lang="ja-JP" altLang="en-US" sz="2400" dirty="0"/>
              <a:t> </a:t>
            </a:r>
            <a:r>
              <a:rPr kumimoji="1" lang="en-US" altLang="ja-JP" sz="2400" dirty="0"/>
              <a:t>measurements</a:t>
            </a:r>
          </a:p>
          <a:p>
            <a:pPr marL="1257300" lvl="2" indent="-342900">
              <a:lnSpc>
                <a:spcPts val="4000"/>
              </a:lnSpc>
              <a:buFont typeface="Arial" panose="020B0604020202020204" pitchFamily="34" charset="0"/>
              <a:buChar char="•"/>
            </a:pPr>
            <a:r>
              <a:rPr kumimoji="1" lang="en-US" altLang="ja-JP" sz="2400" dirty="0"/>
              <a:t>300 K</a:t>
            </a:r>
            <a:r>
              <a:rPr kumimoji="1" lang="ja-JP" altLang="en-US" sz="2400" dirty="0"/>
              <a:t> </a:t>
            </a:r>
            <a:r>
              <a:rPr kumimoji="1" lang="en-US" altLang="ja-JP" sz="2400" dirty="0"/>
              <a:t>(ResiTest8300, TOYO Co. )</a:t>
            </a:r>
          </a:p>
          <a:p>
            <a:pPr marL="914400" lvl="1" indent="-457200">
              <a:lnSpc>
                <a:spcPts val="4000"/>
              </a:lnSpc>
              <a:buSzPct val="70000"/>
              <a:buFont typeface="Wingdings" panose="05000000000000000000" pitchFamily="2" charset="2"/>
              <a:buChar char="n"/>
            </a:pPr>
            <a:r>
              <a:rPr kumimoji="1" lang="en-US" altLang="ja-JP" sz="2400" dirty="0"/>
              <a:t>Seebeck</a:t>
            </a:r>
            <a:r>
              <a:rPr kumimoji="1" lang="ja-JP" altLang="en-US" sz="2400" dirty="0"/>
              <a:t> </a:t>
            </a:r>
            <a:r>
              <a:rPr kumimoji="1" lang="en-US" altLang="ja-JP" sz="2400" dirty="0"/>
              <a:t>coefficient, Electrical resistivity </a:t>
            </a:r>
          </a:p>
          <a:p>
            <a:pPr marL="1257300" lvl="2" indent="-342900">
              <a:lnSpc>
                <a:spcPts val="4000"/>
              </a:lnSpc>
              <a:buFont typeface="Arial" panose="020B0604020202020204" pitchFamily="34" charset="0"/>
              <a:buChar char="•"/>
            </a:pPr>
            <a:r>
              <a:rPr kumimoji="1" lang="en-US" altLang="ja-JP" sz="2400" dirty="0"/>
              <a:t>80-395 K	(ResiTest8300, TOYO Co. )</a:t>
            </a:r>
          </a:p>
          <a:p>
            <a:pPr marL="1257300" lvl="2" indent="-342900">
              <a:lnSpc>
                <a:spcPts val="4000"/>
              </a:lnSpc>
              <a:buFont typeface="Arial" panose="020B0604020202020204" pitchFamily="34" charset="0"/>
              <a:buChar char="•"/>
            </a:pPr>
            <a:r>
              <a:rPr kumimoji="1" lang="en-US" altLang="ja-JP" sz="2400" dirty="0"/>
              <a:t>395-800 K (Home-built apparatus)</a:t>
            </a:r>
          </a:p>
          <a:p>
            <a:pPr marL="914400" lvl="1" indent="-457200">
              <a:lnSpc>
                <a:spcPts val="4000"/>
              </a:lnSpc>
              <a:buSzPct val="70000"/>
              <a:buFont typeface="Wingdings" panose="05000000000000000000" pitchFamily="2" charset="2"/>
              <a:buChar char="n"/>
            </a:pPr>
            <a:r>
              <a:rPr kumimoji="1" lang="en-US" altLang="ja-JP" sz="2400" dirty="0"/>
              <a:t>Thermal conductivity</a:t>
            </a:r>
          </a:p>
          <a:p>
            <a:pPr marL="1257300" lvl="2" indent="-342900">
              <a:lnSpc>
                <a:spcPts val="4000"/>
              </a:lnSpc>
              <a:buFont typeface="Arial" panose="020B0604020202020204" pitchFamily="34" charset="0"/>
              <a:buChar char="•"/>
            </a:pPr>
            <a:r>
              <a:rPr kumimoji="1" lang="en-US" altLang="ja-JP" sz="2400" dirty="0"/>
              <a:t>300-800 K (PEM-2, ULVAC, Inc. )</a:t>
            </a:r>
          </a:p>
        </p:txBody>
      </p:sp>
      <p:sp>
        <p:nvSpPr>
          <p:cNvPr id="477" name="矢印: 五方向 476">
            <a:extLst>
              <a:ext uri="{FF2B5EF4-FFF2-40B4-BE49-F238E27FC236}">
                <a16:creationId xmlns:a16="http://schemas.microsoft.com/office/drawing/2014/main" id="{FC4EB3DF-E54E-CF1D-8384-FE1FE2847479}"/>
              </a:ext>
            </a:extLst>
          </p:cNvPr>
          <p:cNvSpPr/>
          <p:nvPr/>
        </p:nvSpPr>
        <p:spPr>
          <a:xfrm rot="5400000">
            <a:off x="17070417" y="7646522"/>
            <a:ext cx="2665095" cy="2160000"/>
          </a:xfrm>
          <a:prstGeom prst="homePlate">
            <a:avLst>
              <a:gd name="adj" fmla="val 30373"/>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400" dirty="0">
              <a:solidFill>
                <a:schemeClr val="tx1"/>
              </a:solidFill>
            </a:endParaRPr>
          </a:p>
        </p:txBody>
      </p:sp>
      <p:sp>
        <p:nvSpPr>
          <p:cNvPr id="479" name="矢印: 山形 478">
            <a:extLst>
              <a:ext uri="{FF2B5EF4-FFF2-40B4-BE49-F238E27FC236}">
                <a16:creationId xmlns:a16="http://schemas.microsoft.com/office/drawing/2014/main" id="{061A2DDA-F9DC-0D0B-33C4-13C0CD39D1DF}"/>
              </a:ext>
            </a:extLst>
          </p:cNvPr>
          <p:cNvSpPr/>
          <p:nvPr/>
        </p:nvSpPr>
        <p:spPr>
          <a:xfrm rot="5400000">
            <a:off x="17070416" y="9843691"/>
            <a:ext cx="2665096" cy="2160000"/>
          </a:xfrm>
          <a:prstGeom prst="chevron">
            <a:avLst>
              <a:gd name="adj" fmla="val 3065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400">
              <a:solidFill>
                <a:schemeClr val="tx1"/>
              </a:solidFill>
            </a:endParaRPr>
          </a:p>
        </p:txBody>
      </p:sp>
      <p:sp>
        <p:nvSpPr>
          <p:cNvPr id="27" name="テキスト ボックス 26">
            <a:extLst>
              <a:ext uri="{FF2B5EF4-FFF2-40B4-BE49-F238E27FC236}">
                <a16:creationId xmlns:a16="http://schemas.microsoft.com/office/drawing/2014/main" id="{34400D7E-DCAE-2F05-42D1-32289299B817}"/>
              </a:ext>
            </a:extLst>
          </p:cNvPr>
          <p:cNvSpPr txBox="1"/>
          <p:nvPr/>
        </p:nvSpPr>
        <p:spPr>
          <a:xfrm>
            <a:off x="17324152" y="6659076"/>
            <a:ext cx="4950531" cy="539122"/>
          </a:xfrm>
          <a:prstGeom prst="rect">
            <a:avLst/>
          </a:prstGeom>
          <a:noFill/>
        </p:spPr>
        <p:txBody>
          <a:bodyPr wrap="square">
            <a:spAutoFit/>
          </a:bodyPr>
          <a:lstStyle/>
          <a:p>
            <a:pPr marL="457200" indent="-457200" algn="l">
              <a:lnSpc>
                <a:spcPts val="3800"/>
              </a:lnSpc>
              <a:buFont typeface="Wingdings" panose="05000000000000000000" pitchFamily="2" charset="2"/>
              <a:buChar char="p"/>
            </a:pPr>
            <a:r>
              <a:rPr kumimoji="1" lang="en-US" altLang="ja-JP" sz="2800" b="1" dirty="0"/>
              <a:t>Sample preparation</a:t>
            </a:r>
          </a:p>
        </p:txBody>
      </p:sp>
      <p:sp>
        <p:nvSpPr>
          <p:cNvPr id="466" name="テキスト ボックス 465">
            <a:extLst>
              <a:ext uri="{FF2B5EF4-FFF2-40B4-BE49-F238E27FC236}">
                <a16:creationId xmlns:a16="http://schemas.microsoft.com/office/drawing/2014/main" id="{F0E1ECA4-402D-DFB3-C2F1-33F0F285296C}"/>
              </a:ext>
            </a:extLst>
          </p:cNvPr>
          <p:cNvSpPr txBox="1"/>
          <p:nvPr/>
        </p:nvSpPr>
        <p:spPr>
          <a:xfrm>
            <a:off x="23015854" y="6659076"/>
            <a:ext cx="5912995" cy="539122"/>
          </a:xfrm>
          <a:prstGeom prst="rect">
            <a:avLst/>
          </a:prstGeom>
          <a:noFill/>
        </p:spPr>
        <p:txBody>
          <a:bodyPr wrap="square">
            <a:spAutoFit/>
          </a:bodyPr>
          <a:lstStyle/>
          <a:p>
            <a:pPr marL="457200" indent="-457200" algn="l">
              <a:lnSpc>
                <a:spcPts val="3800"/>
              </a:lnSpc>
              <a:buFont typeface="Wingdings" panose="05000000000000000000" pitchFamily="2" charset="2"/>
              <a:buChar char="p"/>
            </a:pPr>
            <a:r>
              <a:rPr kumimoji="1" lang="en-US" altLang="ja-JP" sz="2800" b="1" dirty="0"/>
              <a:t>Characterization method</a:t>
            </a:r>
          </a:p>
        </p:txBody>
      </p:sp>
      <p:pic>
        <p:nvPicPr>
          <p:cNvPr id="18" name="グラフィックス 17">
            <a:extLst>
              <a:ext uri="{FF2B5EF4-FFF2-40B4-BE49-F238E27FC236}">
                <a16:creationId xmlns:a16="http://schemas.microsoft.com/office/drawing/2014/main" id="{CF64E340-02F7-33A0-F029-3614E18FD5C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5442519" y="1381982"/>
            <a:ext cx="3750085" cy="3851901"/>
          </a:xfrm>
          <a:prstGeom prst="rect">
            <a:avLst/>
          </a:prstGeom>
        </p:spPr>
      </p:pic>
      <p:sp>
        <p:nvSpPr>
          <p:cNvPr id="19" name="Text Box 501">
            <a:extLst>
              <a:ext uri="{FF2B5EF4-FFF2-40B4-BE49-F238E27FC236}">
                <a16:creationId xmlns:a16="http://schemas.microsoft.com/office/drawing/2014/main" id="{7C065BC9-C295-AEE4-2072-A608D6010D09}"/>
              </a:ext>
            </a:extLst>
          </p:cNvPr>
          <p:cNvSpPr txBox="1"/>
          <p:nvPr/>
        </p:nvSpPr>
        <p:spPr bwMode="auto">
          <a:xfrm>
            <a:off x="1094771" y="1331182"/>
            <a:ext cx="2479909" cy="3960000"/>
          </a:xfrm>
          <a:prstGeom prst="rect">
            <a:avLst/>
          </a:prstGeom>
          <a:solidFill>
            <a:srgbClr val="0070C0"/>
          </a:solidFill>
          <a:ln>
            <a:noFill/>
          </a:ln>
          <a:effectLst/>
        </p:spPr>
        <p:txBody>
          <a:bodyPr wrap="square" lIns="0" tIns="0" rIns="0" bIns="0" anchor="ctr">
            <a:noAutofit/>
          </a:bodyPr>
          <a:lstStyle>
            <a:lvl1pPr>
              <a:defRPr kumimoji="1" sz="2000">
                <a:solidFill>
                  <a:schemeClr val="tx1"/>
                </a:solidFill>
                <a:latin typeface="Arial" pitchFamily="34" charset="0"/>
                <a:ea typeface="ＭＳ Ｐゴシック" pitchFamily="50" charset="-128"/>
              </a:defRPr>
            </a:lvl1pPr>
            <a:lvl2pPr marL="742950" indent="-285750">
              <a:defRPr kumimoji="1" sz="2000">
                <a:solidFill>
                  <a:schemeClr val="tx1"/>
                </a:solidFill>
                <a:latin typeface="Arial" pitchFamily="34" charset="0"/>
                <a:ea typeface="ＭＳ Ｐゴシック" pitchFamily="50" charset="-128"/>
              </a:defRPr>
            </a:lvl2pPr>
            <a:lvl3pPr marL="1143000" indent="-228600">
              <a:defRPr kumimoji="1" sz="2000">
                <a:solidFill>
                  <a:schemeClr val="tx1"/>
                </a:solidFill>
                <a:latin typeface="Arial" pitchFamily="34" charset="0"/>
                <a:ea typeface="ＭＳ Ｐゴシック" pitchFamily="50" charset="-128"/>
              </a:defRPr>
            </a:lvl3pPr>
            <a:lvl4pPr marL="1600200" indent="-228600">
              <a:defRPr kumimoji="1" sz="2000">
                <a:solidFill>
                  <a:schemeClr val="tx1"/>
                </a:solidFill>
                <a:latin typeface="Arial" pitchFamily="34" charset="0"/>
                <a:ea typeface="ＭＳ Ｐゴシック" pitchFamily="50" charset="-128"/>
              </a:defRPr>
            </a:lvl4pPr>
            <a:lvl5pPr marL="2057400" indent="-228600">
              <a:defRPr kumimoji="1" sz="20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20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20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20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2000">
                <a:solidFill>
                  <a:schemeClr val="tx1"/>
                </a:solidFill>
                <a:latin typeface="Arial" pitchFamily="34" charset="0"/>
                <a:ea typeface="ＭＳ Ｐゴシック" pitchFamily="50" charset="-128"/>
              </a:defRPr>
            </a:lvl9pPr>
          </a:lstStyle>
          <a:p>
            <a:pPr algn="ctr">
              <a:spcBef>
                <a:spcPct val="50000"/>
              </a:spcBef>
              <a:defRPr/>
            </a:pPr>
            <a:r>
              <a:rPr lang="en-US" altLang="ja-JP" sz="5400" b="1" dirty="0">
                <a:solidFill>
                  <a:schemeClr val="bg1"/>
                </a:solidFill>
                <a:latin typeface="+mn-ea"/>
                <a:ea typeface="+mn-ea"/>
                <a:cs typeface="Segoe UI" panose="020B0502040204020203" pitchFamily="34" charset="0"/>
              </a:rPr>
              <a:t>P-153</a:t>
            </a:r>
          </a:p>
        </p:txBody>
      </p:sp>
      <p:sp>
        <p:nvSpPr>
          <p:cNvPr id="20" name="テキスト ボックス 19">
            <a:extLst>
              <a:ext uri="{FF2B5EF4-FFF2-40B4-BE49-F238E27FC236}">
                <a16:creationId xmlns:a16="http://schemas.microsoft.com/office/drawing/2014/main" id="{9C8A5582-FFA0-B0E8-2DA8-FA9E9870C688}"/>
              </a:ext>
            </a:extLst>
          </p:cNvPr>
          <p:cNvSpPr txBox="1"/>
          <p:nvPr/>
        </p:nvSpPr>
        <p:spPr>
          <a:xfrm>
            <a:off x="17173423" y="5677249"/>
            <a:ext cx="12011781" cy="772107"/>
          </a:xfrm>
          <a:prstGeom prst="rect">
            <a:avLst/>
          </a:prstGeom>
          <a:solidFill>
            <a:srgbClr val="0070C0"/>
          </a:solidFill>
        </p:spPr>
        <p:txBody>
          <a:bodyPr wrap="square" lIns="180000" tIns="108000" rIns="180000" bIns="108000" rtlCol="0" anchor="ctr">
            <a:spAutoFit/>
          </a:bodyPr>
          <a:lstStyle/>
          <a:p>
            <a:pPr algn="ctr"/>
            <a:r>
              <a:rPr kumimoji="1" lang="en-US" altLang="ja-JP" sz="3600" b="1" dirty="0">
                <a:solidFill>
                  <a:schemeClr val="bg1"/>
                </a:solidFill>
                <a:latin typeface="Segoe UI" panose="020B0502040204020203" pitchFamily="34" charset="0"/>
                <a:cs typeface="Segoe UI" panose="020B0502040204020203" pitchFamily="34" charset="0"/>
              </a:rPr>
              <a:t>Experimental method</a:t>
            </a:r>
            <a:endParaRPr kumimoji="1" lang="ja-JP" altLang="en-US" sz="3600" b="1" dirty="0">
              <a:solidFill>
                <a:schemeClr val="bg1"/>
              </a:solidFill>
              <a:latin typeface="Segoe UI" panose="020B0502040204020203" pitchFamily="34" charset="0"/>
              <a:cs typeface="Segoe UI" panose="020B0502040204020203" pitchFamily="34" charset="0"/>
            </a:endParaRPr>
          </a:p>
        </p:txBody>
      </p:sp>
      <p:sp>
        <p:nvSpPr>
          <p:cNvPr id="21" name="テキスト ボックス 20">
            <a:extLst>
              <a:ext uri="{FF2B5EF4-FFF2-40B4-BE49-F238E27FC236}">
                <a16:creationId xmlns:a16="http://schemas.microsoft.com/office/drawing/2014/main" id="{7759F4B7-F262-DC3D-ED18-ACCC52AE1041}"/>
              </a:ext>
            </a:extLst>
          </p:cNvPr>
          <p:cNvSpPr txBox="1"/>
          <p:nvPr/>
        </p:nvSpPr>
        <p:spPr>
          <a:xfrm>
            <a:off x="1094770" y="5677249"/>
            <a:ext cx="15845692" cy="772107"/>
          </a:xfrm>
          <a:prstGeom prst="rect">
            <a:avLst/>
          </a:prstGeom>
          <a:solidFill>
            <a:srgbClr val="0070C0"/>
          </a:solidFill>
        </p:spPr>
        <p:txBody>
          <a:bodyPr wrap="square" lIns="180000" tIns="108000" rIns="180000" bIns="108000" rtlCol="0" anchor="ctr">
            <a:spAutoFit/>
          </a:bodyPr>
          <a:lstStyle/>
          <a:p>
            <a:pPr algn="ctr"/>
            <a:r>
              <a:rPr kumimoji="1" lang="en-US" altLang="ja-JP" sz="3600" b="1" dirty="0">
                <a:solidFill>
                  <a:schemeClr val="bg1"/>
                </a:solidFill>
                <a:latin typeface="Segoe UI" panose="020B0502040204020203" pitchFamily="34" charset="0"/>
                <a:cs typeface="Segoe UI" panose="020B0502040204020203" pitchFamily="34" charset="0"/>
              </a:rPr>
              <a:t>Introduction</a:t>
            </a:r>
            <a:endParaRPr kumimoji="1" lang="ja-JP" altLang="en-US" sz="3600" b="1" dirty="0">
              <a:solidFill>
                <a:schemeClr val="bg1"/>
              </a:solidFill>
              <a:latin typeface="Segoe UI" panose="020B0502040204020203" pitchFamily="34" charset="0"/>
              <a:cs typeface="Segoe UI" panose="020B0502040204020203" pitchFamily="34" charset="0"/>
            </a:endParaRPr>
          </a:p>
        </p:txBody>
      </p:sp>
      <p:sp>
        <p:nvSpPr>
          <p:cNvPr id="24" name="テキスト ボックス 23">
            <a:extLst>
              <a:ext uri="{FF2B5EF4-FFF2-40B4-BE49-F238E27FC236}">
                <a16:creationId xmlns:a16="http://schemas.microsoft.com/office/drawing/2014/main" id="{70E443FD-D8BA-4ACB-0BD5-32C87ED2334B}"/>
              </a:ext>
            </a:extLst>
          </p:cNvPr>
          <p:cNvSpPr txBox="1"/>
          <p:nvPr/>
        </p:nvSpPr>
        <p:spPr>
          <a:xfrm>
            <a:off x="1094770" y="26438880"/>
            <a:ext cx="28078093" cy="772107"/>
          </a:xfrm>
          <a:prstGeom prst="rect">
            <a:avLst/>
          </a:prstGeom>
          <a:solidFill>
            <a:srgbClr val="0070C0"/>
          </a:solidFill>
        </p:spPr>
        <p:txBody>
          <a:bodyPr wrap="square" lIns="180000" tIns="108000" rIns="180000" bIns="108000" rtlCol="0" anchor="ctr">
            <a:spAutoFit/>
          </a:bodyPr>
          <a:lstStyle/>
          <a:p>
            <a:pPr algn="ctr"/>
            <a:r>
              <a:rPr kumimoji="1" lang="en-US" altLang="ja-JP" sz="3600" b="1" dirty="0">
                <a:solidFill>
                  <a:schemeClr val="bg1"/>
                </a:solidFill>
                <a:latin typeface="Segoe UI" panose="020B0502040204020203" pitchFamily="34" charset="0"/>
                <a:cs typeface="Segoe UI" panose="020B0502040204020203" pitchFamily="34" charset="0"/>
              </a:rPr>
              <a:t>Thermoelectric</a:t>
            </a:r>
            <a:r>
              <a:rPr kumimoji="1" lang="ja-JP" altLang="en-US" sz="3600" b="1" dirty="0">
                <a:solidFill>
                  <a:schemeClr val="bg1"/>
                </a:solidFill>
                <a:latin typeface="Segoe UI" panose="020B0502040204020203" pitchFamily="34" charset="0"/>
                <a:cs typeface="Segoe UI" panose="020B0502040204020203" pitchFamily="34" charset="0"/>
              </a:rPr>
              <a:t> </a:t>
            </a:r>
            <a:r>
              <a:rPr kumimoji="1" lang="en-US" altLang="ja-JP" sz="3600" b="1" dirty="0">
                <a:solidFill>
                  <a:schemeClr val="bg1"/>
                </a:solidFill>
                <a:latin typeface="Segoe UI" panose="020B0502040204020203" pitchFamily="34" charset="0"/>
                <a:cs typeface="Segoe UI" panose="020B0502040204020203" pitchFamily="34" charset="0"/>
              </a:rPr>
              <a:t>properties &amp; Electrical transport properties</a:t>
            </a:r>
          </a:p>
        </p:txBody>
      </p:sp>
      <p:sp>
        <p:nvSpPr>
          <p:cNvPr id="51" name="テキスト ボックス 50">
            <a:extLst>
              <a:ext uri="{FF2B5EF4-FFF2-40B4-BE49-F238E27FC236}">
                <a16:creationId xmlns:a16="http://schemas.microsoft.com/office/drawing/2014/main" id="{6415421E-6FBF-147F-2A7D-FF280F24BBF8}"/>
              </a:ext>
            </a:extLst>
          </p:cNvPr>
          <p:cNvSpPr txBox="1"/>
          <p:nvPr/>
        </p:nvSpPr>
        <p:spPr>
          <a:xfrm>
            <a:off x="22338004" y="17051530"/>
            <a:ext cx="6847200" cy="772107"/>
          </a:xfrm>
          <a:prstGeom prst="rect">
            <a:avLst/>
          </a:prstGeom>
          <a:solidFill>
            <a:srgbClr val="0070C0"/>
          </a:solidFill>
        </p:spPr>
        <p:txBody>
          <a:bodyPr wrap="square" lIns="180000" tIns="108000" rIns="180000" bIns="108000" rtlCol="0" anchor="ctr">
            <a:spAutoFit/>
          </a:bodyPr>
          <a:lstStyle/>
          <a:p>
            <a:pPr algn="ctr"/>
            <a:r>
              <a:rPr kumimoji="1" lang="en-US" altLang="ja-JP" sz="3600" b="1" dirty="0">
                <a:solidFill>
                  <a:schemeClr val="bg1"/>
                </a:solidFill>
                <a:latin typeface="Segoe UI" panose="020B0502040204020203" pitchFamily="34" charset="0"/>
                <a:cs typeface="Segoe UI" panose="020B0502040204020203" pitchFamily="34" charset="0"/>
              </a:rPr>
              <a:t>Composition analysis</a:t>
            </a:r>
            <a:endParaRPr kumimoji="1" lang="ja-JP" altLang="en-US" sz="3600" b="1" dirty="0">
              <a:solidFill>
                <a:schemeClr val="bg1"/>
              </a:solidFill>
              <a:latin typeface="Segoe UI" panose="020B0502040204020203" pitchFamily="34" charset="0"/>
              <a:cs typeface="Segoe UI" panose="020B0502040204020203" pitchFamily="34" charset="0"/>
            </a:endParaRPr>
          </a:p>
        </p:txBody>
      </p:sp>
      <p:sp>
        <p:nvSpPr>
          <p:cNvPr id="62" name="テキスト ボックス 61">
            <a:extLst>
              <a:ext uri="{FF2B5EF4-FFF2-40B4-BE49-F238E27FC236}">
                <a16:creationId xmlns:a16="http://schemas.microsoft.com/office/drawing/2014/main" id="{097DCE62-5061-F952-107A-11C0AB8697F8}"/>
              </a:ext>
            </a:extLst>
          </p:cNvPr>
          <p:cNvSpPr txBox="1"/>
          <p:nvPr/>
        </p:nvSpPr>
        <p:spPr>
          <a:xfrm>
            <a:off x="1094770" y="38354866"/>
            <a:ext cx="28078093" cy="772107"/>
          </a:xfrm>
          <a:prstGeom prst="rect">
            <a:avLst/>
          </a:prstGeom>
          <a:solidFill>
            <a:srgbClr val="0070C0"/>
          </a:solidFill>
        </p:spPr>
        <p:txBody>
          <a:bodyPr wrap="square" lIns="180000" tIns="108000" rIns="180000" bIns="108000" rtlCol="0" anchor="ctr">
            <a:spAutoFit/>
          </a:bodyPr>
          <a:lstStyle/>
          <a:p>
            <a:pPr algn="ctr"/>
            <a:r>
              <a:rPr kumimoji="1" lang="en-US" altLang="ja-JP" sz="3600" b="1" dirty="0">
                <a:solidFill>
                  <a:schemeClr val="bg1"/>
                </a:solidFill>
                <a:latin typeface="Segoe UI" panose="020B0502040204020203" pitchFamily="34" charset="0"/>
                <a:cs typeface="Segoe UI" panose="020B0502040204020203" pitchFamily="34" charset="0"/>
              </a:rPr>
              <a:t>Conclusion</a:t>
            </a:r>
            <a:endParaRPr kumimoji="1" lang="ja-JP" altLang="en-US" sz="3600" b="1" dirty="0">
              <a:solidFill>
                <a:schemeClr val="bg1"/>
              </a:solidFill>
              <a:latin typeface="Segoe UI" panose="020B0502040204020203" pitchFamily="34" charset="0"/>
              <a:cs typeface="Segoe UI" panose="020B0502040204020203" pitchFamily="34" charset="0"/>
            </a:endParaRPr>
          </a:p>
        </p:txBody>
      </p:sp>
      <p:sp>
        <p:nvSpPr>
          <p:cNvPr id="2241" name="テキスト ボックス 2240">
            <a:extLst>
              <a:ext uri="{FF2B5EF4-FFF2-40B4-BE49-F238E27FC236}">
                <a16:creationId xmlns:a16="http://schemas.microsoft.com/office/drawing/2014/main" id="{0B326EC7-0AA7-9300-B89F-B96F1FD3705C}"/>
              </a:ext>
            </a:extLst>
          </p:cNvPr>
          <p:cNvSpPr txBox="1"/>
          <p:nvPr/>
        </p:nvSpPr>
        <p:spPr>
          <a:xfrm>
            <a:off x="1351124" y="39255973"/>
            <a:ext cx="27577727" cy="2517869"/>
          </a:xfrm>
          <a:prstGeom prst="rect">
            <a:avLst/>
          </a:prstGeom>
          <a:noFill/>
        </p:spPr>
        <p:txBody>
          <a:bodyPr wrap="square" lIns="0" tIns="0" rIns="0" bIns="0" rtlCol="0" anchor="t">
            <a:spAutoFit/>
          </a:bodyPr>
          <a:lstStyle/>
          <a:p>
            <a:pPr marL="457200" indent="-457200" algn="l">
              <a:lnSpc>
                <a:spcPts val="4000"/>
              </a:lnSpc>
              <a:buFont typeface="Wingdings" panose="05000000000000000000" pitchFamily="2" charset="2"/>
              <a:buChar char="Ø"/>
            </a:pPr>
            <a:r>
              <a:rPr kumimoji="1" lang="en-US" altLang="ja-JP" sz="2800" b="1" dirty="0"/>
              <a:t>The crystal structure analysis shows that the interstitial Ni atoms decrease after the Ni composition ratio decrease. Thermoelectric properties show that the interstitial Ni atoms slightly decreasing is effective to improve </a:t>
            </a:r>
            <a:r>
              <a:rPr kumimoji="1" lang="en-US" altLang="ja-JP" sz="2800" b="1" i="1" dirty="0"/>
              <a:t>ZT.</a:t>
            </a:r>
            <a:r>
              <a:rPr kumimoji="1" lang="en-US" altLang="ja-JP" sz="2800" b="1" dirty="0"/>
              <a:t> </a:t>
            </a:r>
          </a:p>
          <a:p>
            <a:pPr marL="457200" indent="-457200">
              <a:lnSpc>
                <a:spcPts val="4000"/>
              </a:lnSpc>
              <a:buFont typeface="Wingdings" panose="05000000000000000000" pitchFamily="2" charset="2"/>
              <a:buChar char="Ø"/>
            </a:pPr>
            <a:r>
              <a:rPr kumimoji="1" lang="en-US" altLang="ja-JP" sz="2800" b="1" dirty="0"/>
              <a:t>The maximum </a:t>
            </a:r>
            <a:r>
              <a:rPr kumimoji="1" lang="en-US" altLang="ja-JP" sz="2800" b="1" i="1" dirty="0"/>
              <a:t>ZT</a:t>
            </a:r>
            <a:r>
              <a:rPr kumimoji="1" lang="en-US" altLang="ja-JP" sz="2800" b="1" dirty="0"/>
              <a:t> (TiNi</a:t>
            </a:r>
            <a:r>
              <a:rPr kumimoji="1" lang="en-US" altLang="ja-JP" sz="2800" b="1" baseline="-25000" dirty="0"/>
              <a:t>0.92</a:t>
            </a:r>
            <a:r>
              <a:rPr kumimoji="1" lang="en-US" altLang="ja-JP" sz="2800" b="1" dirty="0"/>
              <a:t>Co</a:t>
            </a:r>
            <a:r>
              <a:rPr kumimoji="1" lang="en-US" altLang="ja-JP" sz="2800" b="1" baseline="-25000" dirty="0"/>
              <a:t>0.05</a:t>
            </a:r>
            <a:r>
              <a:rPr kumimoji="1" lang="en-US" altLang="ja-JP" sz="2800" b="1" dirty="0"/>
              <a:t>Sn) is attributed to the significant decrease of </a:t>
            </a:r>
            <a:r>
              <a:rPr kumimoji="1" lang="en-US" altLang="ja-JP" sz="2800" b="1" i="1" dirty="0"/>
              <a:t>ρ</a:t>
            </a:r>
            <a:r>
              <a:rPr kumimoji="1" lang="en-US" altLang="ja-JP" sz="2800" b="1" dirty="0"/>
              <a:t> and the maintenance of |</a:t>
            </a:r>
            <a:r>
              <a:rPr kumimoji="1" lang="en-US" altLang="ja-JP" sz="2800" b="1" i="1" dirty="0"/>
              <a:t>S</a:t>
            </a:r>
            <a:r>
              <a:rPr kumimoji="1" lang="en-US" altLang="ja-JP" sz="2800" b="1" dirty="0"/>
              <a:t>|. To further increase </a:t>
            </a:r>
            <a:r>
              <a:rPr kumimoji="1" lang="en-US" altLang="ja-JP" sz="2800" b="1" i="1" dirty="0"/>
              <a:t>ZT</a:t>
            </a:r>
            <a:r>
              <a:rPr kumimoji="1" lang="en-US" altLang="ja-JP" sz="2800" b="1" dirty="0"/>
              <a:t>, a reduction of </a:t>
            </a:r>
            <a:r>
              <a:rPr kumimoji="1" lang="en-US" altLang="ja-JP" sz="2800" b="1" i="1" dirty="0"/>
              <a:t>κ</a:t>
            </a:r>
            <a:r>
              <a:rPr kumimoji="1" lang="en-US" altLang="ja-JP" sz="2800" b="1" dirty="0"/>
              <a:t> is effective. </a:t>
            </a:r>
          </a:p>
          <a:p>
            <a:pPr marL="457200" indent="-457200">
              <a:lnSpc>
                <a:spcPts val="4000"/>
              </a:lnSpc>
              <a:buFont typeface="Wingdings" panose="05000000000000000000" pitchFamily="2" charset="2"/>
              <a:buChar char="Ø"/>
            </a:pPr>
            <a:r>
              <a:rPr kumimoji="1" lang="en-US" altLang="ja-JP" sz="2800" b="1" dirty="0"/>
              <a:t>This results show that carrier density can be optimized by a simple method of reducing Ni composition, which is applicable to similar half-Heusler alloys.</a:t>
            </a:r>
          </a:p>
          <a:p>
            <a:pPr marL="457200" indent="-457200" algn="l">
              <a:lnSpc>
                <a:spcPts val="4000"/>
              </a:lnSpc>
              <a:buFont typeface="Wingdings" panose="05000000000000000000" pitchFamily="2" charset="2"/>
              <a:buChar char="Ø"/>
            </a:pPr>
            <a:r>
              <a:rPr kumimoji="1" lang="en-US" altLang="ja-JP" sz="2800" b="1" dirty="0"/>
              <a:t>In the future, we plan to reduce lattice thermal conductivity (</a:t>
            </a:r>
            <a:r>
              <a:rPr kumimoji="1" lang="en-US" altLang="ja-JP" sz="2800" b="1" i="1" dirty="0"/>
              <a:t>κ</a:t>
            </a:r>
            <a:r>
              <a:rPr kumimoji="1" lang="en-US" altLang="ja-JP" sz="2800" b="1" dirty="0"/>
              <a:t>ₗₐₜ) by doping with heavy elements to further increase </a:t>
            </a:r>
            <a:r>
              <a:rPr kumimoji="1" lang="en-US" altLang="ja-JP" sz="2800" b="1" i="1" dirty="0"/>
              <a:t>ZT</a:t>
            </a:r>
            <a:r>
              <a:rPr kumimoji="1" lang="en-US" altLang="ja-JP" sz="2800" b="1" dirty="0"/>
              <a:t>. </a:t>
            </a:r>
          </a:p>
        </p:txBody>
      </p:sp>
      <p:sp>
        <p:nvSpPr>
          <p:cNvPr id="2094" name="テキスト ボックス 2093">
            <a:extLst>
              <a:ext uri="{FF2B5EF4-FFF2-40B4-BE49-F238E27FC236}">
                <a16:creationId xmlns:a16="http://schemas.microsoft.com/office/drawing/2014/main" id="{114CD269-AD43-7D1A-7CF1-1C0918DEAD92}"/>
              </a:ext>
            </a:extLst>
          </p:cNvPr>
          <p:cNvSpPr txBox="1"/>
          <p:nvPr/>
        </p:nvSpPr>
        <p:spPr>
          <a:xfrm>
            <a:off x="0" y="42140782"/>
            <a:ext cx="30279975" cy="430887"/>
          </a:xfrm>
          <a:prstGeom prst="rect">
            <a:avLst/>
          </a:prstGeom>
          <a:noFill/>
        </p:spPr>
        <p:txBody>
          <a:bodyPr wrap="square" rtlCol="0" anchor="ctr">
            <a:spAutoFit/>
          </a:bodyPr>
          <a:lstStyle/>
          <a:p>
            <a:pPr algn="ctr"/>
            <a:r>
              <a:rPr kumimoji="1" lang="en-US" altLang="ja-JP" sz="2200" dirty="0">
                <a:latin typeface="+mn-ea"/>
              </a:rPr>
              <a:t>Acknowledgments: </a:t>
            </a:r>
            <a:r>
              <a:rPr kumimoji="1" lang="en-US" altLang="ja-JP" sz="2200" dirty="0" err="1">
                <a:latin typeface="+mn-ea"/>
              </a:rPr>
              <a:t>SmartLab</a:t>
            </a:r>
            <a:r>
              <a:rPr kumimoji="1" lang="en-US" altLang="ja-JP" sz="2200" dirty="0">
                <a:latin typeface="+mn-ea"/>
              </a:rPr>
              <a:t>, ICPE-9000 and SU8010 in this study were performed at the Instrumental Analysis Center, Yokohama National University. PEM-2 was performed at National Defense Academy of Japan. </a:t>
            </a:r>
            <a:endParaRPr kumimoji="1" lang="ja-JP" altLang="en-US" sz="2200" dirty="0">
              <a:latin typeface="+mn-ea"/>
            </a:endParaRPr>
          </a:p>
        </p:txBody>
      </p:sp>
      <p:sp>
        <p:nvSpPr>
          <p:cNvPr id="34" name="テキスト ボックス 33">
            <a:extLst>
              <a:ext uri="{FF2B5EF4-FFF2-40B4-BE49-F238E27FC236}">
                <a16:creationId xmlns:a16="http://schemas.microsoft.com/office/drawing/2014/main" id="{17283E10-7492-2A10-53A7-08D931F478A1}"/>
              </a:ext>
            </a:extLst>
          </p:cNvPr>
          <p:cNvSpPr txBox="1"/>
          <p:nvPr/>
        </p:nvSpPr>
        <p:spPr>
          <a:xfrm>
            <a:off x="1094770" y="14442047"/>
            <a:ext cx="15845692" cy="772107"/>
          </a:xfrm>
          <a:prstGeom prst="rect">
            <a:avLst/>
          </a:prstGeom>
          <a:solidFill>
            <a:srgbClr val="0070C0"/>
          </a:solidFill>
        </p:spPr>
        <p:txBody>
          <a:bodyPr wrap="square" lIns="180000" tIns="108000" rIns="180000" bIns="108000" rtlCol="0" anchor="ctr">
            <a:spAutoFit/>
          </a:bodyPr>
          <a:lstStyle/>
          <a:p>
            <a:pPr algn="ctr"/>
            <a:r>
              <a:rPr kumimoji="1" lang="en-US" altLang="ja-JP" sz="3600" b="1" dirty="0">
                <a:solidFill>
                  <a:schemeClr val="bg1"/>
                </a:solidFill>
                <a:latin typeface="Segoe UI" panose="020B0502040204020203" pitchFamily="34" charset="0"/>
                <a:cs typeface="Segoe UI" panose="020B0502040204020203" pitchFamily="34" charset="0"/>
              </a:rPr>
              <a:t>Objective</a:t>
            </a:r>
            <a:endParaRPr kumimoji="1" lang="ja-JP" altLang="en-US" sz="3600" b="1" dirty="0">
              <a:solidFill>
                <a:schemeClr val="bg1"/>
              </a:solidFill>
              <a:latin typeface="Segoe UI" panose="020B0502040204020203" pitchFamily="34" charset="0"/>
              <a:cs typeface="Segoe UI" panose="020B0502040204020203" pitchFamily="34" charset="0"/>
            </a:endParaRPr>
          </a:p>
        </p:txBody>
      </p:sp>
      <p:sp>
        <p:nvSpPr>
          <p:cNvPr id="37" name="テキスト ボックス 36">
            <a:extLst>
              <a:ext uri="{FF2B5EF4-FFF2-40B4-BE49-F238E27FC236}">
                <a16:creationId xmlns:a16="http://schemas.microsoft.com/office/drawing/2014/main" id="{3D9767B3-2B2D-B1B1-BC08-55AD3F1ECD3E}"/>
              </a:ext>
            </a:extLst>
          </p:cNvPr>
          <p:cNvSpPr txBox="1"/>
          <p:nvPr/>
        </p:nvSpPr>
        <p:spPr>
          <a:xfrm>
            <a:off x="1521030" y="15380909"/>
            <a:ext cx="15368026" cy="1304716"/>
          </a:xfrm>
          <a:prstGeom prst="rect">
            <a:avLst/>
          </a:prstGeom>
          <a:noFill/>
        </p:spPr>
        <p:txBody>
          <a:bodyPr wrap="square">
            <a:spAutoFit/>
          </a:bodyPr>
          <a:lstStyle/>
          <a:p>
            <a:pPr marL="273050">
              <a:lnSpc>
                <a:spcPct val="150000"/>
              </a:lnSpc>
            </a:pPr>
            <a:r>
              <a:rPr kumimoji="1" lang="en-US" altLang="ja-JP" sz="2800" b="1" dirty="0"/>
              <a:t>The effects of reducing interstitial Ni atoms on the crystal structure, thermoelectric properties, and the </a:t>
            </a:r>
            <a:r>
              <a:rPr kumimoji="1" lang="en-US" altLang="ja-JP" sz="2800" b="1" i="1" dirty="0"/>
              <a:t>ZT</a:t>
            </a:r>
            <a:r>
              <a:rPr kumimoji="1" lang="en-US" altLang="ja-JP" sz="2800" b="1" dirty="0"/>
              <a:t> values of TiNi</a:t>
            </a:r>
            <a:r>
              <a:rPr kumimoji="1" lang="en-US" altLang="ja-JP" sz="2800" b="1" baseline="-25000" dirty="0"/>
              <a:t>1-</a:t>
            </a:r>
            <a:r>
              <a:rPr kumimoji="1" lang="en-US" altLang="ja-JP" sz="2800" b="1" i="1" baseline="-25000" dirty="0"/>
              <a:t>x</a:t>
            </a:r>
            <a:r>
              <a:rPr kumimoji="1" lang="en-US" altLang="ja-JP" sz="2800" b="1" baseline="-25000" dirty="0"/>
              <a:t>-</a:t>
            </a:r>
            <a:r>
              <a:rPr kumimoji="1" lang="en-US" altLang="ja-JP" sz="2800" b="1" i="1" baseline="-25000" dirty="0"/>
              <a:t>y</a:t>
            </a:r>
            <a:r>
              <a:rPr kumimoji="1" lang="en-US" altLang="ja-JP" sz="2800" b="1" dirty="0"/>
              <a:t>Co</a:t>
            </a:r>
            <a:r>
              <a:rPr kumimoji="1" lang="en-US" altLang="ja-JP" sz="2800" b="1" i="1" baseline="-25000" dirty="0"/>
              <a:t>y</a:t>
            </a:r>
            <a:r>
              <a:rPr kumimoji="1" lang="en-US" altLang="ja-JP" sz="2800" b="1" dirty="0"/>
              <a:t>Sn (0≤</a:t>
            </a:r>
            <a:r>
              <a:rPr kumimoji="1" lang="en-US" altLang="ja-JP" sz="2800" b="1" i="1" dirty="0"/>
              <a:t>x</a:t>
            </a:r>
            <a:r>
              <a:rPr kumimoji="1" lang="en-US" altLang="ja-JP" sz="2800" b="1" dirty="0"/>
              <a:t>≤0.1, 0≤</a:t>
            </a:r>
            <a:r>
              <a:rPr kumimoji="1" lang="en-US" altLang="ja-JP" sz="2800" b="1" i="1" dirty="0"/>
              <a:t>y</a:t>
            </a:r>
            <a:r>
              <a:rPr kumimoji="1" lang="en-US" altLang="ja-JP" sz="2800" b="1" dirty="0"/>
              <a:t>≤0.05) are clarified.</a:t>
            </a:r>
            <a:endParaRPr kumimoji="1" lang="ja-JP" altLang="en-US" sz="2800" b="1" dirty="0">
              <a:solidFill>
                <a:schemeClr val="tx1"/>
              </a:solidFill>
            </a:endParaRPr>
          </a:p>
        </p:txBody>
      </p:sp>
      <p:sp>
        <p:nvSpPr>
          <p:cNvPr id="38" name="矢印: 山形 37">
            <a:extLst>
              <a:ext uri="{FF2B5EF4-FFF2-40B4-BE49-F238E27FC236}">
                <a16:creationId xmlns:a16="http://schemas.microsoft.com/office/drawing/2014/main" id="{9F3DDDD2-8FA3-BDA9-7593-8B65118AB4CA}"/>
              </a:ext>
            </a:extLst>
          </p:cNvPr>
          <p:cNvSpPr/>
          <p:nvPr/>
        </p:nvSpPr>
        <p:spPr>
          <a:xfrm rot="5400000">
            <a:off x="17070964" y="12040313"/>
            <a:ext cx="2664000" cy="2160000"/>
          </a:xfrm>
          <a:prstGeom prst="chevron">
            <a:avLst>
              <a:gd name="adj" fmla="val 3065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400">
              <a:solidFill>
                <a:schemeClr val="tx1"/>
              </a:solidFill>
            </a:endParaRPr>
          </a:p>
        </p:txBody>
      </p:sp>
      <p:sp>
        <p:nvSpPr>
          <p:cNvPr id="39" name="矢印: 山形 38">
            <a:extLst>
              <a:ext uri="{FF2B5EF4-FFF2-40B4-BE49-F238E27FC236}">
                <a16:creationId xmlns:a16="http://schemas.microsoft.com/office/drawing/2014/main" id="{C7517D13-B51D-F1F4-D0B8-ED8DCFD63128}"/>
              </a:ext>
            </a:extLst>
          </p:cNvPr>
          <p:cNvSpPr/>
          <p:nvPr/>
        </p:nvSpPr>
        <p:spPr>
          <a:xfrm rot="5400000">
            <a:off x="17070416" y="14236935"/>
            <a:ext cx="2665096" cy="2160000"/>
          </a:xfrm>
          <a:prstGeom prst="chevron">
            <a:avLst>
              <a:gd name="adj" fmla="val 3065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400">
              <a:solidFill>
                <a:schemeClr val="tx1"/>
              </a:solidFill>
            </a:endParaRPr>
          </a:p>
        </p:txBody>
      </p:sp>
      <p:sp>
        <p:nvSpPr>
          <p:cNvPr id="482" name="テキスト ボックス 481">
            <a:extLst>
              <a:ext uri="{FF2B5EF4-FFF2-40B4-BE49-F238E27FC236}">
                <a16:creationId xmlns:a16="http://schemas.microsoft.com/office/drawing/2014/main" id="{7A9D0DEE-B54B-5E22-2381-21D3CD57B447}"/>
              </a:ext>
            </a:extLst>
          </p:cNvPr>
          <p:cNvSpPr txBox="1"/>
          <p:nvPr/>
        </p:nvSpPr>
        <p:spPr>
          <a:xfrm>
            <a:off x="17557189" y="10711358"/>
            <a:ext cx="1691553" cy="485197"/>
          </a:xfrm>
          <a:prstGeom prst="rect">
            <a:avLst/>
          </a:prstGeom>
          <a:noFill/>
        </p:spPr>
        <p:txBody>
          <a:bodyPr wrap="none" lIns="0" tIns="0" rIns="0" bIns="0" rtlCol="0" anchor="ctr">
            <a:spAutoFit/>
          </a:bodyPr>
          <a:lstStyle/>
          <a:p>
            <a:pPr algn="ctr">
              <a:lnSpc>
                <a:spcPct val="150000"/>
              </a:lnSpc>
            </a:pPr>
            <a:r>
              <a:rPr kumimoji="1" lang="en-US" altLang="ja-JP" sz="2400" b="1" dirty="0"/>
              <a:t>Arc</a:t>
            </a:r>
            <a:r>
              <a:rPr kumimoji="1" lang="ja-JP" altLang="en-US" sz="2400" b="1" dirty="0"/>
              <a:t> </a:t>
            </a:r>
            <a:r>
              <a:rPr kumimoji="1" lang="en-US" altLang="ja-JP" sz="2400" b="1" dirty="0"/>
              <a:t>melting</a:t>
            </a:r>
            <a:endParaRPr kumimoji="1" lang="ja-JP" altLang="en-US" sz="2400" b="1" dirty="0"/>
          </a:p>
        </p:txBody>
      </p:sp>
      <p:sp>
        <p:nvSpPr>
          <p:cNvPr id="483" name="テキスト ボックス 482">
            <a:extLst>
              <a:ext uri="{FF2B5EF4-FFF2-40B4-BE49-F238E27FC236}">
                <a16:creationId xmlns:a16="http://schemas.microsoft.com/office/drawing/2014/main" id="{3ADD531B-361E-D3E7-EB09-A502011E67E2}"/>
              </a:ext>
            </a:extLst>
          </p:cNvPr>
          <p:cNvSpPr txBox="1"/>
          <p:nvPr/>
        </p:nvSpPr>
        <p:spPr>
          <a:xfrm>
            <a:off x="17275589" y="12904049"/>
            <a:ext cx="2254751" cy="485197"/>
          </a:xfrm>
          <a:prstGeom prst="rect">
            <a:avLst/>
          </a:prstGeom>
          <a:noFill/>
        </p:spPr>
        <p:txBody>
          <a:bodyPr wrap="square" lIns="0" tIns="0" rIns="0" bIns="0" rtlCol="0" anchor="ctr">
            <a:spAutoFit/>
          </a:bodyPr>
          <a:lstStyle/>
          <a:p>
            <a:pPr algn="ctr">
              <a:lnSpc>
                <a:spcPct val="150000"/>
              </a:lnSpc>
            </a:pPr>
            <a:r>
              <a:rPr kumimoji="1" lang="en-US" altLang="ja-JP" sz="2400" b="1" dirty="0"/>
              <a:t>Wire</a:t>
            </a:r>
            <a:r>
              <a:rPr kumimoji="1" lang="ja-JP" altLang="en-US" sz="2400" b="1" dirty="0"/>
              <a:t> </a:t>
            </a:r>
            <a:r>
              <a:rPr kumimoji="1" lang="en-US" altLang="ja-JP" sz="2400" b="1" dirty="0"/>
              <a:t>cutting</a:t>
            </a:r>
            <a:endParaRPr kumimoji="1" lang="ja-JP" altLang="en-US" sz="2400" b="1" dirty="0"/>
          </a:p>
        </p:txBody>
      </p:sp>
      <p:sp>
        <p:nvSpPr>
          <p:cNvPr id="485" name="テキスト ボックス 484">
            <a:extLst>
              <a:ext uri="{FF2B5EF4-FFF2-40B4-BE49-F238E27FC236}">
                <a16:creationId xmlns:a16="http://schemas.microsoft.com/office/drawing/2014/main" id="{9D8B3205-C2C4-213A-8A41-F0A00F87CC1A}"/>
              </a:ext>
            </a:extLst>
          </p:cNvPr>
          <p:cNvSpPr txBox="1"/>
          <p:nvPr/>
        </p:nvSpPr>
        <p:spPr>
          <a:xfrm>
            <a:off x="17049587" y="15160411"/>
            <a:ext cx="2706755" cy="369332"/>
          </a:xfrm>
          <a:prstGeom prst="rect">
            <a:avLst/>
          </a:prstGeom>
          <a:noFill/>
        </p:spPr>
        <p:txBody>
          <a:bodyPr wrap="square" lIns="0" tIns="0" rIns="0" bIns="0" rtlCol="0" anchor="ctr">
            <a:spAutoFit/>
          </a:bodyPr>
          <a:lstStyle/>
          <a:p>
            <a:pPr algn="ctr"/>
            <a:r>
              <a:rPr kumimoji="1" lang="en-US" altLang="ja-JP" sz="2400" b="1" dirty="0"/>
              <a:t>Annealing</a:t>
            </a:r>
          </a:p>
        </p:txBody>
      </p:sp>
      <p:sp>
        <p:nvSpPr>
          <p:cNvPr id="475" name="テキスト ボックス 474">
            <a:extLst>
              <a:ext uri="{FF2B5EF4-FFF2-40B4-BE49-F238E27FC236}">
                <a16:creationId xmlns:a16="http://schemas.microsoft.com/office/drawing/2014/main" id="{0D810D2E-7175-7F7B-EA1D-FFAE9F791B9A}"/>
              </a:ext>
            </a:extLst>
          </p:cNvPr>
          <p:cNvSpPr txBox="1"/>
          <p:nvPr/>
        </p:nvSpPr>
        <p:spPr>
          <a:xfrm>
            <a:off x="17413387" y="7712628"/>
            <a:ext cx="1979154" cy="369332"/>
          </a:xfrm>
          <a:prstGeom prst="rect">
            <a:avLst/>
          </a:prstGeom>
          <a:noFill/>
        </p:spPr>
        <p:txBody>
          <a:bodyPr wrap="square" lIns="0" tIns="0" rIns="0" bIns="0" rtlCol="0" anchor="ctr">
            <a:spAutoFit/>
          </a:bodyPr>
          <a:lstStyle/>
          <a:p>
            <a:pPr algn="ctr"/>
            <a:r>
              <a:rPr kumimoji="1" lang="en-US" altLang="ja-JP" sz="2400" b="1" dirty="0"/>
              <a:t>Weighing</a:t>
            </a:r>
          </a:p>
        </p:txBody>
      </p:sp>
      <p:pic>
        <p:nvPicPr>
          <p:cNvPr id="41" name="図 40" descr="自転車, 座る, 金属, 車 が含まれている画像&#10;&#10;自動的に生成された説明">
            <a:extLst>
              <a:ext uri="{FF2B5EF4-FFF2-40B4-BE49-F238E27FC236}">
                <a16:creationId xmlns:a16="http://schemas.microsoft.com/office/drawing/2014/main" id="{547764F9-1B0D-54A4-662F-469DB17FDCD5}"/>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10483" r="-1"/>
          <a:stretch/>
        </p:blipFill>
        <p:spPr>
          <a:xfrm>
            <a:off x="20275837" y="10248895"/>
            <a:ext cx="2065609" cy="1730641"/>
          </a:xfrm>
          <a:prstGeom prst="rect">
            <a:avLst/>
          </a:prstGeom>
        </p:spPr>
      </p:pic>
      <p:sp>
        <p:nvSpPr>
          <p:cNvPr id="44" name="直方体 43">
            <a:extLst>
              <a:ext uri="{FF2B5EF4-FFF2-40B4-BE49-F238E27FC236}">
                <a16:creationId xmlns:a16="http://schemas.microsoft.com/office/drawing/2014/main" id="{00E55D38-40B6-A2F0-182B-728DF13F379F}"/>
              </a:ext>
            </a:extLst>
          </p:cNvPr>
          <p:cNvSpPr>
            <a:spLocks noChangeAspect="1"/>
          </p:cNvSpPr>
          <p:nvPr/>
        </p:nvSpPr>
        <p:spPr>
          <a:xfrm>
            <a:off x="19629079" y="12538300"/>
            <a:ext cx="534192" cy="257830"/>
          </a:xfrm>
          <a:prstGeom prst="cube">
            <a:avLst>
              <a:gd name="adj" fmla="val 70763"/>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テキスト ボックス 55">
            <a:extLst>
              <a:ext uri="{FF2B5EF4-FFF2-40B4-BE49-F238E27FC236}">
                <a16:creationId xmlns:a16="http://schemas.microsoft.com/office/drawing/2014/main" id="{B180E561-753C-3BA7-9819-A0445750B69B}"/>
              </a:ext>
            </a:extLst>
          </p:cNvPr>
          <p:cNvSpPr txBox="1"/>
          <p:nvPr/>
        </p:nvSpPr>
        <p:spPr>
          <a:xfrm>
            <a:off x="20276070" y="12448082"/>
            <a:ext cx="2871490" cy="884858"/>
          </a:xfrm>
          <a:prstGeom prst="rect">
            <a:avLst/>
          </a:prstGeom>
          <a:noFill/>
        </p:spPr>
        <p:txBody>
          <a:bodyPr wrap="square" lIns="0" tIns="0" rIns="0" bIns="0" rtlCol="0">
            <a:spAutoFit/>
          </a:bodyPr>
          <a:lstStyle/>
          <a:p>
            <a:pPr marL="285750" indent="-285750">
              <a:lnSpc>
                <a:spcPct val="150000"/>
              </a:lnSpc>
              <a:buFont typeface="Arial" panose="020B0604020202020204" pitchFamily="34" charset="0"/>
              <a:buChar char="•"/>
            </a:pPr>
            <a:r>
              <a:rPr kumimoji="1" lang="en-US" altLang="ja-JP" sz="2000" dirty="0"/>
              <a:t>7 × 7 × 1 mm</a:t>
            </a:r>
            <a:r>
              <a:rPr kumimoji="1" lang="en-US" altLang="ja-JP" sz="2000" baseline="30000" dirty="0"/>
              <a:t>3</a:t>
            </a:r>
            <a:r>
              <a:rPr kumimoji="1" lang="ja-JP" altLang="en-US" sz="2000" dirty="0"/>
              <a:t> </a:t>
            </a:r>
            <a:r>
              <a:rPr kumimoji="1" lang="en-US" altLang="ja-JP" sz="2000" dirty="0"/>
              <a:t>(</a:t>
            </a:r>
            <a:r>
              <a:rPr kumimoji="1" lang="en-US" altLang="ja-JP" sz="2000" i="1" dirty="0"/>
              <a:t>ρ</a:t>
            </a:r>
            <a:r>
              <a:rPr kumimoji="1" lang="en-US" altLang="ja-JP" sz="2000" dirty="0"/>
              <a:t>, </a:t>
            </a:r>
            <a:r>
              <a:rPr kumimoji="1" lang="en-US" altLang="ja-JP" sz="2000" i="1" dirty="0"/>
              <a:t>S</a:t>
            </a:r>
            <a:r>
              <a:rPr kumimoji="1" lang="en-US" altLang="ja-JP" sz="2000" dirty="0"/>
              <a:t>)</a:t>
            </a:r>
          </a:p>
          <a:p>
            <a:pPr marL="285750" indent="-285750">
              <a:lnSpc>
                <a:spcPct val="150000"/>
              </a:lnSpc>
              <a:buFont typeface="Arial" panose="020B0604020202020204" pitchFamily="34" charset="0"/>
              <a:buChar char="•"/>
            </a:pPr>
            <a:r>
              <a:rPr kumimoji="1" lang="en-US" altLang="ja-JP" sz="2000" dirty="0"/>
              <a:t>7 × 7 × 2 mm</a:t>
            </a:r>
            <a:r>
              <a:rPr kumimoji="1" lang="en-US" altLang="ja-JP" sz="2000" baseline="30000" dirty="0"/>
              <a:t>3</a:t>
            </a:r>
            <a:r>
              <a:rPr kumimoji="1" lang="en-US" altLang="ja-JP" sz="2000" dirty="0"/>
              <a:t> (</a:t>
            </a:r>
            <a:r>
              <a:rPr kumimoji="1" lang="en-US" altLang="ja-JP" sz="2000" i="1" dirty="0"/>
              <a:t>κ</a:t>
            </a:r>
            <a:r>
              <a:rPr kumimoji="1" lang="en-US" altLang="ja-JP" sz="2000" dirty="0"/>
              <a:t>)</a:t>
            </a:r>
          </a:p>
        </p:txBody>
      </p:sp>
      <p:sp>
        <p:nvSpPr>
          <p:cNvPr id="60" name="フローチャート: 抜出し 59">
            <a:extLst>
              <a:ext uri="{FF2B5EF4-FFF2-40B4-BE49-F238E27FC236}">
                <a16:creationId xmlns:a16="http://schemas.microsoft.com/office/drawing/2014/main" id="{EECD0D62-297E-E026-7D80-492C5463044B}"/>
              </a:ext>
            </a:extLst>
          </p:cNvPr>
          <p:cNvSpPr/>
          <p:nvPr/>
        </p:nvSpPr>
        <p:spPr>
          <a:xfrm rot="10800000">
            <a:off x="20872583" y="14735933"/>
            <a:ext cx="1005686" cy="278979"/>
          </a:xfrm>
          <a:prstGeom prst="flowChartExtra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250" name="グループ化 2249">
            <a:extLst>
              <a:ext uri="{FF2B5EF4-FFF2-40B4-BE49-F238E27FC236}">
                <a16:creationId xmlns:a16="http://schemas.microsoft.com/office/drawing/2014/main" id="{E653282D-B504-4442-0016-CA40FCCC57A1}"/>
              </a:ext>
            </a:extLst>
          </p:cNvPr>
          <p:cNvGrpSpPr/>
          <p:nvPr/>
        </p:nvGrpSpPr>
        <p:grpSpPr>
          <a:xfrm>
            <a:off x="20742599" y="15170425"/>
            <a:ext cx="1350000" cy="1080000"/>
            <a:chOff x="3707904" y="5301208"/>
            <a:chExt cx="1142617" cy="936104"/>
          </a:xfrm>
        </p:grpSpPr>
        <p:sp>
          <p:nvSpPr>
            <p:cNvPr id="2252" name="正方形/長方形 2251">
              <a:extLst>
                <a:ext uri="{FF2B5EF4-FFF2-40B4-BE49-F238E27FC236}">
                  <a16:creationId xmlns:a16="http://schemas.microsoft.com/office/drawing/2014/main" id="{5F40F6A9-B741-E6BE-D3A9-2AD03DD844A4}"/>
                </a:ext>
              </a:extLst>
            </p:cNvPr>
            <p:cNvSpPr/>
            <p:nvPr/>
          </p:nvSpPr>
          <p:spPr>
            <a:xfrm>
              <a:off x="3707904" y="5301208"/>
              <a:ext cx="1142617" cy="936104"/>
            </a:xfrm>
            <a:prstGeom prst="rect">
              <a:avLst/>
            </a:prstGeom>
            <a:solidFill>
              <a:schemeClr val="accent2">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53" name="正方形/長方形 2252">
              <a:extLst>
                <a:ext uri="{FF2B5EF4-FFF2-40B4-BE49-F238E27FC236}">
                  <a16:creationId xmlns:a16="http://schemas.microsoft.com/office/drawing/2014/main" id="{D7FBD5EF-38CB-7F87-831A-157357AE4AAD}"/>
                </a:ext>
              </a:extLst>
            </p:cNvPr>
            <p:cNvSpPr/>
            <p:nvPr/>
          </p:nvSpPr>
          <p:spPr>
            <a:xfrm>
              <a:off x="3847212" y="5409260"/>
              <a:ext cx="864000" cy="720000"/>
            </a:xfrm>
            <a:prstGeom prst="rect">
              <a:avLst/>
            </a:prstGeom>
            <a:gradFill flip="none" rotWithShape="1">
              <a:gsLst>
                <a:gs pos="0">
                  <a:srgbClr val="FF0000"/>
                </a:gs>
                <a:gs pos="50000">
                  <a:srgbClr val="FFC000"/>
                </a:gs>
                <a:gs pos="100000">
                  <a:srgbClr val="FFFF00"/>
                </a:gs>
              </a:gsLst>
              <a:path path="circle">
                <a:fillToRect l="50000" t="50000" r="50000" b="50000"/>
              </a:path>
              <a:tileRect/>
            </a:gra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63" name="テキスト ボックス 62">
            <a:extLst>
              <a:ext uri="{FF2B5EF4-FFF2-40B4-BE49-F238E27FC236}">
                <a16:creationId xmlns:a16="http://schemas.microsoft.com/office/drawing/2014/main" id="{63632F92-D07F-4DF5-3E93-6D6CE720774A}"/>
              </a:ext>
            </a:extLst>
          </p:cNvPr>
          <p:cNvSpPr txBox="1"/>
          <p:nvPr/>
        </p:nvSpPr>
        <p:spPr>
          <a:xfrm>
            <a:off x="20549025" y="16399721"/>
            <a:ext cx="1725659" cy="307777"/>
          </a:xfrm>
          <a:prstGeom prst="rect">
            <a:avLst/>
          </a:prstGeom>
          <a:noFill/>
        </p:spPr>
        <p:txBody>
          <a:bodyPr wrap="square" lIns="0" tIns="0" rIns="0" bIns="0" rtlCol="0">
            <a:spAutoFit/>
          </a:bodyPr>
          <a:lstStyle/>
          <a:p>
            <a:pPr algn="ctr"/>
            <a:r>
              <a:rPr kumimoji="1" lang="en-US" altLang="ja-JP" sz="2000" dirty="0"/>
              <a:t>1073 K, 168h</a:t>
            </a:r>
            <a:endParaRPr kumimoji="1" lang="en-US" altLang="ja-JP" sz="2000" baseline="30000" dirty="0"/>
          </a:p>
        </p:txBody>
      </p:sp>
      <p:sp>
        <p:nvSpPr>
          <p:cNvPr id="2254" name="直方体 2253">
            <a:extLst>
              <a:ext uri="{FF2B5EF4-FFF2-40B4-BE49-F238E27FC236}">
                <a16:creationId xmlns:a16="http://schemas.microsoft.com/office/drawing/2014/main" id="{C9092E52-B569-7EB1-20F2-E43A86A0933D}"/>
              </a:ext>
            </a:extLst>
          </p:cNvPr>
          <p:cNvSpPr>
            <a:spLocks noChangeAspect="1"/>
          </p:cNvSpPr>
          <p:nvPr/>
        </p:nvSpPr>
        <p:spPr>
          <a:xfrm>
            <a:off x="19626758" y="13100542"/>
            <a:ext cx="534192" cy="257830"/>
          </a:xfrm>
          <a:prstGeom prst="cube">
            <a:avLst>
              <a:gd name="adj" fmla="val 52291"/>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aphicFrame>
        <p:nvGraphicFramePr>
          <p:cNvPr id="2257" name="表 2256">
            <a:extLst>
              <a:ext uri="{FF2B5EF4-FFF2-40B4-BE49-F238E27FC236}">
                <a16:creationId xmlns:a16="http://schemas.microsoft.com/office/drawing/2014/main" id="{5112A435-09F0-4F62-9FD7-8FE62AD61E53}"/>
              </a:ext>
            </a:extLst>
          </p:cNvPr>
          <p:cNvGraphicFramePr>
            <a:graphicFrameLocks noGrp="1"/>
          </p:cNvGraphicFramePr>
          <p:nvPr>
            <p:extLst>
              <p:ext uri="{D42A27DB-BD31-4B8C-83A1-F6EECF244321}">
                <p14:modId xmlns:p14="http://schemas.microsoft.com/office/powerpoint/2010/main" val="3664238295"/>
              </p:ext>
            </p:extLst>
          </p:nvPr>
        </p:nvGraphicFramePr>
        <p:xfrm>
          <a:off x="19664329" y="7403208"/>
          <a:ext cx="3206580" cy="2323440"/>
        </p:xfrm>
        <a:graphic>
          <a:graphicData uri="http://schemas.openxmlformats.org/drawingml/2006/table">
            <a:tbl>
              <a:tblPr firstRow="1" bandRow="1">
                <a:tableStyleId>{5C22544A-7EE6-4342-B048-85BDC9FD1C3A}</a:tableStyleId>
              </a:tblPr>
              <a:tblGrid>
                <a:gridCol w="830580">
                  <a:extLst>
                    <a:ext uri="{9D8B030D-6E8A-4147-A177-3AD203B41FA5}">
                      <a16:colId xmlns:a16="http://schemas.microsoft.com/office/drawing/2014/main" val="2302586138"/>
                    </a:ext>
                  </a:extLst>
                </a:gridCol>
                <a:gridCol w="792000">
                  <a:extLst>
                    <a:ext uri="{9D8B030D-6E8A-4147-A177-3AD203B41FA5}">
                      <a16:colId xmlns:a16="http://schemas.microsoft.com/office/drawing/2014/main" val="4291160694"/>
                    </a:ext>
                  </a:extLst>
                </a:gridCol>
                <a:gridCol w="792000">
                  <a:extLst>
                    <a:ext uri="{9D8B030D-6E8A-4147-A177-3AD203B41FA5}">
                      <a16:colId xmlns:a16="http://schemas.microsoft.com/office/drawing/2014/main" val="2686354765"/>
                    </a:ext>
                  </a:extLst>
                </a:gridCol>
                <a:gridCol w="792000">
                  <a:extLst>
                    <a:ext uri="{9D8B030D-6E8A-4147-A177-3AD203B41FA5}">
                      <a16:colId xmlns:a16="http://schemas.microsoft.com/office/drawing/2014/main" val="1369682205"/>
                    </a:ext>
                  </a:extLst>
                </a:gridCol>
              </a:tblGrid>
              <a:tr h="201366">
                <a:tc>
                  <a:txBody>
                    <a:bodyPr/>
                    <a:lstStyle/>
                    <a:p>
                      <a:pPr algn="ctr"/>
                      <a:r>
                        <a:rPr kumimoji="1" lang="en-US" altLang="ja-JP" sz="2400" b="0" i="1" baseline="-25000" dirty="0">
                          <a:solidFill>
                            <a:schemeClr val="tx1"/>
                          </a:solidFill>
                        </a:rPr>
                        <a:t>x</a:t>
                      </a:r>
                      <a:r>
                        <a:rPr kumimoji="1" lang="ja-JP" altLang="en-US" sz="2400" b="0" i="1" baseline="-25000" dirty="0">
                          <a:solidFill>
                            <a:schemeClr val="tx1"/>
                          </a:solidFill>
                        </a:rPr>
                        <a:t>     </a:t>
                      </a:r>
                      <a:r>
                        <a:rPr kumimoji="1" lang="en-US" altLang="ja-JP" sz="2400" b="0" i="1" baseline="30000" dirty="0">
                          <a:solidFill>
                            <a:schemeClr val="tx1"/>
                          </a:solidFill>
                        </a:rPr>
                        <a:t>y</a:t>
                      </a:r>
                      <a:endParaRPr kumimoji="1" lang="ja-JP" altLang="en-US" sz="2400" b="0" i="1" baseline="30000" dirty="0">
                        <a:solidFill>
                          <a:schemeClr val="tx1"/>
                        </a:solidFill>
                      </a:endParaRPr>
                    </a:p>
                  </a:txBody>
                  <a:tcPr marL="0" marR="0" marT="28800" marB="28800">
                    <a:lnL w="12700" cmpd="sng">
                      <a:noFill/>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ap="flat" cmpd="sng" algn="ctr">
                      <a:solidFill>
                        <a:schemeClr val="bg1"/>
                      </a:solidFill>
                      <a:prstDash val="solid"/>
                      <a:round/>
                      <a:headEnd type="none" w="med" len="med"/>
                      <a:tailEnd type="none" w="med" len="med"/>
                    </a:lnTlToBr>
                    <a:lnBlToTr w="12700" cap="flat" cmpd="sng" algn="ctr">
                      <a:noFill/>
                      <a:prstDash val="solid"/>
                      <a:round/>
                      <a:headEnd type="none" w="med" len="med"/>
                      <a:tailEnd type="none" w="med" len="med"/>
                    </a:lnBlToTr>
                    <a:solidFill>
                      <a:schemeClr val="bg1">
                        <a:lumMod val="85000"/>
                      </a:schemeClr>
                    </a:solidFill>
                  </a:tcPr>
                </a:tc>
                <a:tc>
                  <a:txBody>
                    <a:bodyPr/>
                    <a:lstStyle/>
                    <a:p>
                      <a:pPr algn="ctr"/>
                      <a:r>
                        <a:rPr kumimoji="1" lang="en-US" altLang="ja-JP" sz="1800" b="0" dirty="0">
                          <a:solidFill>
                            <a:schemeClr val="tx1"/>
                          </a:solidFill>
                        </a:rPr>
                        <a:t>0.01</a:t>
                      </a:r>
                      <a:endParaRPr kumimoji="1" lang="ja-JP" altLang="en-US" sz="1800" b="0" dirty="0">
                        <a:solidFill>
                          <a:schemeClr val="tx1"/>
                        </a:solidFill>
                      </a:endParaRPr>
                    </a:p>
                  </a:txBody>
                  <a:tcPr marL="0" marR="0" marT="28800" marB="288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kumimoji="1" lang="en-US" altLang="ja-JP" sz="1800" b="0" dirty="0">
                          <a:solidFill>
                            <a:schemeClr val="tx1"/>
                          </a:solidFill>
                        </a:rPr>
                        <a:t>0.03</a:t>
                      </a:r>
                      <a:endParaRPr kumimoji="1" lang="ja-JP" altLang="en-US" sz="1800" b="0" dirty="0">
                        <a:solidFill>
                          <a:schemeClr val="tx1"/>
                        </a:solidFill>
                      </a:endParaRPr>
                    </a:p>
                  </a:txBody>
                  <a:tcPr marL="0" marR="0" marT="28800" marB="28800">
                    <a:lnL w="12700" cap="flat" cmpd="sng" algn="ctr">
                      <a:solidFill>
                        <a:schemeClr val="bg1"/>
                      </a:solidFill>
                      <a:prstDash val="solid"/>
                      <a:round/>
                      <a:headEnd type="none" w="med" len="med"/>
                      <a:tailEnd type="none" w="med" len="med"/>
                    </a:lnL>
                    <a:lnR w="28575" cap="flat" cmpd="sng" algn="ctr">
                      <a:solidFill>
                        <a:srgbClr val="FF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kumimoji="1" lang="en-US" altLang="ja-JP" sz="1800" b="0" dirty="0">
                          <a:solidFill>
                            <a:schemeClr val="tx1"/>
                          </a:solidFill>
                        </a:rPr>
                        <a:t>0.05</a:t>
                      </a:r>
                      <a:endParaRPr kumimoji="1" lang="ja-JP" altLang="en-US" sz="1800" b="0" dirty="0">
                        <a:solidFill>
                          <a:schemeClr val="tx1"/>
                        </a:solidFill>
                      </a:endParaRPr>
                    </a:p>
                  </a:txBody>
                  <a:tcPr marL="0" marR="0" marT="28800" marB="28800">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295443174"/>
                  </a:ext>
                </a:extLst>
              </a:tr>
              <a:tr h="201366">
                <a:tc>
                  <a:txBody>
                    <a:bodyPr/>
                    <a:lstStyle/>
                    <a:p>
                      <a:pPr algn="ctr"/>
                      <a:r>
                        <a:rPr kumimoji="1" lang="en-US" altLang="ja-JP" sz="1800" b="0" dirty="0">
                          <a:solidFill>
                            <a:schemeClr val="tx1"/>
                          </a:solidFill>
                        </a:rPr>
                        <a:t>0</a:t>
                      </a:r>
                      <a:endParaRPr kumimoji="1" lang="ja-JP" altLang="en-US" sz="1800" b="0" dirty="0">
                        <a:solidFill>
                          <a:schemeClr val="tx1"/>
                        </a:solidFill>
                      </a:endParaRPr>
                    </a:p>
                  </a:txBody>
                  <a:tcPr marL="0" marR="0" marT="28800" marB="28800">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kumimoji="1" lang="ja-JP" altLang="en-US" sz="1800" b="0" dirty="0">
                          <a:solidFill>
                            <a:schemeClr val="tx1"/>
                          </a:solidFill>
                        </a:rPr>
                        <a:t>○</a:t>
                      </a:r>
                    </a:p>
                  </a:txBody>
                  <a:tcPr marL="0" marR="0" marT="28800" marB="288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kumimoji="1" lang="ja-JP" altLang="en-US" sz="1800" b="0" dirty="0">
                          <a:solidFill>
                            <a:schemeClr val="tx1"/>
                          </a:solidFill>
                        </a:rPr>
                        <a:t>○</a:t>
                      </a:r>
                    </a:p>
                  </a:txBody>
                  <a:tcPr marL="0" marR="0" marT="28800" marB="28800">
                    <a:lnL w="12700" cap="flat" cmpd="sng" algn="ctr">
                      <a:solidFill>
                        <a:schemeClr val="bg1"/>
                      </a:solidFill>
                      <a:prstDash val="solid"/>
                      <a:round/>
                      <a:headEnd type="none" w="med" len="med"/>
                      <a:tailEnd type="none" w="med" len="med"/>
                    </a:lnL>
                    <a:lnR w="28575" cap="flat" cmpd="sng" algn="ctr">
                      <a:solidFill>
                        <a:srgbClr val="FF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kumimoji="1" lang="ja-JP" altLang="en-US" sz="1800" b="0" i="0" u="none" strike="noStrike" kern="1200" cap="none" spc="0" normalizeH="0" baseline="0" noProof="0" dirty="0">
                          <a:ln>
                            <a:noFill/>
                          </a:ln>
                          <a:solidFill>
                            <a:prstClr val="black"/>
                          </a:solidFill>
                          <a:effectLst/>
                          <a:uLnTx/>
                          <a:uFillTx/>
                          <a:latin typeface="Segoe UI"/>
                          <a:ea typeface="メイリオ"/>
                          <a:cs typeface="+mn-cs"/>
                        </a:rPr>
                        <a:t>○</a:t>
                      </a:r>
                      <a:endParaRPr kumimoji="1" lang="ja-JP" altLang="en-US" sz="1800" b="0" dirty="0">
                        <a:solidFill>
                          <a:schemeClr val="tx1"/>
                        </a:solidFill>
                      </a:endParaRPr>
                    </a:p>
                  </a:txBody>
                  <a:tcPr marL="0" marR="0" marT="28800" marB="28800">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89213962"/>
                  </a:ext>
                </a:extLst>
              </a:tr>
              <a:tr h="201366">
                <a:tc>
                  <a:txBody>
                    <a:bodyPr/>
                    <a:lstStyle/>
                    <a:p>
                      <a:pPr algn="ctr"/>
                      <a:r>
                        <a:rPr kumimoji="1" lang="en-US" altLang="ja-JP" sz="1800" b="0" dirty="0">
                          <a:solidFill>
                            <a:schemeClr val="tx1"/>
                          </a:solidFill>
                        </a:rPr>
                        <a:t>0.01</a:t>
                      </a:r>
                      <a:endParaRPr kumimoji="1" lang="ja-JP" altLang="en-US" sz="1800" b="0" dirty="0">
                        <a:solidFill>
                          <a:schemeClr val="tx1"/>
                        </a:solidFill>
                      </a:endParaRPr>
                    </a:p>
                  </a:txBody>
                  <a:tcPr marL="0" marR="0" marT="28800" marB="28800">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kumimoji="1" lang="en-US" altLang="ja-JP" sz="1800" b="0" dirty="0">
                          <a:solidFill>
                            <a:schemeClr val="tx1"/>
                          </a:solidFill>
                        </a:rPr>
                        <a:t>-</a:t>
                      </a:r>
                      <a:endParaRPr kumimoji="1" lang="ja-JP" altLang="en-US" sz="1800" b="0" dirty="0">
                        <a:solidFill>
                          <a:schemeClr val="tx1"/>
                        </a:solidFill>
                      </a:endParaRPr>
                    </a:p>
                  </a:txBody>
                  <a:tcPr marL="0" marR="0" marT="28800" marB="288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kumimoji="1" lang="en-US" altLang="ja-JP" sz="1800" b="0" dirty="0">
                          <a:solidFill>
                            <a:schemeClr val="tx1"/>
                          </a:solidFill>
                        </a:rPr>
                        <a:t>-</a:t>
                      </a:r>
                      <a:endParaRPr kumimoji="1" lang="ja-JP" altLang="en-US" sz="1800" b="0" dirty="0">
                        <a:solidFill>
                          <a:schemeClr val="tx1"/>
                        </a:solidFill>
                      </a:endParaRPr>
                    </a:p>
                  </a:txBody>
                  <a:tcPr marL="0" marR="0" marT="28800" marB="28800">
                    <a:lnL w="12700" cap="flat" cmpd="sng" algn="ctr">
                      <a:solidFill>
                        <a:schemeClr val="bg1"/>
                      </a:solidFill>
                      <a:prstDash val="solid"/>
                      <a:round/>
                      <a:headEnd type="none" w="med" len="med"/>
                      <a:tailEnd type="none" w="med" len="med"/>
                    </a:lnL>
                    <a:lnR w="28575" cap="flat" cmpd="sng" algn="ctr">
                      <a:solidFill>
                        <a:srgbClr val="FF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kumimoji="1" lang="ja-JP" altLang="en-US" sz="1800" b="0" i="0" u="none" strike="noStrike" kern="1200" cap="none" spc="0" normalizeH="0" baseline="0" noProof="0" dirty="0">
                          <a:ln>
                            <a:noFill/>
                          </a:ln>
                          <a:solidFill>
                            <a:prstClr val="black"/>
                          </a:solidFill>
                          <a:effectLst/>
                          <a:uLnTx/>
                          <a:uFillTx/>
                          <a:latin typeface="Segoe UI"/>
                          <a:ea typeface="メイリオ"/>
                          <a:cs typeface="+mn-cs"/>
                        </a:rPr>
                        <a:t>○</a:t>
                      </a:r>
                      <a:endParaRPr kumimoji="1" lang="ja-JP" altLang="en-US" sz="1800" b="0" dirty="0">
                        <a:solidFill>
                          <a:schemeClr val="tx1"/>
                        </a:solidFill>
                      </a:endParaRPr>
                    </a:p>
                  </a:txBody>
                  <a:tcPr marL="0" marR="0" marT="28800" marB="28800">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4274042825"/>
                  </a:ext>
                </a:extLst>
              </a:tr>
              <a:tr h="201366">
                <a:tc>
                  <a:txBody>
                    <a:bodyPr/>
                    <a:lstStyle/>
                    <a:p>
                      <a:pPr algn="ctr"/>
                      <a:r>
                        <a:rPr kumimoji="1" lang="en-US" altLang="ja-JP" sz="1800" b="0" dirty="0">
                          <a:solidFill>
                            <a:schemeClr val="tx1"/>
                          </a:solidFill>
                        </a:rPr>
                        <a:t>0.03</a:t>
                      </a:r>
                      <a:endParaRPr kumimoji="1" lang="ja-JP" altLang="en-US" sz="1800" b="0" dirty="0">
                        <a:solidFill>
                          <a:schemeClr val="tx1"/>
                        </a:solidFill>
                      </a:endParaRPr>
                    </a:p>
                  </a:txBody>
                  <a:tcPr marL="0" marR="0" marT="28800" marB="28800">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kumimoji="1" lang="en-US" altLang="ja-JP" sz="1800" b="0" dirty="0">
                          <a:solidFill>
                            <a:schemeClr val="tx1"/>
                          </a:solidFill>
                        </a:rPr>
                        <a:t>-</a:t>
                      </a:r>
                      <a:endParaRPr kumimoji="1" lang="ja-JP" altLang="en-US" sz="1800" b="0" dirty="0">
                        <a:solidFill>
                          <a:schemeClr val="tx1"/>
                        </a:solidFill>
                      </a:endParaRPr>
                    </a:p>
                  </a:txBody>
                  <a:tcPr marL="0" marR="0" marT="28800" marB="288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kumimoji="1" lang="en-US" altLang="ja-JP" sz="1800" b="0" dirty="0">
                          <a:solidFill>
                            <a:schemeClr val="tx1"/>
                          </a:solidFill>
                        </a:rPr>
                        <a:t>-</a:t>
                      </a:r>
                      <a:endParaRPr kumimoji="1" lang="ja-JP" altLang="en-US" sz="1800" b="0" dirty="0">
                        <a:solidFill>
                          <a:schemeClr val="tx1"/>
                        </a:solidFill>
                      </a:endParaRPr>
                    </a:p>
                  </a:txBody>
                  <a:tcPr marL="0" marR="0" marT="28800" marB="28800">
                    <a:lnL w="12700" cap="flat" cmpd="sng" algn="ctr">
                      <a:solidFill>
                        <a:schemeClr val="bg1"/>
                      </a:solidFill>
                      <a:prstDash val="solid"/>
                      <a:round/>
                      <a:headEnd type="none" w="med" len="med"/>
                      <a:tailEnd type="none" w="med" len="med"/>
                    </a:lnL>
                    <a:lnR w="28575" cap="flat" cmpd="sng" algn="ctr">
                      <a:solidFill>
                        <a:srgbClr val="FF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kumimoji="1" lang="ja-JP" altLang="en-US" sz="1800" b="0" i="0" u="none" strike="noStrike" kern="1200" cap="none" spc="0" normalizeH="0" baseline="0" noProof="0" dirty="0">
                          <a:ln>
                            <a:noFill/>
                          </a:ln>
                          <a:solidFill>
                            <a:prstClr val="black"/>
                          </a:solidFill>
                          <a:effectLst/>
                          <a:uLnTx/>
                          <a:uFillTx/>
                          <a:latin typeface="Segoe UI"/>
                          <a:ea typeface="メイリオ"/>
                          <a:cs typeface="+mn-cs"/>
                        </a:rPr>
                        <a:t>○</a:t>
                      </a:r>
                      <a:endParaRPr kumimoji="1" lang="ja-JP" altLang="en-US" sz="1800" b="0" dirty="0">
                        <a:solidFill>
                          <a:schemeClr val="tx1"/>
                        </a:solidFill>
                      </a:endParaRPr>
                    </a:p>
                  </a:txBody>
                  <a:tcPr marL="0" marR="0" marT="28800" marB="28800">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9467768"/>
                  </a:ext>
                </a:extLst>
              </a:tr>
              <a:tr h="201366">
                <a:tc>
                  <a:txBody>
                    <a:bodyPr/>
                    <a:lstStyle/>
                    <a:p>
                      <a:pPr algn="ctr"/>
                      <a:r>
                        <a:rPr kumimoji="1" lang="en-US" altLang="ja-JP" sz="1800" b="0" dirty="0">
                          <a:solidFill>
                            <a:schemeClr val="tx1"/>
                          </a:solidFill>
                        </a:rPr>
                        <a:t>0.05</a:t>
                      </a:r>
                      <a:endParaRPr kumimoji="1" lang="ja-JP" altLang="en-US" sz="1800" b="0" dirty="0">
                        <a:solidFill>
                          <a:schemeClr val="tx1"/>
                        </a:solidFill>
                      </a:endParaRPr>
                    </a:p>
                  </a:txBody>
                  <a:tcPr marL="0" marR="0" marT="28800" marB="28800">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kumimoji="1" lang="ja-JP" altLang="en-US" sz="1800" b="0" dirty="0">
                          <a:solidFill>
                            <a:schemeClr val="tx1"/>
                          </a:solidFill>
                        </a:rPr>
                        <a:t>○</a:t>
                      </a:r>
                    </a:p>
                  </a:txBody>
                  <a:tcPr marL="0" marR="0" marT="28800" marB="288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kumimoji="1" lang="ja-JP" altLang="en-US" sz="1800" b="0" dirty="0">
                          <a:solidFill>
                            <a:schemeClr val="tx1"/>
                          </a:solidFill>
                        </a:rPr>
                        <a:t>○</a:t>
                      </a:r>
                    </a:p>
                  </a:txBody>
                  <a:tcPr marL="0" marR="0" marT="28800" marB="28800">
                    <a:lnL w="12700" cap="flat" cmpd="sng" algn="ctr">
                      <a:solidFill>
                        <a:schemeClr val="bg1"/>
                      </a:solidFill>
                      <a:prstDash val="solid"/>
                      <a:round/>
                      <a:headEnd type="none" w="med" len="med"/>
                      <a:tailEnd type="none" w="med" len="med"/>
                    </a:lnL>
                    <a:lnR w="28575" cap="flat" cmpd="sng" algn="ctr">
                      <a:solidFill>
                        <a:srgbClr val="FF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kumimoji="1" lang="ja-JP" altLang="en-US" sz="1800" b="0" i="0" u="none" strike="noStrike" kern="1200" cap="none" spc="0" normalizeH="0" baseline="0" noProof="0" dirty="0">
                          <a:ln>
                            <a:noFill/>
                          </a:ln>
                          <a:solidFill>
                            <a:prstClr val="black"/>
                          </a:solidFill>
                          <a:effectLst/>
                          <a:uLnTx/>
                          <a:uFillTx/>
                          <a:latin typeface="Segoe UI"/>
                          <a:ea typeface="メイリオ"/>
                          <a:cs typeface="+mn-cs"/>
                        </a:rPr>
                        <a:t>○</a:t>
                      </a:r>
                      <a:endParaRPr kumimoji="1" lang="ja-JP" altLang="en-US" sz="1800" b="0" dirty="0">
                        <a:solidFill>
                          <a:schemeClr val="tx1"/>
                        </a:solidFill>
                      </a:endParaRPr>
                    </a:p>
                  </a:txBody>
                  <a:tcPr marL="0" marR="0" marT="28800" marB="28800">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905117281"/>
                  </a:ext>
                </a:extLst>
              </a:tr>
              <a:tr h="201366">
                <a:tc>
                  <a:txBody>
                    <a:bodyPr/>
                    <a:lstStyle/>
                    <a:p>
                      <a:pPr algn="ctr"/>
                      <a:r>
                        <a:rPr kumimoji="1" lang="en-US" altLang="ja-JP" sz="1800" b="0" dirty="0">
                          <a:solidFill>
                            <a:schemeClr val="tx1"/>
                          </a:solidFill>
                        </a:rPr>
                        <a:t>0.08</a:t>
                      </a:r>
                      <a:endParaRPr kumimoji="1" lang="ja-JP" altLang="en-US" sz="1800" b="0" dirty="0">
                        <a:solidFill>
                          <a:schemeClr val="tx1"/>
                        </a:solidFill>
                      </a:endParaRPr>
                    </a:p>
                  </a:txBody>
                  <a:tcPr marL="0" marR="0" marT="28800" marB="28800">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kumimoji="1" lang="en-US" altLang="ja-JP" sz="1800" b="0" dirty="0">
                          <a:solidFill>
                            <a:schemeClr val="tx1"/>
                          </a:solidFill>
                        </a:rPr>
                        <a:t>-</a:t>
                      </a:r>
                      <a:endParaRPr kumimoji="1" lang="ja-JP" altLang="en-US" sz="1800" b="0" dirty="0">
                        <a:solidFill>
                          <a:schemeClr val="tx1"/>
                        </a:solidFill>
                      </a:endParaRPr>
                    </a:p>
                  </a:txBody>
                  <a:tcPr marL="0" marR="0" marT="28800" marB="288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kumimoji="1" lang="en-US" altLang="ja-JP" sz="1800" b="0" dirty="0">
                          <a:solidFill>
                            <a:schemeClr val="tx1"/>
                          </a:solidFill>
                        </a:rPr>
                        <a:t>-</a:t>
                      </a:r>
                      <a:endParaRPr kumimoji="1" lang="ja-JP" altLang="en-US" sz="1800" b="0" dirty="0">
                        <a:solidFill>
                          <a:schemeClr val="tx1"/>
                        </a:solidFill>
                      </a:endParaRPr>
                    </a:p>
                  </a:txBody>
                  <a:tcPr marL="0" marR="0" marT="28800" marB="28800">
                    <a:lnL w="12700" cap="flat" cmpd="sng" algn="ctr">
                      <a:solidFill>
                        <a:schemeClr val="bg1"/>
                      </a:solidFill>
                      <a:prstDash val="solid"/>
                      <a:round/>
                      <a:headEnd type="none" w="med" len="med"/>
                      <a:tailEnd type="none" w="med" len="med"/>
                    </a:lnL>
                    <a:lnR w="28575" cap="flat" cmpd="sng" algn="ctr">
                      <a:solidFill>
                        <a:srgbClr val="FF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kumimoji="1" lang="ja-JP" altLang="en-US" sz="1800" b="0" i="0" u="none" strike="noStrike" kern="1200" cap="none" spc="0" normalizeH="0" baseline="0" noProof="0" dirty="0">
                          <a:ln>
                            <a:noFill/>
                          </a:ln>
                          <a:solidFill>
                            <a:prstClr val="black"/>
                          </a:solidFill>
                          <a:effectLst/>
                          <a:uLnTx/>
                          <a:uFillTx/>
                          <a:latin typeface="Segoe UI"/>
                          <a:ea typeface="メイリオ"/>
                          <a:cs typeface="+mn-cs"/>
                        </a:rPr>
                        <a:t>○</a:t>
                      </a:r>
                      <a:endParaRPr kumimoji="1" lang="ja-JP" altLang="en-US" sz="1800" b="0" dirty="0">
                        <a:solidFill>
                          <a:schemeClr val="tx1"/>
                        </a:solidFill>
                      </a:endParaRPr>
                    </a:p>
                  </a:txBody>
                  <a:tcPr marL="0" marR="0" marT="28800" marB="28800">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968925970"/>
                  </a:ext>
                </a:extLst>
              </a:tr>
              <a:tr h="201366">
                <a:tc>
                  <a:txBody>
                    <a:bodyPr/>
                    <a:lstStyle/>
                    <a:p>
                      <a:pPr algn="ctr"/>
                      <a:r>
                        <a:rPr kumimoji="1" lang="en-US" altLang="ja-JP" sz="1800" b="0" dirty="0">
                          <a:solidFill>
                            <a:schemeClr val="tx1"/>
                          </a:solidFill>
                        </a:rPr>
                        <a:t>0.1</a:t>
                      </a:r>
                      <a:endParaRPr kumimoji="1" lang="ja-JP" altLang="en-US" sz="1800" b="0" dirty="0">
                        <a:solidFill>
                          <a:schemeClr val="tx1"/>
                        </a:solidFill>
                      </a:endParaRPr>
                    </a:p>
                  </a:txBody>
                  <a:tcPr marL="0" marR="0" marT="28800" marB="28800">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kumimoji="1" lang="ja-JP" altLang="en-US" sz="1800" b="0" dirty="0">
                          <a:solidFill>
                            <a:schemeClr val="tx1"/>
                          </a:solidFill>
                        </a:rPr>
                        <a:t>○</a:t>
                      </a:r>
                    </a:p>
                  </a:txBody>
                  <a:tcPr marL="0" marR="0" marT="28800" marB="288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kumimoji="1" lang="ja-JP" altLang="en-US" sz="1800" b="0" dirty="0">
                          <a:solidFill>
                            <a:schemeClr val="tx1"/>
                          </a:solidFill>
                        </a:rPr>
                        <a:t>○</a:t>
                      </a:r>
                    </a:p>
                  </a:txBody>
                  <a:tcPr marL="0" marR="0" marT="28800" marB="28800">
                    <a:lnL w="12700" cap="flat" cmpd="sng" algn="ctr">
                      <a:solidFill>
                        <a:schemeClr val="bg1"/>
                      </a:solidFill>
                      <a:prstDash val="solid"/>
                      <a:round/>
                      <a:headEnd type="none" w="med" len="med"/>
                      <a:tailEnd type="none" w="med" len="med"/>
                    </a:lnL>
                    <a:lnR w="28575" cap="flat" cmpd="sng" algn="ctr">
                      <a:solidFill>
                        <a:srgbClr val="FF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kumimoji="1" lang="ja-JP" altLang="en-US" sz="1800" b="0" i="0" u="none" strike="noStrike" kern="1200" cap="none" spc="0" normalizeH="0" baseline="0" noProof="0" dirty="0">
                          <a:ln>
                            <a:noFill/>
                          </a:ln>
                          <a:solidFill>
                            <a:prstClr val="black"/>
                          </a:solidFill>
                          <a:effectLst/>
                          <a:uLnTx/>
                          <a:uFillTx/>
                          <a:latin typeface="Segoe UI"/>
                          <a:ea typeface="メイリオ"/>
                          <a:cs typeface="+mn-cs"/>
                        </a:rPr>
                        <a:t>○</a:t>
                      </a:r>
                      <a:endParaRPr kumimoji="1" lang="ja-JP" altLang="en-US" sz="1800" b="0" dirty="0">
                        <a:solidFill>
                          <a:schemeClr val="tx1"/>
                        </a:solidFill>
                      </a:endParaRPr>
                    </a:p>
                  </a:txBody>
                  <a:tcPr marL="0" marR="0" marT="28800" marB="28800">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322297107"/>
                  </a:ext>
                </a:extLst>
              </a:tr>
            </a:tbl>
          </a:graphicData>
        </a:graphic>
      </p:graphicFrame>
      <p:grpSp>
        <p:nvGrpSpPr>
          <p:cNvPr id="2270" name="グループ化 2269">
            <a:extLst>
              <a:ext uri="{FF2B5EF4-FFF2-40B4-BE49-F238E27FC236}">
                <a16:creationId xmlns:a16="http://schemas.microsoft.com/office/drawing/2014/main" id="{B14D9DBD-C3BE-5BBC-08C8-92526E08ED2C}"/>
              </a:ext>
            </a:extLst>
          </p:cNvPr>
          <p:cNvGrpSpPr/>
          <p:nvPr/>
        </p:nvGrpSpPr>
        <p:grpSpPr>
          <a:xfrm>
            <a:off x="19659885" y="14083334"/>
            <a:ext cx="3393434" cy="466198"/>
            <a:chOff x="19196977" y="13851556"/>
            <a:chExt cx="3393434" cy="466198"/>
          </a:xfrm>
        </p:grpSpPr>
        <p:grpSp>
          <p:nvGrpSpPr>
            <p:cNvPr id="2265" name="グループ化 2264">
              <a:extLst>
                <a:ext uri="{FF2B5EF4-FFF2-40B4-BE49-F238E27FC236}">
                  <a16:creationId xmlns:a16="http://schemas.microsoft.com/office/drawing/2014/main" id="{3178ED89-823E-48E0-1B14-28627822F93D}"/>
                </a:ext>
              </a:extLst>
            </p:cNvPr>
            <p:cNvGrpSpPr/>
            <p:nvPr/>
          </p:nvGrpSpPr>
          <p:grpSpPr>
            <a:xfrm>
              <a:off x="21297531" y="13851556"/>
              <a:ext cx="1292880" cy="466198"/>
              <a:chOff x="20000119" y="14108906"/>
              <a:chExt cx="1292880" cy="466198"/>
            </a:xfrm>
          </p:grpSpPr>
          <p:grpSp>
            <p:nvGrpSpPr>
              <p:cNvPr id="2243" name="グループ化 2242">
                <a:extLst>
                  <a:ext uri="{FF2B5EF4-FFF2-40B4-BE49-F238E27FC236}">
                    <a16:creationId xmlns:a16="http://schemas.microsoft.com/office/drawing/2014/main" id="{5E821965-AD5D-A722-1CD8-A1767CC0020B}"/>
                  </a:ext>
                </a:extLst>
              </p:cNvPr>
              <p:cNvGrpSpPr/>
              <p:nvPr/>
            </p:nvGrpSpPr>
            <p:grpSpPr>
              <a:xfrm>
                <a:off x="20032118" y="14144904"/>
                <a:ext cx="1260881" cy="413272"/>
                <a:chOff x="1529512" y="5146189"/>
                <a:chExt cx="1141904" cy="343616"/>
              </a:xfrm>
            </p:grpSpPr>
            <p:sp>
              <p:nvSpPr>
                <p:cNvPr id="2247" name="フローチャート: 端子 2246">
                  <a:extLst>
                    <a:ext uri="{FF2B5EF4-FFF2-40B4-BE49-F238E27FC236}">
                      <a16:creationId xmlns:a16="http://schemas.microsoft.com/office/drawing/2014/main" id="{97025B49-44A2-8C30-0FA1-936977F462BC}"/>
                    </a:ext>
                  </a:extLst>
                </p:cNvPr>
                <p:cNvSpPr/>
                <p:nvPr/>
              </p:nvSpPr>
              <p:spPr>
                <a:xfrm>
                  <a:off x="1895069" y="5146189"/>
                  <a:ext cx="776347" cy="343616"/>
                </a:xfrm>
                <a:prstGeom prst="flowChartTerminator">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48" name="直方体 2247">
                  <a:extLst>
                    <a:ext uri="{FF2B5EF4-FFF2-40B4-BE49-F238E27FC236}">
                      <a16:creationId xmlns:a16="http://schemas.microsoft.com/office/drawing/2014/main" id="{EA870FE2-678D-101C-175F-B861FE0EC70C}"/>
                    </a:ext>
                  </a:extLst>
                </p:cNvPr>
                <p:cNvSpPr>
                  <a:spLocks noChangeAspect="1"/>
                </p:cNvSpPr>
                <p:nvPr/>
              </p:nvSpPr>
              <p:spPr>
                <a:xfrm>
                  <a:off x="2094787" y="5242468"/>
                  <a:ext cx="336301" cy="162317"/>
                </a:xfrm>
                <a:prstGeom prst="cube">
                  <a:avLst>
                    <a:gd name="adj" fmla="val 70763"/>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49" name="フローチャート: 端子 2248">
                  <a:extLst>
                    <a:ext uri="{FF2B5EF4-FFF2-40B4-BE49-F238E27FC236}">
                      <a16:creationId xmlns:a16="http://schemas.microsoft.com/office/drawing/2014/main" id="{5F4CB470-3CDE-2432-9B7F-86750A4569C6}"/>
                    </a:ext>
                  </a:extLst>
                </p:cNvPr>
                <p:cNvSpPr/>
                <p:nvPr/>
              </p:nvSpPr>
              <p:spPr>
                <a:xfrm>
                  <a:off x="1529512" y="5152026"/>
                  <a:ext cx="364239" cy="327969"/>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1832 w 19957"/>
                    <a:gd name="connsiteY0" fmla="*/ 0 h 21600"/>
                    <a:gd name="connsiteX1" fmla="*/ 16482 w 19957"/>
                    <a:gd name="connsiteY1" fmla="*/ 0 h 21600"/>
                    <a:gd name="connsiteX2" fmla="*/ 19957 w 19957"/>
                    <a:gd name="connsiteY2" fmla="*/ 10800 h 21600"/>
                    <a:gd name="connsiteX3" fmla="*/ 16482 w 19957"/>
                    <a:gd name="connsiteY3" fmla="*/ 21600 h 21600"/>
                    <a:gd name="connsiteX4" fmla="*/ 1832 w 19957"/>
                    <a:gd name="connsiteY4" fmla="*/ 21600 h 21600"/>
                    <a:gd name="connsiteX5" fmla="*/ 1832 w 19957"/>
                    <a:gd name="connsiteY5"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57" h="21600">
                      <a:moveTo>
                        <a:pt x="1832" y="0"/>
                      </a:moveTo>
                      <a:lnTo>
                        <a:pt x="16482" y="0"/>
                      </a:lnTo>
                      <a:cubicBezTo>
                        <a:pt x="18401" y="0"/>
                        <a:pt x="19957" y="4835"/>
                        <a:pt x="19957" y="10800"/>
                      </a:cubicBezTo>
                      <a:cubicBezTo>
                        <a:pt x="19957" y="16765"/>
                        <a:pt x="18401" y="21600"/>
                        <a:pt x="16482" y="21600"/>
                      </a:cubicBezTo>
                      <a:lnTo>
                        <a:pt x="1832" y="21600"/>
                      </a:lnTo>
                      <a:cubicBezTo>
                        <a:pt x="-610" y="18000"/>
                        <a:pt x="-610" y="3600"/>
                        <a:pt x="1832" y="0"/>
                      </a:cubicBezTo>
                      <a:close/>
                    </a:path>
                  </a:pathLst>
                </a:cu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2259" name="正方形/長方形 2258">
                <a:extLst>
                  <a:ext uri="{FF2B5EF4-FFF2-40B4-BE49-F238E27FC236}">
                    <a16:creationId xmlns:a16="http://schemas.microsoft.com/office/drawing/2014/main" id="{064788BC-6D0C-B30F-D7D6-A2A0FCE99607}"/>
                  </a:ext>
                </a:extLst>
              </p:cNvPr>
              <p:cNvSpPr/>
              <p:nvPr/>
            </p:nvSpPr>
            <p:spPr>
              <a:xfrm>
                <a:off x="20000119" y="14108906"/>
                <a:ext cx="84852" cy="466198"/>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61" name="正方形/長方形 2260">
                <a:extLst>
                  <a:ext uri="{FF2B5EF4-FFF2-40B4-BE49-F238E27FC236}">
                    <a16:creationId xmlns:a16="http://schemas.microsoft.com/office/drawing/2014/main" id="{AC31BAEB-8D1C-304C-F4CF-2F04A1B14E62}"/>
                  </a:ext>
                </a:extLst>
              </p:cNvPr>
              <p:cNvSpPr/>
              <p:nvPr/>
            </p:nvSpPr>
            <p:spPr>
              <a:xfrm>
                <a:off x="20411148" y="14292262"/>
                <a:ext cx="55159" cy="88107"/>
              </a:xfrm>
              <a:prstGeom prst="rect">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2263" name="直線矢印コネクタ 2262">
              <a:extLst>
                <a:ext uri="{FF2B5EF4-FFF2-40B4-BE49-F238E27FC236}">
                  <a16:creationId xmlns:a16="http://schemas.microsoft.com/office/drawing/2014/main" id="{D6DC6F57-636B-C08E-BCC8-92998A58B445}"/>
                </a:ext>
              </a:extLst>
            </p:cNvPr>
            <p:cNvCxnSpPr/>
            <p:nvPr/>
          </p:nvCxnSpPr>
          <p:spPr>
            <a:xfrm flipH="1">
              <a:off x="21030435" y="14100956"/>
              <a:ext cx="267096"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64" name="テキスト ボックス 2263">
              <a:extLst>
                <a:ext uri="{FF2B5EF4-FFF2-40B4-BE49-F238E27FC236}">
                  <a16:creationId xmlns:a16="http://schemas.microsoft.com/office/drawing/2014/main" id="{1EE4EC00-7C35-9FB9-65A2-FF4EA32BB621}"/>
                </a:ext>
              </a:extLst>
            </p:cNvPr>
            <p:cNvSpPr txBox="1"/>
            <p:nvPr/>
          </p:nvSpPr>
          <p:spPr>
            <a:xfrm>
              <a:off x="19196977" y="13856735"/>
              <a:ext cx="1739194" cy="404341"/>
            </a:xfrm>
            <a:prstGeom prst="rect">
              <a:avLst/>
            </a:prstGeom>
            <a:noFill/>
          </p:spPr>
          <p:txBody>
            <a:bodyPr wrap="none" lIns="0" tIns="0" rIns="0" bIns="0" rtlCol="0" anchor="ctr">
              <a:spAutoFit/>
            </a:bodyPr>
            <a:lstStyle/>
            <a:p>
              <a:pPr algn="l">
                <a:lnSpc>
                  <a:spcPct val="150000"/>
                </a:lnSpc>
              </a:pPr>
              <a:r>
                <a:rPr kumimoji="1" lang="en-US" altLang="ja-JP" sz="2000" b="1" dirty="0"/>
                <a:t>Vacuum</a:t>
              </a:r>
              <a:r>
                <a:rPr kumimoji="1" lang="ja-JP" altLang="en-US" sz="2000" b="1" dirty="0"/>
                <a:t> </a:t>
              </a:r>
              <a:r>
                <a:rPr kumimoji="1" lang="en-US" altLang="ja-JP" sz="2000" b="1" dirty="0"/>
                <a:t>pump</a:t>
              </a:r>
            </a:p>
          </p:txBody>
        </p:sp>
      </p:grpSp>
      <p:cxnSp>
        <p:nvCxnSpPr>
          <p:cNvPr id="2299" name="直線コネクタ 2298">
            <a:extLst>
              <a:ext uri="{FF2B5EF4-FFF2-40B4-BE49-F238E27FC236}">
                <a16:creationId xmlns:a16="http://schemas.microsoft.com/office/drawing/2014/main" id="{400ACC9D-6EF9-4D71-E335-7C08A26A8C87}"/>
              </a:ext>
            </a:extLst>
          </p:cNvPr>
          <p:cNvCxnSpPr>
            <a:cxnSpLocks/>
          </p:cNvCxnSpPr>
          <p:nvPr/>
        </p:nvCxnSpPr>
        <p:spPr>
          <a:xfrm>
            <a:off x="23164133" y="7476224"/>
            <a:ext cx="0" cy="9020021"/>
          </a:xfrm>
          <a:prstGeom prst="line">
            <a:avLst/>
          </a:prstGeom>
          <a:ln w="762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302" name="テキスト ボックス 2301">
            <a:extLst>
              <a:ext uri="{FF2B5EF4-FFF2-40B4-BE49-F238E27FC236}">
                <a16:creationId xmlns:a16="http://schemas.microsoft.com/office/drawing/2014/main" id="{6E7CB16D-5A19-42ED-11B1-39CC27ACBCB0}"/>
              </a:ext>
            </a:extLst>
          </p:cNvPr>
          <p:cNvSpPr txBox="1"/>
          <p:nvPr/>
        </p:nvSpPr>
        <p:spPr>
          <a:xfrm>
            <a:off x="17322964" y="8148560"/>
            <a:ext cx="2160000" cy="1200329"/>
          </a:xfrm>
          <a:prstGeom prst="rect">
            <a:avLst/>
          </a:prstGeom>
          <a:noFill/>
        </p:spPr>
        <p:txBody>
          <a:bodyPr wrap="square">
            <a:spAutoFit/>
          </a:bodyPr>
          <a:lstStyle/>
          <a:p>
            <a:pPr algn="ctr"/>
            <a:r>
              <a:rPr kumimoji="1" lang="en-US" altLang="ja-JP" sz="2400" dirty="0">
                <a:solidFill>
                  <a:schemeClr val="tx1"/>
                </a:solidFill>
              </a:rPr>
              <a:t>TiNi</a:t>
            </a:r>
            <a:r>
              <a:rPr kumimoji="1" lang="en-US" altLang="ja-JP" sz="2400" baseline="-25000" dirty="0">
                <a:solidFill>
                  <a:schemeClr val="tx1"/>
                </a:solidFill>
              </a:rPr>
              <a:t>1-</a:t>
            </a:r>
            <a:r>
              <a:rPr kumimoji="1" lang="en-US" altLang="ja-JP" sz="2400" i="1" baseline="-25000" dirty="0">
                <a:solidFill>
                  <a:schemeClr val="tx1"/>
                </a:solidFill>
              </a:rPr>
              <a:t>x</a:t>
            </a:r>
            <a:r>
              <a:rPr kumimoji="1" lang="en-US" altLang="ja-JP" sz="2400" baseline="-25000" dirty="0">
                <a:solidFill>
                  <a:schemeClr val="tx1"/>
                </a:solidFill>
              </a:rPr>
              <a:t>-</a:t>
            </a:r>
            <a:r>
              <a:rPr kumimoji="1" lang="en-US" altLang="ja-JP" sz="2400" i="1" baseline="-25000" dirty="0">
                <a:solidFill>
                  <a:schemeClr val="tx1"/>
                </a:solidFill>
              </a:rPr>
              <a:t>y</a:t>
            </a:r>
            <a:r>
              <a:rPr kumimoji="1" lang="en-US" altLang="ja-JP" sz="2400" dirty="0">
                <a:solidFill>
                  <a:schemeClr val="tx1"/>
                </a:solidFill>
              </a:rPr>
              <a:t>Co</a:t>
            </a:r>
            <a:r>
              <a:rPr kumimoji="1" lang="en-US" altLang="ja-JP" sz="2400" i="1" baseline="-25000" dirty="0">
                <a:solidFill>
                  <a:schemeClr val="tx1"/>
                </a:solidFill>
              </a:rPr>
              <a:t>y</a:t>
            </a:r>
            <a:r>
              <a:rPr kumimoji="1" lang="en-US" altLang="ja-JP" sz="2400" dirty="0">
                <a:solidFill>
                  <a:schemeClr val="tx1"/>
                </a:solidFill>
              </a:rPr>
              <a:t>Sn</a:t>
            </a:r>
          </a:p>
          <a:p>
            <a:pPr algn="ctr"/>
            <a:r>
              <a:rPr kumimoji="1" lang="en-US" altLang="ja-JP" sz="2400" dirty="0">
                <a:solidFill>
                  <a:schemeClr val="tx1"/>
                </a:solidFill>
              </a:rPr>
              <a:t>(0≤</a:t>
            </a:r>
            <a:r>
              <a:rPr kumimoji="1" lang="en-US" altLang="ja-JP" sz="2400" i="1" dirty="0">
                <a:solidFill>
                  <a:schemeClr val="tx1"/>
                </a:solidFill>
              </a:rPr>
              <a:t>x</a:t>
            </a:r>
            <a:r>
              <a:rPr kumimoji="1" lang="en-US" altLang="ja-JP" sz="2400" dirty="0">
                <a:solidFill>
                  <a:schemeClr val="tx1"/>
                </a:solidFill>
              </a:rPr>
              <a:t>≤0.1, 0≤</a:t>
            </a:r>
            <a:r>
              <a:rPr kumimoji="1" lang="en-US" altLang="ja-JP" sz="2400" i="1" dirty="0">
                <a:solidFill>
                  <a:schemeClr val="tx1"/>
                </a:solidFill>
              </a:rPr>
              <a:t>y</a:t>
            </a:r>
            <a:r>
              <a:rPr kumimoji="1" lang="en-US" altLang="ja-JP" sz="2400" dirty="0">
                <a:solidFill>
                  <a:schemeClr val="tx1"/>
                </a:solidFill>
              </a:rPr>
              <a:t>≤0.05)</a:t>
            </a:r>
            <a:endParaRPr lang="ja-JP" altLang="en-US" sz="2400" dirty="0"/>
          </a:p>
        </p:txBody>
      </p:sp>
      <p:grpSp>
        <p:nvGrpSpPr>
          <p:cNvPr id="448" name="グループ化 447">
            <a:extLst>
              <a:ext uri="{FF2B5EF4-FFF2-40B4-BE49-F238E27FC236}">
                <a16:creationId xmlns:a16="http://schemas.microsoft.com/office/drawing/2014/main" id="{9FC64878-CC93-3EBB-0FF0-DF23C0C49098}"/>
              </a:ext>
            </a:extLst>
          </p:cNvPr>
          <p:cNvGrpSpPr/>
          <p:nvPr/>
        </p:nvGrpSpPr>
        <p:grpSpPr>
          <a:xfrm>
            <a:off x="13200385" y="10072203"/>
            <a:ext cx="3688671" cy="1107996"/>
            <a:chOff x="16642502" y="11502553"/>
            <a:chExt cx="3688671" cy="1107996"/>
          </a:xfrm>
        </p:grpSpPr>
        <p:sp>
          <p:nvSpPr>
            <p:cNvPr id="450" name="テキスト ボックス 449">
              <a:extLst>
                <a:ext uri="{FF2B5EF4-FFF2-40B4-BE49-F238E27FC236}">
                  <a16:creationId xmlns:a16="http://schemas.microsoft.com/office/drawing/2014/main" id="{1235C9D7-BA8D-3F74-50EB-991643C44DF2}"/>
                </a:ext>
              </a:extLst>
            </p:cNvPr>
            <p:cNvSpPr txBox="1"/>
            <p:nvPr/>
          </p:nvSpPr>
          <p:spPr>
            <a:xfrm>
              <a:off x="16791328" y="11502553"/>
              <a:ext cx="3539845" cy="1107996"/>
            </a:xfrm>
            <a:prstGeom prst="rect">
              <a:avLst/>
            </a:prstGeom>
            <a:noFill/>
          </p:spPr>
          <p:txBody>
            <a:bodyPr wrap="square" lIns="0" tIns="0" rIns="0" bIns="0" numCol="1" rtlCol="0" anchor="ctr">
              <a:spAutoFit/>
            </a:bodyPr>
            <a:lstStyle/>
            <a:p>
              <a:r>
                <a:rPr kumimoji="1" lang="ja-JP" altLang="en-US" dirty="0">
                  <a:latin typeface="Segoe UI" panose="020B0502040204020203" pitchFamily="34" charset="0"/>
                  <a:cs typeface="Segoe UI" panose="020B0502040204020203" pitchFamily="34" charset="0"/>
                </a:rPr>
                <a:t>：</a:t>
              </a:r>
              <a:r>
                <a:rPr kumimoji="1" lang="en-US" altLang="ja-JP" dirty="0">
                  <a:latin typeface="Segoe UI" panose="020B0502040204020203" pitchFamily="34" charset="0"/>
                  <a:cs typeface="Segoe UI" panose="020B0502040204020203" pitchFamily="34" charset="0"/>
                </a:rPr>
                <a:t>Seebeck</a:t>
              </a:r>
              <a:r>
                <a:rPr kumimoji="1" lang="ja-JP" altLang="en-US" dirty="0">
                  <a:latin typeface="Segoe UI" panose="020B0502040204020203" pitchFamily="34" charset="0"/>
                  <a:cs typeface="Segoe UI" panose="020B0502040204020203" pitchFamily="34" charset="0"/>
                </a:rPr>
                <a:t> </a:t>
              </a:r>
              <a:r>
                <a:rPr kumimoji="1" lang="en-US" altLang="ja-JP" dirty="0">
                  <a:latin typeface="Segoe UI" panose="020B0502040204020203" pitchFamily="34" charset="0"/>
                  <a:cs typeface="Segoe UI" panose="020B0502040204020203" pitchFamily="34" charset="0"/>
                </a:rPr>
                <a:t>coefficient</a:t>
              </a:r>
              <a:r>
                <a:rPr kumimoji="1" lang="ja-JP" altLang="en-US" dirty="0">
                  <a:latin typeface="Segoe UI" panose="020B0502040204020203" pitchFamily="34" charset="0"/>
                  <a:cs typeface="Segoe UI" panose="020B0502040204020203" pitchFamily="34" charset="0"/>
                </a:rPr>
                <a:t> </a:t>
              </a:r>
              <a:r>
                <a:rPr kumimoji="1" lang="en-US" altLang="ja-JP" dirty="0">
                  <a:latin typeface="Segoe UI" panose="020B0502040204020203" pitchFamily="34" charset="0"/>
                  <a:cs typeface="Segoe UI" panose="020B0502040204020203" pitchFamily="34" charset="0"/>
                </a:rPr>
                <a:t>(VK</a:t>
              </a:r>
              <a:r>
                <a:rPr kumimoji="1" lang="en-US" altLang="ja-JP" baseline="30000" dirty="0">
                  <a:latin typeface="Segoe UI" panose="020B0502040204020203" pitchFamily="34" charset="0"/>
                  <a:cs typeface="Segoe UI" panose="020B0502040204020203" pitchFamily="34" charset="0"/>
                </a:rPr>
                <a:t>-1</a:t>
              </a:r>
              <a:r>
                <a:rPr kumimoji="1" lang="en-US" altLang="ja-JP" dirty="0">
                  <a:latin typeface="Segoe UI" panose="020B0502040204020203" pitchFamily="34" charset="0"/>
                  <a:cs typeface="Segoe UI" panose="020B0502040204020203" pitchFamily="34" charset="0"/>
                </a:rPr>
                <a:t>)</a:t>
              </a:r>
            </a:p>
            <a:p>
              <a:r>
                <a:rPr kumimoji="1" lang="ja-JP" altLang="en-US" dirty="0">
                  <a:latin typeface="Segoe UI" panose="020B0502040204020203" pitchFamily="34" charset="0"/>
                  <a:cs typeface="Segoe UI" panose="020B0502040204020203" pitchFamily="34" charset="0"/>
                </a:rPr>
                <a:t>：</a:t>
              </a:r>
              <a:r>
                <a:rPr kumimoji="1" lang="en-US" altLang="ja-JP" dirty="0">
                  <a:latin typeface="Segoe UI" panose="020B0502040204020203" pitchFamily="34" charset="0"/>
                  <a:cs typeface="Segoe UI" panose="020B0502040204020203" pitchFamily="34" charset="0"/>
                </a:rPr>
                <a:t>Electrical resistivity</a:t>
              </a:r>
              <a:r>
                <a:rPr kumimoji="1" lang="ja-JP" altLang="en-US" dirty="0">
                  <a:latin typeface="Segoe UI" panose="020B0502040204020203" pitchFamily="34" charset="0"/>
                  <a:cs typeface="Segoe UI" panose="020B0502040204020203" pitchFamily="34" charset="0"/>
                </a:rPr>
                <a:t> </a:t>
              </a:r>
              <a:r>
                <a:rPr kumimoji="1" lang="en-US" altLang="ja-JP" dirty="0">
                  <a:latin typeface="Segoe UI" panose="020B0502040204020203" pitchFamily="34" charset="0"/>
                  <a:cs typeface="Segoe UI" panose="020B0502040204020203" pitchFamily="34" charset="0"/>
                </a:rPr>
                <a:t>(</a:t>
              </a:r>
              <a:r>
                <a:rPr kumimoji="1" lang="en-US" altLang="ja-JP" dirty="0" err="1">
                  <a:latin typeface="Segoe UI" panose="020B0502040204020203" pitchFamily="34" charset="0"/>
                  <a:cs typeface="Segoe UI" panose="020B0502040204020203" pitchFamily="34" charset="0"/>
                </a:rPr>
                <a:t>Ωm</a:t>
              </a:r>
              <a:r>
                <a:rPr kumimoji="1" lang="en-US" altLang="ja-JP" dirty="0">
                  <a:latin typeface="Segoe UI" panose="020B0502040204020203" pitchFamily="34" charset="0"/>
                  <a:cs typeface="Segoe UI" panose="020B0502040204020203" pitchFamily="34" charset="0"/>
                </a:rPr>
                <a:t>)</a:t>
              </a:r>
            </a:p>
            <a:p>
              <a:r>
                <a:rPr kumimoji="1" lang="ja-JP" altLang="en-US" dirty="0">
                  <a:latin typeface="Segoe UI" panose="020B0502040204020203" pitchFamily="34" charset="0"/>
                  <a:cs typeface="Segoe UI" panose="020B0502040204020203" pitchFamily="34" charset="0"/>
                </a:rPr>
                <a:t>：</a:t>
              </a:r>
              <a:r>
                <a:rPr kumimoji="1" lang="en-US" altLang="ja-JP" dirty="0">
                  <a:latin typeface="Segoe UI" panose="020B0502040204020203" pitchFamily="34" charset="0"/>
                  <a:cs typeface="Segoe UI" panose="020B0502040204020203" pitchFamily="34" charset="0"/>
                </a:rPr>
                <a:t>Thermal conductivity</a:t>
              </a:r>
              <a:r>
                <a:rPr kumimoji="1" lang="ja-JP" altLang="en-US" dirty="0">
                  <a:latin typeface="Segoe UI" panose="020B0502040204020203" pitchFamily="34" charset="0"/>
                  <a:cs typeface="Segoe UI" panose="020B0502040204020203" pitchFamily="34" charset="0"/>
                </a:rPr>
                <a:t> </a:t>
              </a:r>
              <a:r>
                <a:rPr kumimoji="1" lang="en-US" altLang="ja-JP" dirty="0">
                  <a:latin typeface="Segoe UI" panose="020B0502040204020203" pitchFamily="34" charset="0"/>
                  <a:cs typeface="Segoe UI" panose="020B0502040204020203" pitchFamily="34" charset="0"/>
                </a:rPr>
                <a:t>(Wm</a:t>
              </a:r>
              <a:r>
                <a:rPr kumimoji="1" lang="en-US" altLang="ja-JP" baseline="30000" dirty="0">
                  <a:latin typeface="Segoe UI" panose="020B0502040204020203" pitchFamily="34" charset="0"/>
                  <a:cs typeface="Segoe UI" panose="020B0502040204020203" pitchFamily="34" charset="0"/>
                </a:rPr>
                <a:t>-1</a:t>
              </a:r>
              <a:r>
                <a:rPr kumimoji="1" lang="en-US" altLang="ja-JP" dirty="0">
                  <a:latin typeface="Segoe UI" panose="020B0502040204020203" pitchFamily="34" charset="0"/>
                  <a:cs typeface="Segoe UI" panose="020B0502040204020203" pitchFamily="34" charset="0"/>
                </a:rPr>
                <a:t>K</a:t>
              </a:r>
              <a:r>
                <a:rPr kumimoji="1" lang="en-US" altLang="ja-JP" baseline="30000" dirty="0">
                  <a:latin typeface="Segoe UI" panose="020B0502040204020203" pitchFamily="34" charset="0"/>
                  <a:cs typeface="Segoe UI" panose="020B0502040204020203" pitchFamily="34" charset="0"/>
                </a:rPr>
                <a:t>-1</a:t>
              </a:r>
              <a:r>
                <a:rPr kumimoji="1" lang="en-US" altLang="ja-JP" dirty="0">
                  <a:latin typeface="Segoe UI" panose="020B0502040204020203" pitchFamily="34" charset="0"/>
                  <a:cs typeface="Segoe UI" panose="020B0502040204020203" pitchFamily="34" charset="0"/>
                </a:rPr>
                <a:t>)</a:t>
              </a:r>
            </a:p>
            <a:p>
              <a:r>
                <a:rPr kumimoji="1" lang="ja-JP" altLang="en-US" dirty="0">
                  <a:latin typeface="Segoe UI" panose="020B0502040204020203" pitchFamily="34" charset="0"/>
                  <a:cs typeface="Segoe UI" panose="020B0502040204020203" pitchFamily="34" charset="0"/>
                </a:rPr>
                <a:t>：</a:t>
              </a:r>
              <a:r>
                <a:rPr kumimoji="1" lang="en-US" altLang="ja-JP" dirty="0">
                  <a:latin typeface="Segoe UI" panose="020B0502040204020203" pitchFamily="34" charset="0"/>
                  <a:cs typeface="Segoe UI" panose="020B0502040204020203" pitchFamily="34" charset="0"/>
                </a:rPr>
                <a:t>Average Temperature</a:t>
              </a:r>
              <a:r>
                <a:rPr kumimoji="1" lang="ja-JP" altLang="en-US" dirty="0">
                  <a:latin typeface="Segoe UI" panose="020B0502040204020203" pitchFamily="34" charset="0"/>
                  <a:cs typeface="Segoe UI" panose="020B0502040204020203" pitchFamily="34" charset="0"/>
                </a:rPr>
                <a:t> </a:t>
              </a:r>
              <a:r>
                <a:rPr kumimoji="1" lang="en-US" altLang="ja-JP" dirty="0">
                  <a:latin typeface="Segoe UI" panose="020B0502040204020203" pitchFamily="34" charset="0"/>
                  <a:cs typeface="Segoe UI" panose="020B0502040204020203" pitchFamily="34" charset="0"/>
                </a:rPr>
                <a:t>(K)</a:t>
              </a:r>
              <a:endParaRPr kumimoji="1" lang="ja-JP" altLang="en-US" dirty="0">
                <a:latin typeface="Segoe UI" panose="020B0502040204020203" pitchFamily="34" charset="0"/>
                <a:cs typeface="Segoe UI" panose="020B0502040204020203" pitchFamily="34" charset="0"/>
              </a:endParaRPr>
            </a:p>
          </p:txBody>
        </p:sp>
        <p:sp>
          <p:nvSpPr>
            <p:cNvPr id="451" name="テキスト ボックス 450">
              <a:extLst>
                <a:ext uri="{FF2B5EF4-FFF2-40B4-BE49-F238E27FC236}">
                  <a16:creationId xmlns:a16="http://schemas.microsoft.com/office/drawing/2014/main" id="{7D82FED5-63DB-288D-D3C4-00092FFC5865}"/>
                </a:ext>
              </a:extLst>
            </p:cNvPr>
            <p:cNvSpPr txBox="1"/>
            <p:nvPr/>
          </p:nvSpPr>
          <p:spPr>
            <a:xfrm>
              <a:off x="16642502" y="11502553"/>
              <a:ext cx="294790" cy="1107996"/>
            </a:xfrm>
            <a:prstGeom prst="rect">
              <a:avLst/>
            </a:prstGeom>
            <a:noFill/>
          </p:spPr>
          <p:txBody>
            <a:bodyPr wrap="square" lIns="0" tIns="0" rIns="0" bIns="0" numCol="1" rtlCol="0" anchor="ctr">
              <a:spAutoFit/>
            </a:bodyPr>
            <a:lstStyle/>
            <a:p>
              <a:r>
                <a:rPr kumimoji="1" lang="en-US" altLang="ja-JP" i="1" dirty="0">
                  <a:latin typeface="Segoe UI" panose="020B0502040204020203" pitchFamily="34" charset="0"/>
                  <a:cs typeface="Segoe UI" panose="020B0502040204020203" pitchFamily="34" charset="0"/>
                </a:rPr>
                <a:t>S</a:t>
              </a:r>
            </a:p>
            <a:p>
              <a:r>
                <a:rPr kumimoji="1" lang="en-US" altLang="ja-JP" i="1" dirty="0">
                  <a:latin typeface="Segoe UI" panose="020B0502040204020203" pitchFamily="34" charset="0"/>
                  <a:cs typeface="Segoe UI" panose="020B0502040204020203" pitchFamily="34" charset="0"/>
                </a:rPr>
                <a:t>ρ</a:t>
              </a:r>
            </a:p>
            <a:p>
              <a:r>
                <a:rPr kumimoji="1" lang="en-US" altLang="ja-JP" i="1" dirty="0">
                  <a:latin typeface="Segoe UI" panose="020B0502040204020203" pitchFamily="34" charset="0"/>
                  <a:cs typeface="Segoe UI" panose="020B0502040204020203" pitchFamily="34" charset="0"/>
                </a:rPr>
                <a:t>κ</a:t>
              </a:r>
            </a:p>
            <a:p>
              <a:r>
                <a:rPr kumimoji="1" lang="en-US" altLang="ja-JP" i="1" dirty="0">
                  <a:latin typeface="Segoe UI" panose="020B0502040204020203" pitchFamily="34" charset="0"/>
                  <a:cs typeface="Segoe UI" panose="020B0502040204020203" pitchFamily="34" charset="0"/>
                </a:rPr>
                <a:t>T</a:t>
              </a:r>
              <a:endParaRPr kumimoji="1" lang="ja-JP" altLang="en-US" dirty="0">
                <a:latin typeface="Segoe UI" panose="020B0502040204020203" pitchFamily="34" charset="0"/>
                <a:cs typeface="Segoe UI" panose="020B0502040204020203" pitchFamily="34" charset="0"/>
              </a:endParaRPr>
            </a:p>
          </p:txBody>
        </p:sp>
      </p:grpSp>
      <p:grpSp>
        <p:nvGrpSpPr>
          <p:cNvPr id="6017" name="グループ化 6016">
            <a:extLst>
              <a:ext uri="{FF2B5EF4-FFF2-40B4-BE49-F238E27FC236}">
                <a16:creationId xmlns:a16="http://schemas.microsoft.com/office/drawing/2014/main" id="{7D843870-BDEB-C914-B60F-4E43235C6513}"/>
              </a:ext>
            </a:extLst>
          </p:cNvPr>
          <p:cNvGrpSpPr/>
          <p:nvPr/>
        </p:nvGrpSpPr>
        <p:grpSpPr>
          <a:xfrm>
            <a:off x="9981414" y="6701284"/>
            <a:ext cx="3950378" cy="2460216"/>
            <a:chOff x="11969619" y="6677800"/>
            <a:chExt cx="3950378" cy="2460216"/>
          </a:xfrm>
        </p:grpSpPr>
        <p:sp>
          <p:nvSpPr>
            <p:cNvPr id="6016" name="フリーフォーム: 図形 6015">
              <a:extLst>
                <a:ext uri="{FF2B5EF4-FFF2-40B4-BE49-F238E27FC236}">
                  <a16:creationId xmlns:a16="http://schemas.microsoft.com/office/drawing/2014/main" id="{F905E688-5790-35F2-F7C1-957EB6BFAAA5}"/>
                </a:ext>
              </a:extLst>
            </p:cNvPr>
            <p:cNvSpPr/>
            <p:nvPr/>
          </p:nvSpPr>
          <p:spPr>
            <a:xfrm>
              <a:off x="12733020" y="8282940"/>
              <a:ext cx="1478280" cy="441960"/>
            </a:xfrm>
            <a:custGeom>
              <a:avLst/>
              <a:gdLst>
                <a:gd name="connsiteX0" fmla="*/ 0 w 1478280"/>
                <a:gd name="connsiteY0" fmla="*/ 0 h 441960"/>
                <a:gd name="connsiteX1" fmla="*/ 0 w 1478280"/>
                <a:gd name="connsiteY1" fmla="*/ 441960 h 441960"/>
                <a:gd name="connsiteX2" fmla="*/ 1478280 w 1478280"/>
                <a:gd name="connsiteY2" fmla="*/ 441960 h 441960"/>
                <a:gd name="connsiteX3" fmla="*/ 1478280 w 1478280"/>
                <a:gd name="connsiteY3" fmla="*/ 0 h 441960"/>
              </a:gdLst>
              <a:ahLst/>
              <a:cxnLst>
                <a:cxn ang="0">
                  <a:pos x="connsiteX0" y="connsiteY0"/>
                </a:cxn>
                <a:cxn ang="0">
                  <a:pos x="connsiteX1" y="connsiteY1"/>
                </a:cxn>
                <a:cxn ang="0">
                  <a:pos x="connsiteX2" y="connsiteY2"/>
                </a:cxn>
                <a:cxn ang="0">
                  <a:pos x="connsiteX3" y="connsiteY3"/>
                </a:cxn>
              </a:cxnLst>
              <a:rect l="l" t="t" r="r" b="b"/>
              <a:pathLst>
                <a:path w="1478280" h="441960">
                  <a:moveTo>
                    <a:pt x="0" y="0"/>
                  </a:moveTo>
                  <a:lnTo>
                    <a:pt x="0" y="441960"/>
                  </a:lnTo>
                  <a:lnTo>
                    <a:pt x="1478280" y="441960"/>
                  </a:lnTo>
                  <a:lnTo>
                    <a:pt x="1478280" y="0"/>
                  </a:lnTo>
                </a:path>
              </a:pathLst>
            </a:cu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111" name="グループ化 2110">
              <a:extLst>
                <a:ext uri="{FF2B5EF4-FFF2-40B4-BE49-F238E27FC236}">
                  <a16:creationId xmlns:a16="http://schemas.microsoft.com/office/drawing/2014/main" id="{101E7B50-B922-7EC7-912E-754B3CFD7CE5}"/>
                </a:ext>
              </a:extLst>
            </p:cNvPr>
            <p:cNvGrpSpPr/>
            <p:nvPr/>
          </p:nvGrpSpPr>
          <p:grpSpPr>
            <a:xfrm>
              <a:off x="11969619" y="6677800"/>
              <a:ext cx="3950378" cy="2460216"/>
              <a:chOff x="11853450" y="6723442"/>
              <a:chExt cx="3950378" cy="2460216"/>
            </a:xfrm>
          </p:grpSpPr>
          <p:grpSp>
            <p:nvGrpSpPr>
              <p:cNvPr id="2110" name="グループ化 2109">
                <a:extLst>
                  <a:ext uri="{FF2B5EF4-FFF2-40B4-BE49-F238E27FC236}">
                    <a16:creationId xmlns:a16="http://schemas.microsoft.com/office/drawing/2014/main" id="{4EEA9613-11C7-C181-56A2-80A2D0C2BFE1}"/>
                  </a:ext>
                </a:extLst>
              </p:cNvPr>
              <p:cNvGrpSpPr/>
              <p:nvPr/>
            </p:nvGrpSpPr>
            <p:grpSpPr>
              <a:xfrm>
                <a:off x="11853450" y="6723442"/>
                <a:ext cx="3950378" cy="2460216"/>
                <a:chOff x="11853450" y="6723442"/>
                <a:chExt cx="3950378" cy="2460216"/>
              </a:xfrm>
            </p:grpSpPr>
            <p:sp>
              <p:nvSpPr>
                <p:cNvPr id="5969" name="楕円 5968">
                  <a:extLst>
                    <a:ext uri="{FF2B5EF4-FFF2-40B4-BE49-F238E27FC236}">
                      <a16:creationId xmlns:a16="http://schemas.microsoft.com/office/drawing/2014/main" id="{38DA3AC4-693A-14BC-3944-18FCAFE71C32}"/>
                    </a:ext>
                  </a:extLst>
                </p:cNvPr>
                <p:cNvSpPr/>
                <p:nvPr/>
              </p:nvSpPr>
              <p:spPr>
                <a:xfrm>
                  <a:off x="13114142" y="8536747"/>
                  <a:ext cx="429989" cy="410031"/>
                </a:xfrm>
                <a:prstGeom prst="ellipse">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5964" name="グループ化 5963">
                  <a:extLst>
                    <a:ext uri="{FF2B5EF4-FFF2-40B4-BE49-F238E27FC236}">
                      <a16:creationId xmlns:a16="http://schemas.microsoft.com/office/drawing/2014/main" id="{2C103D16-4329-AFE2-3579-D13484F37EFC}"/>
                    </a:ext>
                  </a:extLst>
                </p:cNvPr>
                <p:cNvGrpSpPr/>
                <p:nvPr/>
              </p:nvGrpSpPr>
              <p:grpSpPr>
                <a:xfrm>
                  <a:off x="11853450" y="6723442"/>
                  <a:ext cx="3261290" cy="1638422"/>
                  <a:chOff x="9114980" y="6698772"/>
                  <a:chExt cx="3261290" cy="1638422"/>
                </a:xfrm>
              </p:grpSpPr>
              <p:grpSp>
                <p:nvGrpSpPr>
                  <p:cNvPr id="507" name="グループ化 506">
                    <a:extLst>
                      <a:ext uri="{FF2B5EF4-FFF2-40B4-BE49-F238E27FC236}">
                        <a16:creationId xmlns:a16="http://schemas.microsoft.com/office/drawing/2014/main" id="{51A10220-85A3-DF0C-E018-42528A95D189}"/>
                      </a:ext>
                    </a:extLst>
                  </p:cNvPr>
                  <p:cNvGrpSpPr>
                    <a:grpSpLocks noChangeAspect="1"/>
                  </p:cNvGrpSpPr>
                  <p:nvPr/>
                </p:nvGrpSpPr>
                <p:grpSpPr>
                  <a:xfrm>
                    <a:off x="9767821" y="6698772"/>
                    <a:ext cx="2608449" cy="1638422"/>
                    <a:chOff x="6932541" y="4144026"/>
                    <a:chExt cx="2840112" cy="1783933"/>
                  </a:xfrm>
                </p:grpSpPr>
                <p:sp>
                  <p:nvSpPr>
                    <p:cNvPr id="68" name="直方体 67">
                      <a:extLst>
                        <a:ext uri="{FF2B5EF4-FFF2-40B4-BE49-F238E27FC236}">
                          <a16:creationId xmlns:a16="http://schemas.microsoft.com/office/drawing/2014/main" id="{80810F5F-4677-B618-A9EC-8A23F07BF5D3}"/>
                        </a:ext>
                      </a:extLst>
                    </p:cNvPr>
                    <p:cNvSpPr/>
                    <p:nvPr/>
                  </p:nvSpPr>
                  <p:spPr>
                    <a:xfrm>
                      <a:off x="6932541" y="5538277"/>
                      <a:ext cx="648000" cy="384918"/>
                    </a:xfrm>
                    <a:prstGeom prst="cube">
                      <a:avLst>
                        <a:gd name="adj" fmla="val 90768"/>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直方体 69">
                      <a:extLst>
                        <a:ext uri="{FF2B5EF4-FFF2-40B4-BE49-F238E27FC236}">
                          <a16:creationId xmlns:a16="http://schemas.microsoft.com/office/drawing/2014/main" id="{D8A6923B-B092-389F-24F9-FDC0841349FB}"/>
                        </a:ext>
                      </a:extLst>
                    </p:cNvPr>
                    <p:cNvSpPr/>
                    <p:nvPr/>
                  </p:nvSpPr>
                  <p:spPr>
                    <a:xfrm>
                      <a:off x="7791386" y="4835368"/>
                      <a:ext cx="950244" cy="165600"/>
                    </a:xfrm>
                    <a:prstGeom prst="cube">
                      <a:avLst>
                        <a:gd name="adj" fmla="val 83276"/>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 name="直方体 70">
                      <a:extLst>
                        <a:ext uri="{FF2B5EF4-FFF2-40B4-BE49-F238E27FC236}">
                          <a16:creationId xmlns:a16="http://schemas.microsoft.com/office/drawing/2014/main" id="{DD64FA23-B37B-707B-5E2C-A9C635E17146}"/>
                        </a:ext>
                      </a:extLst>
                    </p:cNvPr>
                    <p:cNvSpPr/>
                    <p:nvPr/>
                  </p:nvSpPr>
                  <p:spPr>
                    <a:xfrm>
                      <a:off x="7361092" y="5084121"/>
                      <a:ext cx="648000" cy="384918"/>
                    </a:xfrm>
                    <a:prstGeom prst="cube">
                      <a:avLst>
                        <a:gd name="adj" fmla="val 90768"/>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2" name="グループ化 71">
                      <a:extLst>
                        <a:ext uri="{FF2B5EF4-FFF2-40B4-BE49-F238E27FC236}">
                          <a16:creationId xmlns:a16="http://schemas.microsoft.com/office/drawing/2014/main" id="{864EA830-1BA7-79EC-1A99-6579B521CCFB}"/>
                        </a:ext>
                      </a:extLst>
                    </p:cNvPr>
                    <p:cNvGrpSpPr/>
                    <p:nvPr/>
                  </p:nvGrpSpPr>
                  <p:grpSpPr>
                    <a:xfrm>
                      <a:off x="7577092" y="4150378"/>
                      <a:ext cx="648000" cy="1070236"/>
                      <a:chOff x="7109962" y="3261473"/>
                      <a:chExt cx="648000" cy="1070236"/>
                    </a:xfrm>
                  </p:grpSpPr>
                  <p:sp>
                    <p:nvSpPr>
                      <p:cNvPr id="5957" name="直方体 5956">
                        <a:extLst>
                          <a:ext uri="{FF2B5EF4-FFF2-40B4-BE49-F238E27FC236}">
                            <a16:creationId xmlns:a16="http://schemas.microsoft.com/office/drawing/2014/main" id="{9AC5683F-06E5-DE51-A788-94B8C8F02931}"/>
                          </a:ext>
                        </a:extLst>
                      </p:cNvPr>
                      <p:cNvSpPr/>
                      <p:nvPr/>
                    </p:nvSpPr>
                    <p:spPr>
                      <a:xfrm>
                        <a:off x="7325962" y="3261473"/>
                        <a:ext cx="432000" cy="828000"/>
                      </a:xfrm>
                      <a:prstGeom prst="cube">
                        <a:avLst>
                          <a:gd name="adj" fmla="val 31178"/>
                        </a:avLst>
                      </a:prstGeom>
                      <a:solidFill>
                        <a:srgbClr val="BFE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58" name="直方体 5957">
                        <a:extLst>
                          <a:ext uri="{FF2B5EF4-FFF2-40B4-BE49-F238E27FC236}">
                            <a16:creationId xmlns:a16="http://schemas.microsoft.com/office/drawing/2014/main" id="{380957BA-B66F-A995-9210-2BA8010D5256}"/>
                          </a:ext>
                        </a:extLst>
                      </p:cNvPr>
                      <p:cNvSpPr/>
                      <p:nvPr/>
                    </p:nvSpPr>
                    <p:spPr>
                      <a:xfrm>
                        <a:off x="7109962" y="3503709"/>
                        <a:ext cx="432000" cy="828000"/>
                      </a:xfrm>
                      <a:prstGeom prst="cube">
                        <a:avLst>
                          <a:gd name="adj" fmla="val 31178"/>
                        </a:avLst>
                      </a:prstGeom>
                      <a:solidFill>
                        <a:srgbClr val="FFCA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59" name="直方体 5958">
                        <a:extLst>
                          <a:ext uri="{FF2B5EF4-FFF2-40B4-BE49-F238E27FC236}">
                            <a16:creationId xmlns:a16="http://schemas.microsoft.com/office/drawing/2014/main" id="{4EBB42BA-B097-12FC-2AEC-66C85BA274E1}"/>
                          </a:ext>
                        </a:extLst>
                      </p:cNvPr>
                      <p:cNvSpPr/>
                      <p:nvPr/>
                    </p:nvSpPr>
                    <p:spPr>
                      <a:xfrm>
                        <a:off x="7109962" y="3261473"/>
                        <a:ext cx="648000" cy="384918"/>
                      </a:xfrm>
                      <a:prstGeom prst="cube">
                        <a:avLst>
                          <a:gd name="adj" fmla="val 90768"/>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3" name="直方体 72">
                      <a:extLst>
                        <a:ext uri="{FF2B5EF4-FFF2-40B4-BE49-F238E27FC236}">
                          <a16:creationId xmlns:a16="http://schemas.microsoft.com/office/drawing/2014/main" id="{64D6794B-691D-E126-26E5-850C8E0AB901}"/>
                        </a:ext>
                      </a:extLst>
                    </p:cNvPr>
                    <p:cNvSpPr/>
                    <p:nvPr/>
                  </p:nvSpPr>
                  <p:spPr>
                    <a:xfrm>
                      <a:off x="7663086" y="5538487"/>
                      <a:ext cx="950244" cy="165600"/>
                    </a:xfrm>
                    <a:prstGeom prst="cube">
                      <a:avLst>
                        <a:gd name="adj" fmla="val 83276"/>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75" name="グループ化 74">
                      <a:extLst>
                        <a:ext uri="{FF2B5EF4-FFF2-40B4-BE49-F238E27FC236}">
                          <a16:creationId xmlns:a16="http://schemas.microsoft.com/office/drawing/2014/main" id="{EB0D8206-327D-E2E4-697B-BA35DA85CF88}"/>
                        </a:ext>
                      </a:extLst>
                    </p:cNvPr>
                    <p:cNvGrpSpPr/>
                    <p:nvPr/>
                  </p:nvGrpSpPr>
                  <p:grpSpPr>
                    <a:xfrm>
                      <a:off x="7148268" y="4605463"/>
                      <a:ext cx="648000" cy="1070236"/>
                      <a:chOff x="7109962" y="3261473"/>
                      <a:chExt cx="648000" cy="1070236"/>
                    </a:xfrm>
                  </p:grpSpPr>
                  <p:sp>
                    <p:nvSpPr>
                      <p:cNvPr id="5954" name="直方体 5953">
                        <a:extLst>
                          <a:ext uri="{FF2B5EF4-FFF2-40B4-BE49-F238E27FC236}">
                            <a16:creationId xmlns:a16="http://schemas.microsoft.com/office/drawing/2014/main" id="{16A08D82-D040-A56A-8205-9F53AD7951FE}"/>
                          </a:ext>
                        </a:extLst>
                      </p:cNvPr>
                      <p:cNvSpPr/>
                      <p:nvPr/>
                    </p:nvSpPr>
                    <p:spPr>
                      <a:xfrm>
                        <a:off x="7325962" y="3261473"/>
                        <a:ext cx="432000" cy="828000"/>
                      </a:xfrm>
                      <a:prstGeom prst="cube">
                        <a:avLst>
                          <a:gd name="adj" fmla="val 31178"/>
                        </a:avLst>
                      </a:prstGeom>
                      <a:solidFill>
                        <a:srgbClr val="BFE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55" name="直方体 5954">
                        <a:extLst>
                          <a:ext uri="{FF2B5EF4-FFF2-40B4-BE49-F238E27FC236}">
                            <a16:creationId xmlns:a16="http://schemas.microsoft.com/office/drawing/2014/main" id="{8FE66FBA-9E92-72F4-146C-9E7B5F335FEA}"/>
                          </a:ext>
                        </a:extLst>
                      </p:cNvPr>
                      <p:cNvSpPr/>
                      <p:nvPr/>
                    </p:nvSpPr>
                    <p:spPr>
                      <a:xfrm>
                        <a:off x="7109962" y="3503709"/>
                        <a:ext cx="432000" cy="828000"/>
                      </a:xfrm>
                      <a:prstGeom prst="cube">
                        <a:avLst>
                          <a:gd name="adj" fmla="val 31178"/>
                        </a:avLst>
                      </a:prstGeom>
                      <a:solidFill>
                        <a:srgbClr val="FFCA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956" name="直方体 5955">
                        <a:extLst>
                          <a:ext uri="{FF2B5EF4-FFF2-40B4-BE49-F238E27FC236}">
                            <a16:creationId xmlns:a16="http://schemas.microsoft.com/office/drawing/2014/main" id="{BEC6E873-BD30-6898-B3A8-BC9E685B10D7}"/>
                          </a:ext>
                        </a:extLst>
                      </p:cNvPr>
                      <p:cNvSpPr/>
                      <p:nvPr/>
                    </p:nvSpPr>
                    <p:spPr>
                      <a:xfrm>
                        <a:off x="7109962" y="3261473"/>
                        <a:ext cx="648000" cy="384918"/>
                      </a:xfrm>
                      <a:prstGeom prst="cube">
                        <a:avLst>
                          <a:gd name="adj" fmla="val 90768"/>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6" name="直方体 75">
                      <a:extLst>
                        <a:ext uri="{FF2B5EF4-FFF2-40B4-BE49-F238E27FC236}">
                          <a16:creationId xmlns:a16="http://schemas.microsoft.com/office/drawing/2014/main" id="{3CB28A8A-B965-7DA2-C758-25C7902A179A}"/>
                        </a:ext>
                      </a:extLst>
                    </p:cNvPr>
                    <p:cNvSpPr/>
                    <p:nvPr/>
                  </p:nvSpPr>
                  <p:spPr>
                    <a:xfrm>
                      <a:off x="7876160" y="5077627"/>
                      <a:ext cx="648000" cy="384918"/>
                    </a:xfrm>
                    <a:prstGeom prst="cube">
                      <a:avLst>
                        <a:gd name="adj" fmla="val 90768"/>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8" name="グループ化 77">
                      <a:extLst>
                        <a:ext uri="{FF2B5EF4-FFF2-40B4-BE49-F238E27FC236}">
                          <a16:creationId xmlns:a16="http://schemas.microsoft.com/office/drawing/2014/main" id="{7239C2F0-01C5-E183-6548-4E1307F17356}"/>
                        </a:ext>
                      </a:extLst>
                    </p:cNvPr>
                    <p:cNvGrpSpPr/>
                    <p:nvPr/>
                  </p:nvGrpSpPr>
                  <p:grpSpPr>
                    <a:xfrm>
                      <a:off x="8092160" y="4144026"/>
                      <a:ext cx="648000" cy="1070236"/>
                      <a:chOff x="7109962" y="3261473"/>
                      <a:chExt cx="648000" cy="1070236"/>
                    </a:xfrm>
                  </p:grpSpPr>
                  <p:sp>
                    <p:nvSpPr>
                      <p:cNvPr id="127" name="直方体 126">
                        <a:extLst>
                          <a:ext uri="{FF2B5EF4-FFF2-40B4-BE49-F238E27FC236}">
                            <a16:creationId xmlns:a16="http://schemas.microsoft.com/office/drawing/2014/main" id="{DE3E4E80-A920-4F84-FBCF-6FC6A98A60DE}"/>
                          </a:ext>
                        </a:extLst>
                      </p:cNvPr>
                      <p:cNvSpPr/>
                      <p:nvPr/>
                    </p:nvSpPr>
                    <p:spPr>
                      <a:xfrm>
                        <a:off x="7325962" y="3261473"/>
                        <a:ext cx="432000" cy="828000"/>
                      </a:xfrm>
                      <a:prstGeom prst="cube">
                        <a:avLst>
                          <a:gd name="adj" fmla="val 31178"/>
                        </a:avLst>
                      </a:prstGeom>
                      <a:solidFill>
                        <a:srgbClr val="FFCA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52" name="直方体 5951">
                        <a:extLst>
                          <a:ext uri="{FF2B5EF4-FFF2-40B4-BE49-F238E27FC236}">
                            <a16:creationId xmlns:a16="http://schemas.microsoft.com/office/drawing/2014/main" id="{3C40850B-B7BE-D303-B1C0-B03197BE57CD}"/>
                          </a:ext>
                        </a:extLst>
                      </p:cNvPr>
                      <p:cNvSpPr/>
                      <p:nvPr/>
                    </p:nvSpPr>
                    <p:spPr>
                      <a:xfrm>
                        <a:off x="7109962" y="3503709"/>
                        <a:ext cx="432000" cy="828000"/>
                      </a:xfrm>
                      <a:prstGeom prst="cube">
                        <a:avLst>
                          <a:gd name="adj" fmla="val 31178"/>
                        </a:avLst>
                      </a:prstGeom>
                      <a:solidFill>
                        <a:srgbClr val="BFE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953" name="直方体 5952">
                        <a:extLst>
                          <a:ext uri="{FF2B5EF4-FFF2-40B4-BE49-F238E27FC236}">
                            <a16:creationId xmlns:a16="http://schemas.microsoft.com/office/drawing/2014/main" id="{53D2A50B-FBAD-44F0-014F-79D56AB52602}"/>
                          </a:ext>
                        </a:extLst>
                      </p:cNvPr>
                      <p:cNvSpPr/>
                      <p:nvPr/>
                    </p:nvSpPr>
                    <p:spPr>
                      <a:xfrm>
                        <a:off x="7109962" y="3261473"/>
                        <a:ext cx="648000" cy="384918"/>
                      </a:xfrm>
                      <a:prstGeom prst="cube">
                        <a:avLst>
                          <a:gd name="adj" fmla="val 90768"/>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80" name="グループ化 79">
                      <a:extLst>
                        <a:ext uri="{FF2B5EF4-FFF2-40B4-BE49-F238E27FC236}">
                          <a16:creationId xmlns:a16="http://schemas.microsoft.com/office/drawing/2014/main" id="{26D5386E-3E81-74FA-02FF-28A73E3CBCB3}"/>
                        </a:ext>
                      </a:extLst>
                    </p:cNvPr>
                    <p:cNvGrpSpPr/>
                    <p:nvPr/>
                  </p:nvGrpSpPr>
                  <p:grpSpPr>
                    <a:xfrm>
                      <a:off x="7663336" y="4605463"/>
                      <a:ext cx="648000" cy="1070236"/>
                      <a:chOff x="7109962" y="3261473"/>
                      <a:chExt cx="648000" cy="1070236"/>
                    </a:xfrm>
                  </p:grpSpPr>
                  <p:sp>
                    <p:nvSpPr>
                      <p:cNvPr id="124" name="直方体 123">
                        <a:extLst>
                          <a:ext uri="{FF2B5EF4-FFF2-40B4-BE49-F238E27FC236}">
                            <a16:creationId xmlns:a16="http://schemas.microsoft.com/office/drawing/2014/main" id="{79E4E609-B106-AF40-DBCC-A10CB855E167}"/>
                          </a:ext>
                        </a:extLst>
                      </p:cNvPr>
                      <p:cNvSpPr/>
                      <p:nvPr/>
                    </p:nvSpPr>
                    <p:spPr>
                      <a:xfrm>
                        <a:off x="7325962" y="3261473"/>
                        <a:ext cx="432000" cy="828000"/>
                      </a:xfrm>
                      <a:prstGeom prst="cube">
                        <a:avLst>
                          <a:gd name="adj" fmla="val 31178"/>
                        </a:avLst>
                      </a:prstGeom>
                      <a:solidFill>
                        <a:srgbClr val="FFCA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5" name="直方体 124">
                        <a:extLst>
                          <a:ext uri="{FF2B5EF4-FFF2-40B4-BE49-F238E27FC236}">
                            <a16:creationId xmlns:a16="http://schemas.microsoft.com/office/drawing/2014/main" id="{A22CDC35-FF2F-8F74-A235-198F5D2F4906}"/>
                          </a:ext>
                        </a:extLst>
                      </p:cNvPr>
                      <p:cNvSpPr/>
                      <p:nvPr/>
                    </p:nvSpPr>
                    <p:spPr>
                      <a:xfrm>
                        <a:off x="7109962" y="3503709"/>
                        <a:ext cx="432000" cy="828000"/>
                      </a:xfrm>
                      <a:prstGeom prst="cube">
                        <a:avLst>
                          <a:gd name="adj" fmla="val 31178"/>
                        </a:avLst>
                      </a:prstGeom>
                      <a:solidFill>
                        <a:srgbClr val="BFE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6" name="直方体 125">
                        <a:extLst>
                          <a:ext uri="{FF2B5EF4-FFF2-40B4-BE49-F238E27FC236}">
                            <a16:creationId xmlns:a16="http://schemas.microsoft.com/office/drawing/2014/main" id="{37EA1C29-2381-79D9-AE09-03768FC757EF}"/>
                          </a:ext>
                        </a:extLst>
                      </p:cNvPr>
                      <p:cNvSpPr/>
                      <p:nvPr/>
                    </p:nvSpPr>
                    <p:spPr>
                      <a:xfrm>
                        <a:off x="7109962" y="3261473"/>
                        <a:ext cx="648000" cy="384918"/>
                      </a:xfrm>
                      <a:prstGeom prst="cube">
                        <a:avLst>
                          <a:gd name="adj" fmla="val 90768"/>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82" name="直方体 81">
                      <a:extLst>
                        <a:ext uri="{FF2B5EF4-FFF2-40B4-BE49-F238E27FC236}">
                          <a16:creationId xmlns:a16="http://schemas.microsoft.com/office/drawing/2014/main" id="{EECDB646-684D-47F4-64DE-3E5036E6442A}"/>
                        </a:ext>
                      </a:extLst>
                    </p:cNvPr>
                    <p:cNvSpPr/>
                    <p:nvPr/>
                  </p:nvSpPr>
                  <p:spPr>
                    <a:xfrm>
                      <a:off x="8479781" y="5543041"/>
                      <a:ext cx="648000" cy="384918"/>
                    </a:xfrm>
                    <a:prstGeom prst="cube">
                      <a:avLst>
                        <a:gd name="adj" fmla="val 90768"/>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5" name="直方体 84">
                      <a:extLst>
                        <a:ext uri="{FF2B5EF4-FFF2-40B4-BE49-F238E27FC236}">
                          <a16:creationId xmlns:a16="http://schemas.microsoft.com/office/drawing/2014/main" id="{40E39B5D-8CBB-D4EC-C341-582B81800FEF}"/>
                        </a:ext>
                      </a:extLst>
                    </p:cNvPr>
                    <p:cNvSpPr/>
                    <p:nvPr/>
                  </p:nvSpPr>
                  <p:spPr>
                    <a:xfrm>
                      <a:off x="8822409" y="4835181"/>
                      <a:ext cx="950244" cy="165600"/>
                    </a:xfrm>
                    <a:prstGeom prst="cube">
                      <a:avLst>
                        <a:gd name="adj" fmla="val 83276"/>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9" name="直方体 88">
                      <a:extLst>
                        <a:ext uri="{FF2B5EF4-FFF2-40B4-BE49-F238E27FC236}">
                          <a16:creationId xmlns:a16="http://schemas.microsoft.com/office/drawing/2014/main" id="{831E6897-8E71-9CC4-E8F1-8AD1DD34C72C}"/>
                        </a:ext>
                      </a:extLst>
                    </p:cNvPr>
                    <p:cNvSpPr/>
                    <p:nvPr/>
                  </p:nvSpPr>
                  <p:spPr>
                    <a:xfrm>
                      <a:off x="8392566" y="5084879"/>
                      <a:ext cx="648000" cy="384918"/>
                    </a:xfrm>
                    <a:prstGeom prst="cube">
                      <a:avLst>
                        <a:gd name="adj" fmla="val 90768"/>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91" name="グループ化 90">
                      <a:extLst>
                        <a:ext uri="{FF2B5EF4-FFF2-40B4-BE49-F238E27FC236}">
                          <a16:creationId xmlns:a16="http://schemas.microsoft.com/office/drawing/2014/main" id="{95EE96C7-EC29-CFCB-4838-84A8D5B97669}"/>
                        </a:ext>
                      </a:extLst>
                    </p:cNvPr>
                    <p:cNvGrpSpPr/>
                    <p:nvPr/>
                  </p:nvGrpSpPr>
                  <p:grpSpPr>
                    <a:xfrm>
                      <a:off x="8608566" y="4151136"/>
                      <a:ext cx="648000" cy="1070236"/>
                      <a:chOff x="7109962" y="3261473"/>
                      <a:chExt cx="648000" cy="1070236"/>
                    </a:xfrm>
                  </p:grpSpPr>
                  <p:sp>
                    <p:nvSpPr>
                      <p:cNvPr id="121" name="直方体 120">
                        <a:extLst>
                          <a:ext uri="{FF2B5EF4-FFF2-40B4-BE49-F238E27FC236}">
                            <a16:creationId xmlns:a16="http://schemas.microsoft.com/office/drawing/2014/main" id="{7FFD0B82-8A9E-C664-8BDA-FE7F9D0D7535}"/>
                          </a:ext>
                        </a:extLst>
                      </p:cNvPr>
                      <p:cNvSpPr/>
                      <p:nvPr/>
                    </p:nvSpPr>
                    <p:spPr>
                      <a:xfrm>
                        <a:off x="7325962" y="3261473"/>
                        <a:ext cx="432000" cy="828000"/>
                      </a:xfrm>
                      <a:prstGeom prst="cube">
                        <a:avLst>
                          <a:gd name="adj" fmla="val 31178"/>
                        </a:avLst>
                      </a:prstGeom>
                      <a:solidFill>
                        <a:srgbClr val="BFE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2" name="直方体 121">
                        <a:extLst>
                          <a:ext uri="{FF2B5EF4-FFF2-40B4-BE49-F238E27FC236}">
                            <a16:creationId xmlns:a16="http://schemas.microsoft.com/office/drawing/2014/main" id="{35DD39B2-2B2F-742A-5F39-189F462B4C5C}"/>
                          </a:ext>
                        </a:extLst>
                      </p:cNvPr>
                      <p:cNvSpPr/>
                      <p:nvPr/>
                    </p:nvSpPr>
                    <p:spPr>
                      <a:xfrm>
                        <a:off x="7109962" y="3503709"/>
                        <a:ext cx="432000" cy="828000"/>
                      </a:xfrm>
                      <a:prstGeom prst="cube">
                        <a:avLst>
                          <a:gd name="adj" fmla="val 31178"/>
                        </a:avLst>
                      </a:prstGeom>
                      <a:solidFill>
                        <a:srgbClr val="FFCA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3" name="直方体 122">
                        <a:extLst>
                          <a:ext uri="{FF2B5EF4-FFF2-40B4-BE49-F238E27FC236}">
                            <a16:creationId xmlns:a16="http://schemas.microsoft.com/office/drawing/2014/main" id="{039C2E49-6416-8838-F264-D5A1975277F5}"/>
                          </a:ext>
                        </a:extLst>
                      </p:cNvPr>
                      <p:cNvSpPr/>
                      <p:nvPr/>
                    </p:nvSpPr>
                    <p:spPr>
                      <a:xfrm>
                        <a:off x="7109962" y="3261473"/>
                        <a:ext cx="648000" cy="384918"/>
                      </a:xfrm>
                      <a:prstGeom prst="cube">
                        <a:avLst>
                          <a:gd name="adj" fmla="val 90768"/>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92" name="グループ化 91">
                      <a:extLst>
                        <a:ext uri="{FF2B5EF4-FFF2-40B4-BE49-F238E27FC236}">
                          <a16:creationId xmlns:a16="http://schemas.microsoft.com/office/drawing/2014/main" id="{AD099FB2-BE92-43CF-D096-78ED49B719B5}"/>
                        </a:ext>
                      </a:extLst>
                    </p:cNvPr>
                    <p:cNvGrpSpPr/>
                    <p:nvPr/>
                  </p:nvGrpSpPr>
                  <p:grpSpPr>
                    <a:xfrm>
                      <a:off x="8179742" y="4606221"/>
                      <a:ext cx="648000" cy="1070236"/>
                      <a:chOff x="7109962" y="3261473"/>
                      <a:chExt cx="648000" cy="1070236"/>
                    </a:xfrm>
                  </p:grpSpPr>
                  <p:sp>
                    <p:nvSpPr>
                      <p:cNvPr id="118" name="直方体 117">
                        <a:extLst>
                          <a:ext uri="{FF2B5EF4-FFF2-40B4-BE49-F238E27FC236}">
                            <a16:creationId xmlns:a16="http://schemas.microsoft.com/office/drawing/2014/main" id="{19992E95-B16F-CF87-9325-614EEE1F89ED}"/>
                          </a:ext>
                        </a:extLst>
                      </p:cNvPr>
                      <p:cNvSpPr/>
                      <p:nvPr/>
                    </p:nvSpPr>
                    <p:spPr>
                      <a:xfrm>
                        <a:off x="7325962" y="3261473"/>
                        <a:ext cx="432000" cy="828000"/>
                      </a:xfrm>
                      <a:prstGeom prst="cube">
                        <a:avLst>
                          <a:gd name="adj" fmla="val 31178"/>
                        </a:avLst>
                      </a:prstGeom>
                      <a:solidFill>
                        <a:srgbClr val="BFE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9" name="直方体 118">
                        <a:extLst>
                          <a:ext uri="{FF2B5EF4-FFF2-40B4-BE49-F238E27FC236}">
                            <a16:creationId xmlns:a16="http://schemas.microsoft.com/office/drawing/2014/main" id="{3823ADBA-6B9E-508E-E888-53FFF7F07F0F}"/>
                          </a:ext>
                        </a:extLst>
                      </p:cNvPr>
                      <p:cNvSpPr/>
                      <p:nvPr/>
                    </p:nvSpPr>
                    <p:spPr>
                      <a:xfrm>
                        <a:off x="7109962" y="3503709"/>
                        <a:ext cx="432000" cy="828000"/>
                      </a:xfrm>
                      <a:prstGeom prst="cube">
                        <a:avLst>
                          <a:gd name="adj" fmla="val 31178"/>
                        </a:avLst>
                      </a:prstGeom>
                      <a:solidFill>
                        <a:srgbClr val="FFCA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0" name="直方体 119">
                        <a:extLst>
                          <a:ext uri="{FF2B5EF4-FFF2-40B4-BE49-F238E27FC236}">
                            <a16:creationId xmlns:a16="http://schemas.microsoft.com/office/drawing/2014/main" id="{DDC8A9C0-2D76-90A2-883A-D803513BBF43}"/>
                          </a:ext>
                        </a:extLst>
                      </p:cNvPr>
                      <p:cNvSpPr/>
                      <p:nvPr/>
                    </p:nvSpPr>
                    <p:spPr>
                      <a:xfrm>
                        <a:off x="7109962" y="3261473"/>
                        <a:ext cx="648000" cy="384918"/>
                      </a:xfrm>
                      <a:prstGeom prst="cube">
                        <a:avLst>
                          <a:gd name="adj" fmla="val 90768"/>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94" name="直方体 93">
                      <a:extLst>
                        <a:ext uri="{FF2B5EF4-FFF2-40B4-BE49-F238E27FC236}">
                          <a16:creationId xmlns:a16="http://schemas.microsoft.com/office/drawing/2014/main" id="{5C773A93-4024-CEAB-6863-9D5F7DB12F26}"/>
                        </a:ext>
                      </a:extLst>
                    </p:cNvPr>
                    <p:cNvSpPr/>
                    <p:nvPr/>
                  </p:nvSpPr>
                  <p:spPr>
                    <a:xfrm>
                      <a:off x="8907634" y="5078385"/>
                      <a:ext cx="648000" cy="384918"/>
                    </a:xfrm>
                    <a:prstGeom prst="cube">
                      <a:avLst>
                        <a:gd name="adj" fmla="val 90768"/>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96" name="グループ化 95">
                      <a:extLst>
                        <a:ext uri="{FF2B5EF4-FFF2-40B4-BE49-F238E27FC236}">
                          <a16:creationId xmlns:a16="http://schemas.microsoft.com/office/drawing/2014/main" id="{C6A93F54-AA58-669F-BA83-53AF592FFDB4}"/>
                        </a:ext>
                      </a:extLst>
                    </p:cNvPr>
                    <p:cNvGrpSpPr/>
                    <p:nvPr/>
                  </p:nvGrpSpPr>
                  <p:grpSpPr>
                    <a:xfrm>
                      <a:off x="9123634" y="4144784"/>
                      <a:ext cx="648000" cy="1070236"/>
                      <a:chOff x="7109962" y="3261473"/>
                      <a:chExt cx="648000" cy="1070236"/>
                    </a:xfrm>
                  </p:grpSpPr>
                  <p:sp>
                    <p:nvSpPr>
                      <p:cNvPr id="113" name="直方体 112">
                        <a:extLst>
                          <a:ext uri="{FF2B5EF4-FFF2-40B4-BE49-F238E27FC236}">
                            <a16:creationId xmlns:a16="http://schemas.microsoft.com/office/drawing/2014/main" id="{E893405A-853A-F00A-9475-0F858A9F58CB}"/>
                          </a:ext>
                        </a:extLst>
                      </p:cNvPr>
                      <p:cNvSpPr/>
                      <p:nvPr/>
                    </p:nvSpPr>
                    <p:spPr>
                      <a:xfrm>
                        <a:off x="7325962" y="3261473"/>
                        <a:ext cx="432000" cy="828000"/>
                      </a:xfrm>
                      <a:prstGeom prst="cube">
                        <a:avLst>
                          <a:gd name="adj" fmla="val 31178"/>
                        </a:avLst>
                      </a:prstGeom>
                      <a:solidFill>
                        <a:srgbClr val="FFCA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6" name="直方体 115">
                        <a:extLst>
                          <a:ext uri="{FF2B5EF4-FFF2-40B4-BE49-F238E27FC236}">
                            <a16:creationId xmlns:a16="http://schemas.microsoft.com/office/drawing/2014/main" id="{684F4F3C-57E2-3F3F-44D0-CA86F7B6EC81}"/>
                          </a:ext>
                        </a:extLst>
                      </p:cNvPr>
                      <p:cNvSpPr/>
                      <p:nvPr/>
                    </p:nvSpPr>
                    <p:spPr>
                      <a:xfrm>
                        <a:off x="7109962" y="3503709"/>
                        <a:ext cx="432000" cy="828000"/>
                      </a:xfrm>
                      <a:prstGeom prst="cube">
                        <a:avLst>
                          <a:gd name="adj" fmla="val 31178"/>
                        </a:avLst>
                      </a:prstGeom>
                      <a:solidFill>
                        <a:srgbClr val="BFE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7" name="直方体 116">
                        <a:extLst>
                          <a:ext uri="{FF2B5EF4-FFF2-40B4-BE49-F238E27FC236}">
                            <a16:creationId xmlns:a16="http://schemas.microsoft.com/office/drawing/2014/main" id="{63AD9E20-B9C6-BB7B-D147-BC89B9544C73}"/>
                          </a:ext>
                        </a:extLst>
                      </p:cNvPr>
                      <p:cNvSpPr/>
                      <p:nvPr/>
                    </p:nvSpPr>
                    <p:spPr>
                      <a:xfrm>
                        <a:off x="7109962" y="3261473"/>
                        <a:ext cx="648000" cy="384918"/>
                      </a:xfrm>
                      <a:prstGeom prst="cube">
                        <a:avLst>
                          <a:gd name="adj" fmla="val 90768"/>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97" name="グループ化 96">
                      <a:extLst>
                        <a:ext uri="{FF2B5EF4-FFF2-40B4-BE49-F238E27FC236}">
                          <a16:creationId xmlns:a16="http://schemas.microsoft.com/office/drawing/2014/main" id="{055CEA55-FA8B-E028-21F9-D17F8BA5A7C8}"/>
                        </a:ext>
                      </a:extLst>
                    </p:cNvPr>
                    <p:cNvGrpSpPr/>
                    <p:nvPr/>
                  </p:nvGrpSpPr>
                  <p:grpSpPr>
                    <a:xfrm>
                      <a:off x="8694810" y="4606221"/>
                      <a:ext cx="648000" cy="1070236"/>
                      <a:chOff x="7109962" y="3261473"/>
                      <a:chExt cx="648000" cy="1070236"/>
                    </a:xfrm>
                  </p:grpSpPr>
                  <p:sp>
                    <p:nvSpPr>
                      <p:cNvPr id="102" name="直方体 101">
                        <a:extLst>
                          <a:ext uri="{FF2B5EF4-FFF2-40B4-BE49-F238E27FC236}">
                            <a16:creationId xmlns:a16="http://schemas.microsoft.com/office/drawing/2014/main" id="{3044DCDC-0846-DD64-54E0-ACF735D06763}"/>
                          </a:ext>
                        </a:extLst>
                      </p:cNvPr>
                      <p:cNvSpPr/>
                      <p:nvPr/>
                    </p:nvSpPr>
                    <p:spPr>
                      <a:xfrm>
                        <a:off x="7325962" y="3261473"/>
                        <a:ext cx="432000" cy="828000"/>
                      </a:xfrm>
                      <a:prstGeom prst="cube">
                        <a:avLst>
                          <a:gd name="adj" fmla="val 31178"/>
                        </a:avLst>
                      </a:prstGeom>
                      <a:solidFill>
                        <a:srgbClr val="FFCA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7" name="直方体 106">
                        <a:extLst>
                          <a:ext uri="{FF2B5EF4-FFF2-40B4-BE49-F238E27FC236}">
                            <a16:creationId xmlns:a16="http://schemas.microsoft.com/office/drawing/2014/main" id="{7A0F69B7-3063-058B-BC10-08769CCCDFD4}"/>
                          </a:ext>
                        </a:extLst>
                      </p:cNvPr>
                      <p:cNvSpPr/>
                      <p:nvPr/>
                    </p:nvSpPr>
                    <p:spPr>
                      <a:xfrm>
                        <a:off x="7109962" y="3503709"/>
                        <a:ext cx="432000" cy="828000"/>
                      </a:xfrm>
                      <a:prstGeom prst="cube">
                        <a:avLst>
                          <a:gd name="adj" fmla="val 31178"/>
                        </a:avLst>
                      </a:prstGeom>
                      <a:solidFill>
                        <a:srgbClr val="BFE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1" name="直方体 110">
                        <a:extLst>
                          <a:ext uri="{FF2B5EF4-FFF2-40B4-BE49-F238E27FC236}">
                            <a16:creationId xmlns:a16="http://schemas.microsoft.com/office/drawing/2014/main" id="{18F002BE-3E7C-4CC6-1481-814A3685A74E}"/>
                          </a:ext>
                        </a:extLst>
                      </p:cNvPr>
                      <p:cNvSpPr/>
                      <p:nvPr/>
                    </p:nvSpPr>
                    <p:spPr>
                      <a:xfrm>
                        <a:off x="7109962" y="3261473"/>
                        <a:ext cx="648000" cy="384918"/>
                      </a:xfrm>
                      <a:prstGeom prst="cube">
                        <a:avLst>
                          <a:gd name="adj" fmla="val 90768"/>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508" name="矢印: 下 507">
                    <a:extLst>
                      <a:ext uri="{FF2B5EF4-FFF2-40B4-BE49-F238E27FC236}">
                        <a16:creationId xmlns:a16="http://schemas.microsoft.com/office/drawing/2014/main" id="{5D241C95-9A37-6EA4-46A8-A3F926A06852}"/>
                      </a:ext>
                    </a:extLst>
                  </p:cNvPr>
                  <p:cNvSpPr/>
                  <p:nvPr/>
                </p:nvSpPr>
                <p:spPr>
                  <a:xfrm>
                    <a:off x="9502002" y="7247140"/>
                    <a:ext cx="240472" cy="1025144"/>
                  </a:xfrm>
                  <a:prstGeom prst="downArrow">
                    <a:avLst/>
                  </a:prstGeom>
                  <a:gradFill>
                    <a:gsLst>
                      <a:gs pos="0">
                        <a:srgbClr val="FF0000"/>
                      </a:gs>
                      <a:gs pos="100000">
                        <a:srgbClr val="0000F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i="1" dirty="0">
                      <a:effectLst>
                        <a:outerShdw blurRad="38100" dist="38100" dir="2700000" algn="tl">
                          <a:srgbClr val="000000">
                            <a:alpha val="43137"/>
                          </a:srgbClr>
                        </a:outerShdw>
                      </a:effectLst>
                    </a:endParaRPr>
                  </a:p>
                </p:txBody>
              </p:sp>
              <p:sp>
                <p:nvSpPr>
                  <p:cNvPr id="464" name="テキスト ボックス 463">
                    <a:extLst>
                      <a:ext uri="{FF2B5EF4-FFF2-40B4-BE49-F238E27FC236}">
                        <a16:creationId xmlns:a16="http://schemas.microsoft.com/office/drawing/2014/main" id="{BAFAEB5B-3A17-98AE-B3E8-29BE252FFEC1}"/>
                      </a:ext>
                    </a:extLst>
                  </p:cNvPr>
                  <p:cNvSpPr txBox="1"/>
                  <p:nvPr/>
                </p:nvSpPr>
                <p:spPr>
                  <a:xfrm>
                    <a:off x="9114980" y="7485645"/>
                    <a:ext cx="299762" cy="404341"/>
                  </a:xfrm>
                  <a:prstGeom prst="rect">
                    <a:avLst/>
                  </a:prstGeom>
                  <a:noFill/>
                </p:spPr>
                <p:txBody>
                  <a:bodyPr wrap="none" lIns="0" tIns="0" rIns="0" bIns="0" rtlCol="0" anchor="ctr">
                    <a:spAutoFit/>
                  </a:bodyPr>
                  <a:lstStyle/>
                  <a:p>
                    <a:pPr algn="l">
                      <a:lnSpc>
                        <a:spcPct val="150000"/>
                      </a:lnSpc>
                    </a:pPr>
                    <a:r>
                      <a:rPr kumimoji="1" lang="en-US" altLang="ja-JP" sz="2000" dirty="0"/>
                      <a:t>Δ</a:t>
                    </a:r>
                    <a:r>
                      <a:rPr kumimoji="1" lang="en-US" altLang="ja-JP" sz="2000" i="1" dirty="0"/>
                      <a:t>T</a:t>
                    </a:r>
                    <a:endParaRPr kumimoji="1" lang="ja-JP" altLang="en-US" sz="2000" i="1" dirty="0"/>
                  </a:p>
                </p:txBody>
              </p:sp>
            </p:grpSp>
            <p:sp>
              <p:nvSpPr>
                <p:cNvPr id="5965" name="テキスト ボックス 5964">
                  <a:extLst>
                    <a:ext uri="{FF2B5EF4-FFF2-40B4-BE49-F238E27FC236}">
                      <a16:creationId xmlns:a16="http://schemas.microsoft.com/office/drawing/2014/main" id="{D54587C7-B066-4AF6-8960-FAD03C05E5B4}"/>
                    </a:ext>
                  </a:extLst>
                </p:cNvPr>
                <p:cNvSpPr txBox="1"/>
                <p:nvPr/>
              </p:nvSpPr>
              <p:spPr>
                <a:xfrm>
                  <a:off x="15061637" y="7664333"/>
                  <a:ext cx="742191" cy="404341"/>
                </a:xfrm>
                <a:prstGeom prst="rect">
                  <a:avLst/>
                </a:prstGeom>
                <a:noFill/>
              </p:spPr>
              <p:txBody>
                <a:bodyPr wrap="none" lIns="0" tIns="0" rIns="0" bIns="0" rtlCol="0" anchor="ctr">
                  <a:spAutoFit/>
                </a:bodyPr>
                <a:lstStyle/>
                <a:p>
                  <a:pPr algn="l">
                    <a:lnSpc>
                      <a:spcPct val="150000"/>
                    </a:lnSpc>
                  </a:pPr>
                  <a:r>
                    <a:rPr kumimoji="1" lang="en-US" altLang="ja-JP" sz="2000" dirty="0"/>
                    <a:t>P-type</a:t>
                  </a:r>
                  <a:endParaRPr kumimoji="1" lang="ja-JP" altLang="en-US" sz="2000" dirty="0"/>
                </a:p>
              </p:txBody>
            </p:sp>
            <p:sp>
              <p:nvSpPr>
                <p:cNvPr id="5966" name="テキスト ボックス 5965">
                  <a:extLst>
                    <a:ext uri="{FF2B5EF4-FFF2-40B4-BE49-F238E27FC236}">
                      <a16:creationId xmlns:a16="http://schemas.microsoft.com/office/drawing/2014/main" id="{E3DA480B-7038-DB75-D861-DBCE7B8E6575}"/>
                    </a:ext>
                  </a:extLst>
                </p:cNvPr>
                <p:cNvSpPr txBox="1"/>
                <p:nvPr/>
              </p:nvSpPr>
              <p:spPr>
                <a:xfrm>
                  <a:off x="14670507" y="8111515"/>
                  <a:ext cx="790281" cy="404341"/>
                </a:xfrm>
                <a:prstGeom prst="rect">
                  <a:avLst/>
                </a:prstGeom>
                <a:noFill/>
              </p:spPr>
              <p:txBody>
                <a:bodyPr wrap="none" lIns="0" tIns="0" rIns="0" bIns="0" rtlCol="0" anchor="ctr">
                  <a:spAutoFit/>
                </a:bodyPr>
                <a:lstStyle/>
                <a:p>
                  <a:pPr algn="l">
                    <a:lnSpc>
                      <a:spcPct val="150000"/>
                    </a:lnSpc>
                  </a:pPr>
                  <a:r>
                    <a:rPr kumimoji="1" lang="en-US" altLang="ja-JP" sz="2000" dirty="0"/>
                    <a:t>N-type</a:t>
                  </a:r>
                  <a:endParaRPr kumimoji="1" lang="ja-JP" altLang="en-US" sz="2000" dirty="0"/>
                </a:p>
              </p:txBody>
            </p:sp>
            <p:sp>
              <p:nvSpPr>
                <p:cNvPr id="2303" name="フリーフォーム: 図形 2302">
                  <a:extLst>
                    <a:ext uri="{FF2B5EF4-FFF2-40B4-BE49-F238E27FC236}">
                      <a16:creationId xmlns:a16="http://schemas.microsoft.com/office/drawing/2014/main" id="{BFDB1D8F-D98E-DF4D-B179-3C77DAB301B7}"/>
                    </a:ext>
                  </a:extLst>
                </p:cNvPr>
                <p:cNvSpPr/>
                <p:nvPr/>
              </p:nvSpPr>
              <p:spPr>
                <a:xfrm>
                  <a:off x="13214167" y="8631685"/>
                  <a:ext cx="218122" cy="216788"/>
                </a:xfrm>
                <a:custGeom>
                  <a:avLst/>
                  <a:gdLst>
                    <a:gd name="connsiteX0" fmla="*/ 187547 w 218122"/>
                    <a:gd name="connsiteY0" fmla="*/ 64675 h 216788"/>
                    <a:gd name="connsiteX1" fmla="*/ 195644 w 218122"/>
                    <a:gd name="connsiteY1" fmla="*/ 40672 h 216788"/>
                    <a:gd name="connsiteX2" fmla="*/ 177355 w 218122"/>
                    <a:gd name="connsiteY2" fmla="*/ 22384 h 216788"/>
                    <a:gd name="connsiteX3" fmla="*/ 153353 w 218122"/>
                    <a:gd name="connsiteY3" fmla="*/ 30480 h 216788"/>
                    <a:gd name="connsiteX4" fmla="*/ 133541 w 218122"/>
                    <a:gd name="connsiteY4" fmla="*/ 22384 h 216788"/>
                    <a:gd name="connsiteX5" fmla="*/ 122301 w 218122"/>
                    <a:gd name="connsiteY5" fmla="*/ 0 h 216788"/>
                    <a:gd name="connsiteX6" fmla="*/ 96774 w 218122"/>
                    <a:gd name="connsiteY6" fmla="*/ 0 h 216788"/>
                    <a:gd name="connsiteX7" fmla="*/ 85439 w 218122"/>
                    <a:gd name="connsiteY7" fmla="*/ 22479 h 216788"/>
                    <a:gd name="connsiteX8" fmla="*/ 65532 w 218122"/>
                    <a:gd name="connsiteY8" fmla="*/ 30575 h 216788"/>
                    <a:gd name="connsiteX9" fmla="*/ 41529 w 218122"/>
                    <a:gd name="connsiteY9" fmla="*/ 22479 h 216788"/>
                    <a:gd name="connsiteX10" fmla="*/ 23241 w 218122"/>
                    <a:gd name="connsiteY10" fmla="*/ 40767 h 216788"/>
                    <a:gd name="connsiteX11" fmla="*/ 30861 w 218122"/>
                    <a:gd name="connsiteY11" fmla="*/ 64770 h 216788"/>
                    <a:gd name="connsiteX12" fmla="*/ 22479 w 218122"/>
                    <a:gd name="connsiteY12" fmla="*/ 84582 h 216788"/>
                    <a:gd name="connsiteX13" fmla="*/ 0 w 218122"/>
                    <a:gd name="connsiteY13" fmla="*/ 95821 h 216788"/>
                    <a:gd name="connsiteX14" fmla="*/ 0 w 218122"/>
                    <a:gd name="connsiteY14" fmla="*/ 120968 h 216788"/>
                    <a:gd name="connsiteX15" fmla="*/ 22479 w 218122"/>
                    <a:gd name="connsiteY15" fmla="*/ 132302 h 216788"/>
                    <a:gd name="connsiteX16" fmla="*/ 30575 w 218122"/>
                    <a:gd name="connsiteY16" fmla="*/ 152114 h 216788"/>
                    <a:gd name="connsiteX17" fmla="*/ 22479 w 218122"/>
                    <a:gd name="connsiteY17" fmla="*/ 176117 h 216788"/>
                    <a:gd name="connsiteX18" fmla="*/ 41529 w 218122"/>
                    <a:gd name="connsiteY18" fmla="*/ 194405 h 216788"/>
                    <a:gd name="connsiteX19" fmla="*/ 65532 w 218122"/>
                    <a:gd name="connsiteY19" fmla="*/ 186214 h 216788"/>
                    <a:gd name="connsiteX20" fmla="*/ 85344 w 218122"/>
                    <a:gd name="connsiteY20" fmla="*/ 194405 h 216788"/>
                    <a:gd name="connsiteX21" fmla="*/ 96583 w 218122"/>
                    <a:gd name="connsiteY21" fmla="*/ 216789 h 216788"/>
                    <a:gd name="connsiteX22" fmla="*/ 122111 w 218122"/>
                    <a:gd name="connsiteY22" fmla="*/ 216789 h 216788"/>
                    <a:gd name="connsiteX23" fmla="*/ 133445 w 218122"/>
                    <a:gd name="connsiteY23" fmla="*/ 194786 h 216788"/>
                    <a:gd name="connsiteX24" fmla="*/ 152972 w 218122"/>
                    <a:gd name="connsiteY24" fmla="*/ 186880 h 216788"/>
                    <a:gd name="connsiteX25" fmla="*/ 176879 w 218122"/>
                    <a:gd name="connsiteY25" fmla="*/ 195072 h 216788"/>
                    <a:gd name="connsiteX26" fmla="*/ 195167 w 218122"/>
                    <a:gd name="connsiteY26" fmla="*/ 176689 h 216788"/>
                    <a:gd name="connsiteX27" fmla="*/ 187071 w 218122"/>
                    <a:gd name="connsiteY27" fmla="*/ 152781 h 216788"/>
                    <a:gd name="connsiteX28" fmla="*/ 195739 w 218122"/>
                    <a:gd name="connsiteY28" fmla="*/ 132874 h 216788"/>
                    <a:gd name="connsiteX29" fmla="*/ 218123 w 218122"/>
                    <a:gd name="connsiteY29" fmla="*/ 121634 h 216788"/>
                    <a:gd name="connsiteX30" fmla="*/ 218123 w 218122"/>
                    <a:gd name="connsiteY30" fmla="*/ 95821 h 216788"/>
                    <a:gd name="connsiteX31" fmla="*/ 195644 w 218122"/>
                    <a:gd name="connsiteY31" fmla="*/ 84487 h 216788"/>
                    <a:gd name="connsiteX32" fmla="*/ 187547 w 218122"/>
                    <a:gd name="connsiteY32" fmla="*/ 64675 h 216788"/>
                    <a:gd name="connsiteX33" fmla="*/ 109442 w 218122"/>
                    <a:gd name="connsiteY33" fmla="*/ 146875 h 216788"/>
                    <a:gd name="connsiteX34" fmla="*/ 71342 w 218122"/>
                    <a:gd name="connsiteY34" fmla="*/ 108775 h 216788"/>
                    <a:gd name="connsiteX35" fmla="*/ 109442 w 218122"/>
                    <a:gd name="connsiteY35" fmla="*/ 70675 h 216788"/>
                    <a:gd name="connsiteX36" fmla="*/ 147542 w 218122"/>
                    <a:gd name="connsiteY36" fmla="*/ 108775 h 216788"/>
                    <a:gd name="connsiteX37" fmla="*/ 109442 w 218122"/>
                    <a:gd name="connsiteY37" fmla="*/ 146875 h 216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18122" h="216788">
                      <a:moveTo>
                        <a:pt x="187547" y="64675"/>
                      </a:moveTo>
                      <a:lnTo>
                        <a:pt x="195644" y="40672"/>
                      </a:lnTo>
                      <a:lnTo>
                        <a:pt x="177355" y="22384"/>
                      </a:lnTo>
                      <a:lnTo>
                        <a:pt x="153353" y="30480"/>
                      </a:lnTo>
                      <a:cubicBezTo>
                        <a:pt x="147113" y="26964"/>
                        <a:pt x="140457" y="24244"/>
                        <a:pt x="133541" y="22384"/>
                      </a:cubicBezTo>
                      <a:lnTo>
                        <a:pt x="122301" y="0"/>
                      </a:lnTo>
                      <a:lnTo>
                        <a:pt x="96774" y="0"/>
                      </a:lnTo>
                      <a:lnTo>
                        <a:pt x="85439" y="22479"/>
                      </a:lnTo>
                      <a:cubicBezTo>
                        <a:pt x="78498" y="24356"/>
                        <a:pt x="71813" y="27075"/>
                        <a:pt x="65532" y="30575"/>
                      </a:cubicBezTo>
                      <a:lnTo>
                        <a:pt x="41529" y="22479"/>
                      </a:lnTo>
                      <a:lnTo>
                        <a:pt x="23241" y="40767"/>
                      </a:lnTo>
                      <a:lnTo>
                        <a:pt x="30861" y="64770"/>
                      </a:lnTo>
                      <a:cubicBezTo>
                        <a:pt x="27206" y="70976"/>
                        <a:pt x="24388" y="77637"/>
                        <a:pt x="22479" y="84582"/>
                      </a:cubicBezTo>
                      <a:lnTo>
                        <a:pt x="0" y="95821"/>
                      </a:lnTo>
                      <a:lnTo>
                        <a:pt x="0" y="120968"/>
                      </a:lnTo>
                      <a:lnTo>
                        <a:pt x="22479" y="132302"/>
                      </a:lnTo>
                      <a:cubicBezTo>
                        <a:pt x="24332" y="139221"/>
                        <a:pt x="27052" y="145878"/>
                        <a:pt x="30575" y="152114"/>
                      </a:cubicBezTo>
                      <a:lnTo>
                        <a:pt x="22479" y="176117"/>
                      </a:lnTo>
                      <a:lnTo>
                        <a:pt x="41529" y="194405"/>
                      </a:lnTo>
                      <a:lnTo>
                        <a:pt x="65532" y="186214"/>
                      </a:lnTo>
                      <a:cubicBezTo>
                        <a:pt x="71767" y="189763"/>
                        <a:pt x="78423" y="192515"/>
                        <a:pt x="85344" y="194405"/>
                      </a:cubicBezTo>
                      <a:lnTo>
                        <a:pt x="96583" y="216789"/>
                      </a:lnTo>
                      <a:lnTo>
                        <a:pt x="122111" y="216789"/>
                      </a:lnTo>
                      <a:lnTo>
                        <a:pt x="133445" y="194786"/>
                      </a:lnTo>
                      <a:cubicBezTo>
                        <a:pt x="140245" y="192937"/>
                        <a:pt x="146800" y="190283"/>
                        <a:pt x="152972" y="186880"/>
                      </a:cubicBezTo>
                      <a:lnTo>
                        <a:pt x="176879" y="195072"/>
                      </a:lnTo>
                      <a:lnTo>
                        <a:pt x="195167" y="176689"/>
                      </a:lnTo>
                      <a:lnTo>
                        <a:pt x="187071" y="152781"/>
                      </a:lnTo>
                      <a:cubicBezTo>
                        <a:pt x="190710" y="146497"/>
                        <a:pt x="193618" y="139818"/>
                        <a:pt x="195739" y="132874"/>
                      </a:cubicBezTo>
                      <a:lnTo>
                        <a:pt x="218123" y="121634"/>
                      </a:lnTo>
                      <a:lnTo>
                        <a:pt x="218123" y="95821"/>
                      </a:lnTo>
                      <a:lnTo>
                        <a:pt x="195644" y="84487"/>
                      </a:lnTo>
                      <a:cubicBezTo>
                        <a:pt x="193825" y="77556"/>
                        <a:pt x="191103" y="70896"/>
                        <a:pt x="187547" y="64675"/>
                      </a:cubicBezTo>
                      <a:close/>
                      <a:moveTo>
                        <a:pt x="109442" y="146875"/>
                      </a:moveTo>
                      <a:cubicBezTo>
                        <a:pt x="88401" y="146875"/>
                        <a:pt x="71342" y="129817"/>
                        <a:pt x="71342" y="108775"/>
                      </a:cubicBezTo>
                      <a:cubicBezTo>
                        <a:pt x="71342" y="87734"/>
                        <a:pt x="88401" y="70675"/>
                        <a:pt x="109442" y="70675"/>
                      </a:cubicBezTo>
                      <a:cubicBezTo>
                        <a:pt x="130356" y="70982"/>
                        <a:pt x="147236" y="87861"/>
                        <a:pt x="147542" y="108775"/>
                      </a:cubicBezTo>
                      <a:cubicBezTo>
                        <a:pt x="147542" y="129817"/>
                        <a:pt x="130484" y="146875"/>
                        <a:pt x="109442" y="146875"/>
                      </a:cubicBezTo>
                      <a:close/>
                    </a:path>
                  </a:pathLst>
                </a:custGeom>
                <a:solidFill>
                  <a:srgbClr val="000000"/>
                </a:solidFill>
                <a:ln w="9525" cap="flat">
                  <a:noFill/>
                  <a:prstDash val="solid"/>
                  <a:miter/>
                </a:ln>
              </p:spPr>
              <p:txBody>
                <a:bodyPr rtlCol="0" anchor="ctr"/>
                <a:lstStyle/>
                <a:p>
                  <a:endParaRPr lang="ja-JP" altLang="en-US"/>
                </a:p>
              </p:txBody>
            </p:sp>
            <p:sp>
              <p:nvSpPr>
                <p:cNvPr id="64" name="フリーフォーム: 図形 63">
                  <a:extLst>
                    <a:ext uri="{FF2B5EF4-FFF2-40B4-BE49-F238E27FC236}">
                      <a16:creationId xmlns:a16="http://schemas.microsoft.com/office/drawing/2014/main" id="{BFE992F6-027B-2D5D-F3CF-D44F17A0F29E}"/>
                    </a:ext>
                  </a:extLst>
                </p:cNvPr>
                <p:cNvSpPr/>
                <p:nvPr/>
              </p:nvSpPr>
              <p:spPr>
                <a:xfrm>
                  <a:off x="13215594" y="9035640"/>
                  <a:ext cx="215744" cy="54959"/>
                </a:xfrm>
                <a:custGeom>
                  <a:avLst/>
                  <a:gdLst>
                    <a:gd name="connsiteX0" fmla="*/ 189835 w 215744"/>
                    <a:gd name="connsiteY0" fmla="*/ 0 h 54959"/>
                    <a:gd name="connsiteX1" fmla="*/ 25910 w 215744"/>
                    <a:gd name="connsiteY1" fmla="*/ 0 h 54959"/>
                    <a:gd name="connsiteX2" fmla="*/ 48 w 215744"/>
                    <a:gd name="connsiteY2" fmla="*/ 29098 h 54959"/>
                    <a:gd name="connsiteX3" fmla="*/ 25910 w 215744"/>
                    <a:gd name="connsiteY3" fmla="*/ 54959 h 54959"/>
                    <a:gd name="connsiteX4" fmla="*/ 189835 w 215744"/>
                    <a:gd name="connsiteY4" fmla="*/ 54959 h 54959"/>
                    <a:gd name="connsiteX5" fmla="*/ 215696 w 215744"/>
                    <a:gd name="connsiteY5" fmla="*/ 25861 h 54959"/>
                    <a:gd name="connsiteX6" fmla="*/ 189835 w 215744"/>
                    <a:gd name="connsiteY6" fmla="*/ 0 h 54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5744" h="54959">
                      <a:moveTo>
                        <a:pt x="189835" y="0"/>
                      </a:moveTo>
                      <a:lnTo>
                        <a:pt x="25910" y="0"/>
                      </a:lnTo>
                      <a:cubicBezTo>
                        <a:pt x="10734" y="894"/>
                        <a:pt x="-845" y="13922"/>
                        <a:pt x="48" y="29098"/>
                      </a:cubicBezTo>
                      <a:cubicBezTo>
                        <a:pt x="869" y="43027"/>
                        <a:pt x="11981" y="54139"/>
                        <a:pt x="25910" y="54959"/>
                      </a:cubicBezTo>
                      <a:lnTo>
                        <a:pt x="189835" y="54959"/>
                      </a:lnTo>
                      <a:cubicBezTo>
                        <a:pt x="205011" y="54065"/>
                        <a:pt x="216590" y="41037"/>
                        <a:pt x="215696" y="25861"/>
                      </a:cubicBezTo>
                      <a:cubicBezTo>
                        <a:pt x="214875" y="11932"/>
                        <a:pt x="203763" y="820"/>
                        <a:pt x="189835" y="0"/>
                      </a:cubicBezTo>
                      <a:close/>
                    </a:path>
                  </a:pathLst>
                </a:custGeom>
                <a:solidFill>
                  <a:srgbClr val="000000"/>
                </a:solidFill>
                <a:ln w="9525" cap="flat">
                  <a:noFill/>
                  <a:prstDash val="solid"/>
                  <a:miter/>
                </a:ln>
              </p:spPr>
              <p:txBody>
                <a:bodyPr rtlCol="0" anchor="ctr"/>
                <a:lstStyle/>
                <a:p>
                  <a:endParaRPr lang="ja-JP" altLang="en-US"/>
                </a:p>
              </p:txBody>
            </p:sp>
            <p:sp>
              <p:nvSpPr>
                <p:cNvPr id="65" name="フリーフォーム: 図形 64">
                  <a:extLst>
                    <a:ext uri="{FF2B5EF4-FFF2-40B4-BE49-F238E27FC236}">
                      <a16:creationId xmlns:a16="http://schemas.microsoft.com/office/drawing/2014/main" id="{36BDAD4B-E489-420B-2317-22A31D8272FA}"/>
                    </a:ext>
                  </a:extLst>
                </p:cNvPr>
                <p:cNvSpPr/>
                <p:nvPr/>
              </p:nvSpPr>
              <p:spPr>
                <a:xfrm>
                  <a:off x="13263983" y="9128699"/>
                  <a:ext cx="118967" cy="54959"/>
                </a:xfrm>
                <a:custGeom>
                  <a:avLst/>
                  <a:gdLst>
                    <a:gd name="connsiteX0" fmla="*/ 59531 w 118967"/>
                    <a:gd name="connsiteY0" fmla="*/ 54959 h 54959"/>
                    <a:gd name="connsiteX1" fmla="*/ 118967 w 118967"/>
                    <a:gd name="connsiteY1" fmla="*/ 0 h 54959"/>
                    <a:gd name="connsiteX2" fmla="*/ 0 w 118967"/>
                    <a:gd name="connsiteY2" fmla="*/ 0 h 54959"/>
                    <a:gd name="connsiteX3" fmla="*/ 59531 w 118967"/>
                    <a:gd name="connsiteY3" fmla="*/ 54959 h 54959"/>
                  </a:gdLst>
                  <a:ahLst/>
                  <a:cxnLst>
                    <a:cxn ang="0">
                      <a:pos x="connsiteX0" y="connsiteY0"/>
                    </a:cxn>
                    <a:cxn ang="0">
                      <a:pos x="connsiteX1" y="connsiteY1"/>
                    </a:cxn>
                    <a:cxn ang="0">
                      <a:pos x="connsiteX2" y="connsiteY2"/>
                    </a:cxn>
                    <a:cxn ang="0">
                      <a:pos x="connsiteX3" y="connsiteY3"/>
                    </a:cxn>
                  </a:cxnLst>
                  <a:rect l="l" t="t" r="r" b="b"/>
                  <a:pathLst>
                    <a:path w="118967" h="54959">
                      <a:moveTo>
                        <a:pt x="59531" y="54959"/>
                      </a:moveTo>
                      <a:cubicBezTo>
                        <a:pt x="90631" y="54910"/>
                        <a:pt x="116487" y="31001"/>
                        <a:pt x="118967" y="0"/>
                      </a:cubicBezTo>
                      <a:lnTo>
                        <a:pt x="0" y="0"/>
                      </a:lnTo>
                      <a:cubicBezTo>
                        <a:pt x="2527" y="31016"/>
                        <a:pt x="28413" y="54914"/>
                        <a:pt x="59531" y="54959"/>
                      </a:cubicBezTo>
                      <a:close/>
                    </a:path>
                  </a:pathLst>
                </a:custGeom>
                <a:solidFill>
                  <a:srgbClr val="000000"/>
                </a:solidFill>
                <a:ln w="9525" cap="flat">
                  <a:noFill/>
                  <a:prstDash val="solid"/>
                  <a:miter/>
                </a:ln>
              </p:spPr>
              <p:txBody>
                <a:bodyPr rtlCol="0" anchor="ctr"/>
                <a:lstStyle/>
                <a:p>
                  <a:endParaRPr lang="ja-JP" altLang="en-US"/>
                </a:p>
              </p:txBody>
            </p:sp>
            <p:sp>
              <p:nvSpPr>
                <p:cNvPr id="66" name="フリーフォーム: 図形 65">
                  <a:extLst>
                    <a:ext uri="{FF2B5EF4-FFF2-40B4-BE49-F238E27FC236}">
                      <a16:creationId xmlns:a16="http://schemas.microsoft.com/office/drawing/2014/main" id="{60D401FB-FA26-7968-E754-5700A6D14776}"/>
                    </a:ext>
                  </a:extLst>
                </p:cNvPr>
                <p:cNvSpPr/>
                <p:nvPr/>
              </p:nvSpPr>
              <p:spPr>
                <a:xfrm>
                  <a:off x="13085104" y="8503479"/>
                  <a:ext cx="476249" cy="494061"/>
                </a:xfrm>
                <a:custGeom>
                  <a:avLst/>
                  <a:gdLst>
                    <a:gd name="connsiteX0" fmla="*/ 476250 w 476249"/>
                    <a:gd name="connsiteY0" fmla="*/ 243364 h 494061"/>
                    <a:gd name="connsiteX1" fmla="*/ 476250 w 476249"/>
                    <a:gd name="connsiteY1" fmla="*/ 235172 h 494061"/>
                    <a:gd name="connsiteX2" fmla="*/ 238125 w 476249"/>
                    <a:gd name="connsiteY2" fmla="*/ 0 h 494061"/>
                    <a:gd name="connsiteX3" fmla="*/ 238125 w 476249"/>
                    <a:gd name="connsiteY3" fmla="*/ 0 h 494061"/>
                    <a:gd name="connsiteX4" fmla="*/ 0 w 476249"/>
                    <a:gd name="connsiteY4" fmla="*/ 235172 h 494061"/>
                    <a:gd name="connsiteX5" fmla="*/ 0 w 476249"/>
                    <a:gd name="connsiteY5" fmla="*/ 243364 h 494061"/>
                    <a:gd name="connsiteX6" fmla="*/ 16573 w 476249"/>
                    <a:gd name="connsiteY6" fmla="*/ 325755 h 494061"/>
                    <a:gd name="connsiteX7" fmla="*/ 57912 w 476249"/>
                    <a:gd name="connsiteY7" fmla="*/ 393478 h 494061"/>
                    <a:gd name="connsiteX8" fmla="*/ 113633 w 476249"/>
                    <a:gd name="connsiteY8" fmla="*/ 483965 h 494061"/>
                    <a:gd name="connsiteX9" fmla="*/ 130016 w 476249"/>
                    <a:gd name="connsiteY9" fmla="*/ 494062 h 494061"/>
                    <a:gd name="connsiteX10" fmla="*/ 346234 w 476249"/>
                    <a:gd name="connsiteY10" fmla="*/ 494062 h 494061"/>
                    <a:gd name="connsiteX11" fmla="*/ 362617 w 476249"/>
                    <a:gd name="connsiteY11" fmla="*/ 483965 h 494061"/>
                    <a:gd name="connsiteX12" fmla="*/ 418338 w 476249"/>
                    <a:gd name="connsiteY12" fmla="*/ 393478 h 494061"/>
                    <a:gd name="connsiteX13" fmla="*/ 459676 w 476249"/>
                    <a:gd name="connsiteY13" fmla="*/ 325755 h 494061"/>
                    <a:gd name="connsiteX14" fmla="*/ 476250 w 476249"/>
                    <a:gd name="connsiteY14" fmla="*/ 243364 h 494061"/>
                    <a:gd name="connsiteX15" fmla="*/ 421386 w 476249"/>
                    <a:gd name="connsiteY15" fmla="*/ 242507 h 494061"/>
                    <a:gd name="connsiteX16" fmla="*/ 408718 w 476249"/>
                    <a:gd name="connsiteY16" fmla="*/ 306515 h 494061"/>
                    <a:gd name="connsiteX17" fmla="*/ 377857 w 476249"/>
                    <a:gd name="connsiteY17" fmla="*/ 356807 h 494061"/>
                    <a:gd name="connsiteX18" fmla="*/ 323850 w 476249"/>
                    <a:gd name="connsiteY18" fmla="*/ 438912 h 494061"/>
                    <a:gd name="connsiteX19" fmla="*/ 152400 w 476249"/>
                    <a:gd name="connsiteY19" fmla="*/ 438912 h 494061"/>
                    <a:gd name="connsiteX20" fmla="*/ 98870 w 476249"/>
                    <a:gd name="connsiteY20" fmla="*/ 356521 h 494061"/>
                    <a:gd name="connsiteX21" fmla="*/ 68008 w 476249"/>
                    <a:gd name="connsiteY21" fmla="*/ 306229 h 494061"/>
                    <a:gd name="connsiteX22" fmla="*/ 54864 w 476249"/>
                    <a:gd name="connsiteY22" fmla="*/ 242221 h 494061"/>
                    <a:gd name="connsiteX23" fmla="*/ 54864 w 476249"/>
                    <a:gd name="connsiteY23" fmla="*/ 235363 h 494061"/>
                    <a:gd name="connsiteX24" fmla="*/ 237839 w 476249"/>
                    <a:gd name="connsiteY24" fmla="*/ 54388 h 494061"/>
                    <a:gd name="connsiteX25" fmla="*/ 237839 w 476249"/>
                    <a:gd name="connsiteY25" fmla="*/ 54388 h 494061"/>
                    <a:gd name="connsiteX26" fmla="*/ 420814 w 476249"/>
                    <a:gd name="connsiteY26" fmla="*/ 235363 h 494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76249" h="494061">
                      <a:moveTo>
                        <a:pt x="476250" y="243364"/>
                      </a:moveTo>
                      <a:lnTo>
                        <a:pt x="476250" y="235172"/>
                      </a:lnTo>
                      <a:cubicBezTo>
                        <a:pt x="473823" y="105160"/>
                        <a:pt x="368157" y="804"/>
                        <a:pt x="238125" y="0"/>
                      </a:cubicBezTo>
                      <a:lnTo>
                        <a:pt x="238125" y="0"/>
                      </a:lnTo>
                      <a:cubicBezTo>
                        <a:pt x="108093" y="804"/>
                        <a:pt x="2427" y="105160"/>
                        <a:pt x="0" y="235172"/>
                      </a:cubicBezTo>
                      <a:lnTo>
                        <a:pt x="0" y="243364"/>
                      </a:lnTo>
                      <a:cubicBezTo>
                        <a:pt x="871" y="271562"/>
                        <a:pt x="6473" y="299414"/>
                        <a:pt x="16573" y="325755"/>
                      </a:cubicBezTo>
                      <a:cubicBezTo>
                        <a:pt x="26214" y="350609"/>
                        <a:pt x="40213" y="373543"/>
                        <a:pt x="57912" y="393478"/>
                      </a:cubicBezTo>
                      <a:cubicBezTo>
                        <a:pt x="79724" y="417195"/>
                        <a:pt x="103537" y="463391"/>
                        <a:pt x="113633" y="483965"/>
                      </a:cubicBezTo>
                      <a:cubicBezTo>
                        <a:pt x="116721" y="490180"/>
                        <a:pt x="123076" y="494096"/>
                        <a:pt x="130016" y="494062"/>
                      </a:cubicBezTo>
                      <a:lnTo>
                        <a:pt x="346234" y="494062"/>
                      </a:lnTo>
                      <a:cubicBezTo>
                        <a:pt x="353174" y="494096"/>
                        <a:pt x="359529" y="490180"/>
                        <a:pt x="362617" y="483965"/>
                      </a:cubicBezTo>
                      <a:cubicBezTo>
                        <a:pt x="372713" y="463391"/>
                        <a:pt x="396526" y="417290"/>
                        <a:pt x="418338" y="393478"/>
                      </a:cubicBezTo>
                      <a:cubicBezTo>
                        <a:pt x="436037" y="373543"/>
                        <a:pt x="450036" y="350609"/>
                        <a:pt x="459676" y="325755"/>
                      </a:cubicBezTo>
                      <a:cubicBezTo>
                        <a:pt x="469777" y="299414"/>
                        <a:pt x="475379" y="271562"/>
                        <a:pt x="476250" y="243364"/>
                      </a:cubicBezTo>
                      <a:close/>
                      <a:moveTo>
                        <a:pt x="421386" y="242507"/>
                      </a:moveTo>
                      <a:cubicBezTo>
                        <a:pt x="420709" y="264394"/>
                        <a:pt x="416429" y="286020"/>
                        <a:pt x="408718" y="306515"/>
                      </a:cubicBezTo>
                      <a:cubicBezTo>
                        <a:pt x="401485" y="324971"/>
                        <a:pt x="391037" y="341999"/>
                        <a:pt x="377857" y="356807"/>
                      </a:cubicBezTo>
                      <a:cubicBezTo>
                        <a:pt x="356714" y="381975"/>
                        <a:pt x="338588" y="409531"/>
                        <a:pt x="323850" y="438912"/>
                      </a:cubicBezTo>
                      <a:lnTo>
                        <a:pt x="152400" y="438912"/>
                      </a:lnTo>
                      <a:cubicBezTo>
                        <a:pt x="137831" y="409455"/>
                        <a:pt x="119864" y="381803"/>
                        <a:pt x="98870" y="356521"/>
                      </a:cubicBezTo>
                      <a:cubicBezTo>
                        <a:pt x="85690" y="341713"/>
                        <a:pt x="75241" y="324685"/>
                        <a:pt x="68008" y="306229"/>
                      </a:cubicBezTo>
                      <a:cubicBezTo>
                        <a:pt x="60135" y="285761"/>
                        <a:pt x="55694" y="264135"/>
                        <a:pt x="54864" y="242221"/>
                      </a:cubicBezTo>
                      <a:lnTo>
                        <a:pt x="54864" y="235363"/>
                      </a:lnTo>
                      <a:cubicBezTo>
                        <a:pt x="56570" y="135350"/>
                        <a:pt x="137813" y="54995"/>
                        <a:pt x="237839" y="54388"/>
                      </a:cubicBezTo>
                      <a:lnTo>
                        <a:pt x="237839" y="54388"/>
                      </a:lnTo>
                      <a:cubicBezTo>
                        <a:pt x="337865" y="54995"/>
                        <a:pt x="419109" y="135350"/>
                        <a:pt x="420814" y="235363"/>
                      </a:cubicBezTo>
                      <a:close/>
                    </a:path>
                  </a:pathLst>
                </a:custGeom>
                <a:solidFill>
                  <a:srgbClr val="000000"/>
                </a:solidFill>
                <a:ln w="9525" cap="flat">
                  <a:noFill/>
                  <a:prstDash val="solid"/>
                  <a:miter/>
                </a:ln>
              </p:spPr>
              <p:txBody>
                <a:bodyPr rtlCol="0" anchor="ctr"/>
                <a:lstStyle/>
                <a:p>
                  <a:endParaRPr lang="ja-JP" altLang="en-US"/>
                </a:p>
              </p:txBody>
            </p:sp>
            <p:sp>
              <p:nvSpPr>
                <p:cNvPr id="69" name="フリーフォーム: 図形 68">
                  <a:extLst>
                    <a:ext uri="{FF2B5EF4-FFF2-40B4-BE49-F238E27FC236}">
                      <a16:creationId xmlns:a16="http://schemas.microsoft.com/office/drawing/2014/main" id="{86E7D17E-397E-5CD2-04C6-CA443CFB8B83}"/>
                    </a:ext>
                  </a:extLst>
                </p:cNvPr>
                <p:cNvSpPr/>
                <p:nvPr/>
              </p:nvSpPr>
              <p:spPr>
                <a:xfrm>
                  <a:off x="13306274" y="8361366"/>
                  <a:ext cx="38100" cy="104775"/>
                </a:xfrm>
                <a:custGeom>
                  <a:avLst/>
                  <a:gdLst>
                    <a:gd name="connsiteX0" fmla="*/ 19050 w 38100"/>
                    <a:gd name="connsiteY0" fmla="*/ 104775 h 104775"/>
                    <a:gd name="connsiteX1" fmla="*/ 38100 w 38100"/>
                    <a:gd name="connsiteY1" fmla="*/ 85725 h 104775"/>
                    <a:gd name="connsiteX2" fmla="*/ 38100 w 38100"/>
                    <a:gd name="connsiteY2" fmla="*/ 19050 h 104775"/>
                    <a:gd name="connsiteX3" fmla="*/ 19050 w 38100"/>
                    <a:gd name="connsiteY3" fmla="*/ 0 h 104775"/>
                    <a:gd name="connsiteX4" fmla="*/ 0 w 38100"/>
                    <a:gd name="connsiteY4" fmla="*/ 19050 h 104775"/>
                    <a:gd name="connsiteX5" fmla="*/ 0 w 38100"/>
                    <a:gd name="connsiteY5" fmla="*/ 85725 h 104775"/>
                    <a:gd name="connsiteX6" fmla="*/ 19050 w 38100"/>
                    <a:gd name="connsiteY6" fmla="*/ 104775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00" h="104775">
                      <a:moveTo>
                        <a:pt x="19050" y="104775"/>
                      </a:moveTo>
                      <a:cubicBezTo>
                        <a:pt x="29571" y="104775"/>
                        <a:pt x="38100" y="96246"/>
                        <a:pt x="38100" y="85725"/>
                      </a:cubicBezTo>
                      <a:lnTo>
                        <a:pt x="38100" y="19050"/>
                      </a:lnTo>
                      <a:cubicBezTo>
                        <a:pt x="38100" y="8529"/>
                        <a:pt x="29571" y="0"/>
                        <a:pt x="19050" y="0"/>
                      </a:cubicBezTo>
                      <a:cubicBezTo>
                        <a:pt x="8529" y="0"/>
                        <a:pt x="0" y="8529"/>
                        <a:pt x="0" y="19050"/>
                      </a:cubicBezTo>
                      <a:lnTo>
                        <a:pt x="0" y="85725"/>
                      </a:lnTo>
                      <a:cubicBezTo>
                        <a:pt x="0" y="96246"/>
                        <a:pt x="8529" y="104775"/>
                        <a:pt x="19050" y="104775"/>
                      </a:cubicBezTo>
                      <a:close/>
                    </a:path>
                  </a:pathLst>
                </a:custGeom>
                <a:solidFill>
                  <a:srgbClr val="000000"/>
                </a:solidFill>
                <a:ln w="9525" cap="flat">
                  <a:noFill/>
                  <a:prstDash val="solid"/>
                  <a:miter/>
                </a:ln>
              </p:spPr>
              <p:txBody>
                <a:bodyPr rtlCol="0" anchor="ctr"/>
                <a:lstStyle/>
                <a:p>
                  <a:endParaRPr lang="ja-JP" altLang="en-US"/>
                </a:p>
              </p:txBody>
            </p:sp>
            <p:sp>
              <p:nvSpPr>
                <p:cNvPr id="74" name="フリーフォーム: 図形 73">
                  <a:extLst>
                    <a:ext uri="{FF2B5EF4-FFF2-40B4-BE49-F238E27FC236}">
                      <a16:creationId xmlns:a16="http://schemas.microsoft.com/office/drawing/2014/main" id="{5AEE88ED-EAA7-AD7E-CF53-C36169A8AE6D}"/>
                    </a:ext>
                  </a:extLst>
                </p:cNvPr>
                <p:cNvSpPr/>
                <p:nvPr/>
              </p:nvSpPr>
              <p:spPr>
                <a:xfrm>
                  <a:off x="13047191" y="8470755"/>
                  <a:ext cx="84504" cy="84649"/>
                </a:xfrm>
                <a:custGeom>
                  <a:avLst/>
                  <a:gdLst>
                    <a:gd name="connsiteX0" fmla="*/ 52105 w 84504"/>
                    <a:gd name="connsiteY0" fmla="*/ 79111 h 84649"/>
                    <a:gd name="connsiteX1" fmla="*/ 78965 w 84504"/>
                    <a:gd name="connsiteY1" fmla="*/ 79111 h 84649"/>
                    <a:gd name="connsiteX2" fmla="*/ 78965 w 84504"/>
                    <a:gd name="connsiteY2" fmla="*/ 52250 h 84649"/>
                    <a:gd name="connsiteX3" fmla="*/ 31817 w 84504"/>
                    <a:gd name="connsiteY3" fmla="*/ 4911 h 84649"/>
                    <a:gd name="connsiteX4" fmla="*/ 4910 w 84504"/>
                    <a:gd name="connsiteY4" fmla="*/ 6283 h 84649"/>
                    <a:gd name="connsiteX5" fmla="*/ 4956 w 84504"/>
                    <a:gd name="connsiteY5" fmla="*/ 31866 h 84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504" h="84649">
                      <a:moveTo>
                        <a:pt x="52105" y="79111"/>
                      </a:moveTo>
                      <a:cubicBezTo>
                        <a:pt x="59535" y="86496"/>
                        <a:pt x="71535" y="86496"/>
                        <a:pt x="78965" y="79111"/>
                      </a:cubicBezTo>
                      <a:cubicBezTo>
                        <a:pt x="86351" y="71680"/>
                        <a:pt x="86351" y="59680"/>
                        <a:pt x="78965" y="52250"/>
                      </a:cubicBezTo>
                      <a:lnTo>
                        <a:pt x="31817" y="4911"/>
                      </a:lnTo>
                      <a:cubicBezTo>
                        <a:pt x="24008" y="-2140"/>
                        <a:pt x="11962" y="-1525"/>
                        <a:pt x="4910" y="6283"/>
                      </a:cubicBezTo>
                      <a:cubicBezTo>
                        <a:pt x="-1654" y="13555"/>
                        <a:pt x="-1634" y="24619"/>
                        <a:pt x="4956" y="31866"/>
                      </a:cubicBezTo>
                      <a:close/>
                    </a:path>
                  </a:pathLst>
                </a:custGeom>
                <a:solidFill>
                  <a:srgbClr val="000000"/>
                </a:solidFill>
                <a:ln w="9525" cap="flat">
                  <a:noFill/>
                  <a:prstDash val="solid"/>
                  <a:miter/>
                </a:ln>
              </p:spPr>
              <p:txBody>
                <a:bodyPr rtlCol="0" anchor="ctr"/>
                <a:lstStyle/>
                <a:p>
                  <a:endParaRPr lang="ja-JP" altLang="en-US"/>
                </a:p>
              </p:txBody>
            </p:sp>
            <p:sp>
              <p:nvSpPr>
                <p:cNvPr id="77" name="フリーフォーム: 図形 76">
                  <a:extLst>
                    <a:ext uri="{FF2B5EF4-FFF2-40B4-BE49-F238E27FC236}">
                      <a16:creationId xmlns:a16="http://schemas.microsoft.com/office/drawing/2014/main" id="{D0046D6D-FF11-F359-D2D1-E1CA04EDA6F4}"/>
                    </a:ext>
                  </a:extLst>
                </p:cNvPr>
                <p:cNvSpPr/>
                <p:nvPr/>
              </p:nvSpPr>
              <p:spPr>
                <a:xfrm>
                  <a:off x="13518762" y="8475697"/>
                  <a:ext cx="83603" cy="83426"/>
                </a:xfrm>
                <a:custGeom>
                  <a:avLst/>
                  <a:gdLst>
                    <a:gd name="connsiteX0" fmla="*/ 19446 w 83603"/>
                    <a:gd name="connsiteY0" fmla="*/ 83407 h 83426"/>
                    <a:gd name="connsiteX1" fmla="*/ 32971 w 83603"/>
                    <a:gd name="connsiteY1" fmla="*/ 77787 h 83426"/>
                    <a:gd name="connsiteX2" fmla="*/ 80025 w 83603"/>
                    <a:gd name="connsiteY2" fmla="*/ 30162 h 83426"/>
                    <a:gd name="connsiteX3" fmla="*/ 75664 w 83603"/>
                    <a:gd name="connsiteY3" fmla="*/ 3577 h 83426"/>
                    <a:gd name="connsiteX4" fmla="*/ 53164 w 83603"/>
                    <a:gd name="connsiteY4" fmla="*/ 3778 h 83426"/>
                    <a:gd name="connsiteX5" fmla="*/ 5539 w 83603"/>
                    <a:gd name="connsiteY5" fmla="*/ 51403 h 83426"/>
                    <a:gd name="connsiteX6" fmla="*/ 5539 w 83603"/>
                    <a:gd name="connsiteY6" fmla="*/ 78264 h 83426"/>
                    <a:gd name="connsiteX7" fmla="*/ 19446 w 83603"/>
                    <a:gd name="connsiteY7" fmla="*/ 83407 h 83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3603" h="83426">
                      <a:moveTo>
                        <a:pt x="19446" y="83407"/>
                      </a:moveTo>
                      <a:cubicBezTo>
                        <a:pt x="24523" y="83411"/>
                        <a:pt x="29392" y="81388"/>
                        <a:pt x="32971" y="77787"/>
                      </a:cubicBezTo>
                      <a:lnTo>
                        <a:pt x="80025" y="30162"/>
                      </a:lnTo>
                      <a:cubicBezTo>
                        <a:pt x="86162" y="21617"/>
                        <a:pt x="84210" y="9714"/>
                        <a:pt x="75664" y="3577"/>
                      </a:cubicBezTo>
                      <a:cubicBezTo>
                        <a:pt x="68922" y="-1265"/>
                        <a:pt x="59819" y="-1184"/>
                        <a:pt x="53164" y="3778"/>
                      </a:cubicBezTo>
                      <a:lnTo>
                        <a:pt x="5539" y="51403"/>
                      </a:lnTo>
                      <a:cubicBezTo>
                        <a:pt x="-1846" y="58834"/>
                        <a:pt x="-1846" y="70833"/>
                        <a:pt x="5539" y="78264"/>
                      </a:cubicBezTo>
                      <a:cubicBezTo>
                        <a:pt x="9290" y="81786"/>
                        <a:pt x="14306" y="83641"/>
                        <a:pt x="19446" y="83407"/>
                      </a:cubicBezTo>
                      <a:close/>
                    </a:path>
                  </a:pathLst>
                </a:custGeom>
                <a:solidFill>
                  <a:srgbClr val="000000"/>
                </a:solidFill>
                <a:ln w="9525" cap="flat">
                  <a:noFill/>
                  <a:prstDash val="solid"/>
                  <a:miter/>
                </a:ln>
              </p:spPr>
              <p:txBody>
                <a:bodyPr rtlCol="0" anchor="ctr"/>
                <a:lstStyle/>
                <a:p>
                  <a:endParaRPr lang="ja-JP" altLang="en-US"/>
                </a:p>
              </p:txBody>
            </p:sp>
            <p:sp>
              <p:nvSpPr>
                <p:cNvPr id="79" name="フリーフォーム: 図形 78">
                  <a:extLst>
                    <a:ext uri="{FF2B5EF4-FFF2-40B4-BE49-F238E27FC236}">
                      <a16:creationId xmlns:a16="http://schemas.microsoft.com/office/drawing/2014/main" id="{BEA4162E-422F-93DD-CF12-A74052D6D2C7}"/>
                    </a:ext>
                  </a:extLst>
                </p:cNvPr>
                <p:cNvSpPr/>
                <p:nvPr/>
              </p:nvSpPr>
              <p:spPr>
                <a:xfrm>
                  <a:off x="12943753" y="8718553"/>
                  <a:ext cx="104775" cy="38100"/>
                </a:xfrm>
                <a:custGeom>
                  <a:avLst/>
                  <a:gdLst>
                    <a:gd name="connsiteX0" fmla="*/ 85725 w 104775"/>
                    <a:gd name="connsiteY0" fmla="*/ 0 h 38100"/>
                    <a:gd name="connsiteX1" fmla="*/ 19050 w 104775"/>
                    <a:gd name="connsiteY1" fmla="*/ 0 h 38100"/>
                    <a:gd name="connsiteX2" fmla="*/ 0 w 104775"/>
                    <a:gd name="connsiteY2" fmla="*/ 19050 h 38100"/>
                    <a:gd name="connsiteX3" fmla="*/ 19050 w 104775"/>
                    <a:gd name="connsiteY3" fmla="*/ 38100 h 38100"/>
                    <a:gd name="connsiteX4" fmla="*/ 85725 w 104775"/>
                    <a:gd name="connsiteY4" fmla="*/ 38100 h 38100"/>
                    <a:gd name="connsiteX5" fmla="*/ 104775 w 104775"/>
                    <a:gd name="connsiteY5" fmla="*/ 19050 h 38100"/>
                    <a:gd name="connsiteX6" fmla="*/ 85725 w 104775"/>
                    <a:gd name="connsiteY6"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775" h="38100">
                      <a:moveTo>
                        <a:pt x="85725" y="0"/>
                      </a:moveTo>
                      <a:lnTo>
                        <a:pt x="19050" y="0"/>
                      </a:lnTo>
                      <a:cubicBezTo>
                        <a:pt x="8529" y="0"/>
                        <a:pt x="0" y="8529"/>
                        <a:pt x="0" y="19050"/>
                      </a:cubicBezTo>
                      <a:cubicBezTo>
                        <a:pt x="0" y="29571"/>
                        <a:pt x="8529" y="38100"/>
                        <a:pt x="19050" y="38100"/>
                      </a:cubicBezTo>
                      <a:lnTo>
                        <a:pt x="85725" y="38100"/>
                      </a:lnTo>
                      <a:cubicBezTo>
                        <a:pt x="96246" y="38100"/>
                        <a:pt x="104775" y="29571"/>
                        <a:pt x="104775" y="19050"/>
                      </a:cubicBezTo>
                      <a:cubicBezTo>
                        <a:pt x="104775" y="8529"/>
                        <a:pt x="96246" y="0"/>
                        <a:pt x="85725" y="0"/>
                      </a:cubicBezTo>
                      <a:close/>
                    </a:path>
                  </a:pathLst>
                </a:custGeom>
                <a:solidFill>
                  <a:srgbClr val="000000"/>
                </a:solidFill>
                <a:ln w="9525" cap="flat">
                  <a:noFill/>
                  <a:prstDash val="solid"/>
                  <a:miter/>
                </a:ln>
              </p:spPr>
              <p:txBody>
                <a:bodyPr rtlCol="0" anchor="ctr"/>
                <a:lstStyle/>
                <a:p>
                  <a:endParaRPr lang="ja-JP" altLang="en-US"/>
                </a:p>
              </p:txBody>
            </p:sp>
            <p:sp>
              <p:nvSpPr>
                <p:cNvPr id="81" name="フリーフォーム: 図形 80">
                  <a:extLst>
                    <a:ext uri="{FF2B5EF4-FFF2-40B4-BE49-F238E27FC236}">
                      <a16:creationId xmlns:a16="http://schemas.microsoft.com/office/drawing/2014/main" id="{383E679A-D28F-1330-F0BD-460FDE6C1BDC}"/>
                    </a:ext>
                  </a:extLst>
                </p:cNvPr>
                <p:cNvSpPr/>
                <p:nvPr/>
              </p:nvSpPr>
              <p:spPr>
                <a:xfrm>
                  <a:off x="13045488" y="8920093"/>
                  <a:ext cx="85249" cy="85725"/>
                </a:xfrm>
                <a:custGeom>
                  <a:avLst/>
                  <a:gdLst>
                    <a:gd name="connsiteX0" fmla="*/ 53808 w 85249"/>
                    <a:gd name="connsiteY0" fmla="*/ 4581 h 85725"/>
                    <a:gd name="connsiteX1" fmla="*/ 6659 w 85249"/>
                    <a:gd name="connsiteY1" fmla="*/ 52206 h 85725"/>
                    <a:gd name="connsiteX2" fmla="*/ 4581 w 85249"/>
                    <a:gd name="connsiteY2" fmla="*/ 79066 h 85725"/>
                    <a:gd name="connsiteX3" fmla="*/ 31442 w 85249"/>
                    <a:gd name="connsiteY3" fmla="*/ 81144 h 85725"/>
                    <a:gd name="connsiteX4" fmla="*/ 33520 w 85249"/>
                    <a:gd name="connsiteY4" fmla="*/ 79066 h 85725"/>
                    <a:gd name="connsiteX5" fmla="*/ 80669 w 85249"/>
                    <a:gd name="connsiteY5" fmla="*/ 31441 h 85725"/>
                    <a:gd name="connsiteX6" fmla="*/ 78590 w 85249"/>
                    <a:gd name="connsiteY6" fmla="*/ 4581 h 85725"/>
                    <a:gd name="connsiteX7" fmla="*/ 53808 w 85249"/>
                    <a:gd name="connsiteY7" fmla="*/ 4581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249" h="85725">
                      <a:moveTo>
                        <a:pt x="53808" y="4581"/>
                      </a:moveTo>
                      <a:lnTo>
                        <a:pt x="6659" y="52206"/>
                      </a:lnTo>
                      <a:cubicBezTo>
                        <a:pt x="-1332" y="59049"/>
                        <a:pt x="-2263" y="71075"/>
                        <a:pt x="4581" y="79066"/>
                      </a:cubicBezTo>
                      <a:cubicBezTo>
                        <a:pt x="11425" y="87058"/>
                        <a:pt x="23451" y="87987"/>
                        <a:pt x="31442" y="81144"/>
                      </a:cubicBezTo>
                      <a:cubicBezTo>
                        <a:pt x="32187" y="80506"/>
                        <a:pt x="32882" y="79811"/>
                        <a:pt x="33520" y="79066"/>
                      </a:cubicBezTo>
                      <a:lnTo>
                        <a:pt x="80669" y="31441"/>
                      </a:lnTo>
                      <a:cubicBezTo>
                        <a:pt x="87512" y="23450"/>
                        <a:pt x="86582" y="11424"/>
                        <a:pt x="78590" y="4581"/>
                      </a:cubicBezTo>
                      <a:cubicBezTo>
                        <a:pt x="71459" y="-1527"/>
                        <a:pt x="60941" y="-1527"/>
                        <a:pt x="53808" y="4581"/>
                      </a:cubicBezTo>
                      <a:close/>
                    </a:path>
                  </a:pathLst>
                </a:custGeom>
                <a:solidFill>
                  <a:srgbClr val="000000"/>
                </a:solidFill>
                <a:ln w="9525" cap="flat">
                  <a:noFill/>
                  <a:prstDash val="solid"/>
                  <a:miter/>
                </a:ln>
              </p:spPr>
              <p:txBody>
                <a:bodyPr rtlCol="0" anchor="ctr"/>
                <a:lstStyle/>
                <a:p>
                  <a:endParaRPr lang="ja-JP" altLang="en-US"/>
                </a:p>
              </p:txBody>
            </p:sp>
            <p:sp>
              <p:nvSpPr>
                <p:cNvPr id="83" name="フリーフォーム: 図形 82">
                  <a:extLst>
                    <a:ext uri="{FF2B5EF4-FFF2-40B4-BE49-F238E27FC236}">
                      <a16:creationId xmlns:a16="http://schemas.microsoft.com/office/drawing/2014/main" id="{F51AABC9-E7BD-5293-D088-4B07A1F8365E}"/>
                    </a:ext>
                  </a:extLst>
                </p:cNvPr>
                <p:cNvSpPr/>
                <p:nvPr/>
              </p:nvSpPr>
              <p:spPr>
                <a:xfrm>
                  <a:off x="13518544" y="8914771"/>
                  <a:ext cx="87546" cy="87626"/>
                </a:xfrm>
                <a:custGeom>
                  <a:avLst/>
                  <a:gdLst>
                    <a:gd name="connsiteX0" fmla="*/ 33190 w 87546"/>
                    <a:gd name="connsiteY0" fmla="*/ 6283 h 87626"/>
                    <a:gd name="connsiteX1" fmla="*/ 6283 w 87546"/>
                    <a:gd name="connsiteY1" fmla="*/ 4911 h 87626"/>
                    <a:gd name="connsiteX2" fmla="*/ 4911 w 87546"/>
                    <a:gd name="connsiteY2" fmla="*/ 31817 h 87626"/>
                    <a:gd name="connsiteX3" fmla="*/ 6234 w 87546"/>
                    <a:gd name="connsiteY3" fmla="*/ 33144 h 87626"/>
                    <a:gd name="connsiteX4" fmla="*/ 53859 w 87546"/>
                    <a:gd name="connsiteY4" fmla="*/ 80769 h 87626"/>
                    <a:gd name="connsiteX5" fmla="*/ 80689 w 87546"/>
                    <a:gd name="connsiteY5" fmla="*/ 83213 h 87626"/>
                    <a:gd name="connsiteX6" fmla="*/ 83133 w 87546"/>
                    <a:gd name="connsiteY6" fmla="*/ 56384 h 87626"/>
                    <a:gd name="connsiteX7" fmla="*/ 80052 w 87546"/>
                    <a:gd name="connsiteY7" fmla="*/ 53432 h 87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546" h="87626">
                      <a:moveTo>
                        <a:pt x="33190" y="6283"/>
                      </a:moveTo>
                      <a:cubicBezTo>
                        <a:pt x="26139" y="-1525"/>
                        <a:pt x="14093" y="-2140"/>
                        <a:pt x="6283" y="4911"/>
                      </a:cubicBezTo>
                      <a:cubicBezTo>
                        <a:pt x="-1525" y="11961"/>
                        <a:pt x="-2140" y="24007"/>
                        <a:pt x="4911" y="31817"/>
                      </a:cubicBezTo>
                      <a:cubicBezTo>
                        <a:pt x="5330" y="32280"/>
                        <a:pt x="5772" y="32724"/>
                        <a:pt x="6234" y="33144"/>
                      </a:cubicBezTo>
                      <a:lnTo>
                        <a:pt x="53859" y="80769"/>
                      </a:lnTo>
                      <a:cubicBezTo>
                        <a:pt x="60593" y="88853"/>
                        <a:pt x="72605" y="89947"/>
                        <a:pt x="80689" y="83213"/>
                      </a:cubicBezTo>
                      <a:cubicBezTo>
                        <a:pt x="88773" y="76480"/>
                        <a:pt x="89866" y="64468"/>
                        <a:pt x="83133" y="56384"/>
                      </a:cubicBezTo>
                      <a:cubicBezTo>
                        <a:pt x="82219" y="55288"/>
                        <a:pt x="81187" y="54298"/>
                        <a:pt x="80052" y="53432"/>
                      </a:cubicBezTo>
                      <a:close/>
                    </a:path>
                  </a:pathLst>
                </a:custGeom>
                <a:solidFill>
                  <a:srgbClr val="000000"/>
                </a:solidFill>
                <a:ln w="9525" cap="flat">
                  <a:noFill/>
                  <a:prstDash val="solid"/>
                  <a:miter/>
                </a:ln>
              </p:spPr>
              <p:txBody>
                <a:bodyPr rtlCol="0" anchor="ctr"/>
                <a:lstStyle/>
                <a:p>
                  <a:endParaRPr lang="ja-JP" altLang="en-US"/>
                </a:p>
              </p:txBody>
            </p:sp>
            <p:sp>
              <p:nvSpPr>
                <p:cNvPr id="84" name="フリーフォーム: 図形 83">
                  <a:extLst>
                    <a:ext uri="{FF2B5EF4-FFF2-40B4-BE49-F238E27FC236}">
                      <a16:creationId xmlns:a16="http://schemas.microsoft.com/office/drawing/2014/main" id="{AAFAD039-4C45-E441-EF81-273FD788CE2D}"/>
                    </a:ext>
                  </a:extLst>
                </p:cNvPr>
                <p:cNvSpPr/>
                <p:nvPr/>
              </p:nvSpPr>
              <p:spPr>
                <a:xfrm>
                  <a:off x="13598597" y="8717886"/>
                  <a:ext cx="104775" cy="38100"/>
                </a:xfrm>
                <a:custGeom>
                  <a:avLst/>
                  <a:gdLst>
                    <a:gd name="connsiteX0" fmla="*/ 85725 w 104775"/>
                    <a:gd name="connsiteY0" fmla="*/ 0 h 38100"/>
                    <a:gd name="connsiteX1" fmla="*/ 19050 w 104775"/>
                    <a:gd name="connsiteY1" fmla="*/ 0 h 38100"/>
                    <a:gd name="connsiteX2" fmla="*/ 0 w 104775"/>
                    <a:gd name="connsiteY2" fmla="*/ 19050 h 38100"/>
                    <a:gd name="connsiteX3" fmla="*/ 19050 w 104775"/>
                    <a:gd name="connsiteY3" fmla="*/ 38100 h 38100"/>
                    <a:gd name="connsiteX4" fmla="*/ 85725 w 104775"/>
                    <a:gd name="connsiteY4" fmla="*/ 38100 h 38100"/>
                    <a:gd name="connsiteX5" fmla="*/ 104775 w 104775"/>
                    <a:gd name="connsiteY5" fmla="*/ 19050 h 38100"/>
                    <a:gd name="connsiteX6" fmla="*/ 85725 w 104775"/>
                    <a:gd name="connsiteY6"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775" h="38100">
                      <a:moveTo>
                        <a:pt x="85725" y="0"/>
                      </a:moveTo>
                      <a:lnTo>
                        <a:pt x="19050" y="0"/>
                      </a:lnTo>
                      <a:cubicBezTo>
                        <a:pt x="8529" y="0"/>
                        <a:pt x="0" y="8529"/>
                        <a:pt x="0" y="19050"/>
                      </a:cubicBezTo>
                      <a:cubicBezTo>
                        <a:pt x="0" y="29571"/>
                        <a:pt x="8529" y="38100"/>
                        <a:pt x="19050" y="38100"/>
                      </a:cubicBezTo>
                      <a:lnTo>
                        <a:pt x="85725" y="38100"/>
                      </a:lnTo>
                      <a:cubicBezTo>
                        <a:pt x="96246" y="38100"/>
                        <a:pt x="104775" y="29571"/>
                        <a:pt x="104775" y="19050"/>
                      </a:cubicBezTo>
                      <a:cubicBezTo>
                        <a:pt x="104775" y="8529"/>
                        <a:pt x="96246" y="0"/>
                        <a:pt x="85725" y="0"/>
                      </a:cubicBezTo>
                      <a:close/>
                    </a:path>
                  </a:pathLst>
                </a:custGeom>
                <a:solidFill>
                  <a:srgbClr val="000000"/>
                </a:solidFill>
                <a:ln w="9525" cap="flat">
                  <a:noFill/>
                  <a:prstDash val="solid"/>
                  <a:miter/>
                </a:ln>
              </p:spPr>
              <p:txBody>
                <a:bodyPr rtlCol="0" anchor="ctr"/>
                <a:lstStyle/>
                <a:p>
                  <a:endParaRPr lang="ja-JP" altLang="en-US"/>
                </a:p>
              </p:txBody>
            </p:sp>
          </p:grpSp>
          <p:cxnSp>
            <p:nvCxnSpPr>
              <p:cNvPr id="5975" name="直線矢印コネクタ 5974">
                <a:extLst>
                  <a:ext uri="{FF2B5EF4-FFF2-40B4-BE49-F238E27FC236}">
                    <a16:creationId xmlns:a16="http://schemas.microsoft.com/office/drawing/2014/main" id="{FF20A282-946A-1ADE-7031-F13384F6941F}"/>
                  </a:ext>
                </a:extLst>
              </p:cNvPr>
              <p:cNvCxnSpPr>
                <a:cxnSpLocks/>
              </p:cNvCxnSpPr>
              <p:nvPr/>
            </p:nvCxnSpPr>
            <p:spPr>
              <a:xfrm flipH="1" flipV="1">
                <a:off x="14407216" y="7983987"/>
                <a:ext cx="242919" cy="2719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976" name="直線矢印コネクタ 5975">
                <a:extLst>
                  <a:ext uri="{FF2B5EF4-FFF2-40B4-BE49-F238E27FC236}">
                    <a16:creationId xmlns:a16="http://schemas.microsoft.com/office/drawing/2014/main" id="{D6C119F8-8D79-C3FF-9AEA-5942E2200275}"/>
                  </a:ext>
                </a:extLst>
              </p:cNvPr>
              <p:cNvCxnSpPr>
                <a:cxnSpLocks/>
              </p:cNvCxnSpPr>
              <p:nvPr/>
            </p:nvCxnSpPr>
            <p:spPr>
              <a:xfrm flipH="1" flipV="1">
                <a:off x="14650135" y="7689078"/>
                <a:ext cx="322284" cy="20914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graphicFrame>
        <p:nvGraphicFramePr>
          <p:cNvPr id="6018" name="オブジェクト 6017">
            <a:extLst>
              <a:ext uri="{FF2B5EF4-FFF2-40B4-BE49-F238E27FC236}">
                <a16:creationId xmlns:a16="http://schemas.microsoft.com/office/drawing/2014/main" id="{0053EAA4-B941-F697-7D3B-130327DA278C}"/>
              </a:ext>
            </a:extLst>
          </p:cNvPr>
          <p:cNvGraphicFramePr>
            <a:graphicFrameLocks noChangeAspect="1"/>
          </p:cNvGraphicFramePr>
          <p:nvPr>
            <p:extLst>
              <p:ext uri="{D42A27DB-BD31-4B8C-83A1-F6EECF244321}">
                <p14:modId xmlns:p14="http://schemas.microsoft.com/office/powerpoint/2010/main" val="1918683208"/>
              </p:ext>
            </p:extLst>
          </p:nvPr>
        </p:nvGraphicFramePr>
        <p:xfrm>
          <a:off x="10988782" y="10022902"/>
          <a:ext cx="1963713" cy="1065342"/>
        </p:xfrm>
        <a:graphic>
          <a:graphicData uri="http://schemas.openxmlformats.org/presentationml/2006/ole">
            <mc:AlternateContent xmlns:mc="http://schemas.openxmlformats.org/markup-compatibility/2006">
              <mc:Choice xmlns:v="urn:schemas-microsoft-com:vml" Requires="v">
                <p:oleObj name="Equation" r:id="rId9" imgW="749160" imgH="406080" progId="Equation.DSMT4">
                  <p:embed/>
                </p:oleObj>
              </mc:Choice>
              <mc:Fallback>
                <p:oleObj name="Equation" r:id="rId9" imgW="749160" imgH="406080" progId="Equation.DSMT4">
                  <p:embed/>
                  <p:pic>
                    <p:nvPicPr>
                      <p:cNvPr id="2" name="オブジェクト 1">
                        <a:extLst>
                          <a:ext uri="{FF2B5EF4-FFF2-40B4-BE49-F238E27FC236}">
                            <a16:creationId xmlns:a16="http://schemas.microsoft.com/office/drawing/2014/main" id="{C6D39339-0425-8373-D703-3E8D5957FA03}"/>
                          </a:ext>
                        </a:extLst>
                      </p:cNvPr>
                      <p:cNvPicPr/>
                      <p:nvPr/>
                    </p:nvPicPr>
                    <p:blipFill>
                      <a:blip r:embed="rId10"/>
                      <a:stretch>
                        <a:fillRect/>
                      </a:stretch>
                    </p:blipFill>
                    <p:spPr>
                      <a:xfrm>
                        <a:off x="10988782" y="10022902"/>
                        <a:ext cx="1963713" cy="1065342"/>
                      </a:xfrm>
                      <a:prstGeom prst="rect">
                        <a:avLst/>
                      </a:prstGeom>
                    </p:spPr>
                  </p:pic>
                </p:oleObj>
              </mc:Fallback>
            </mc:AlternateContent>
          </a:graphicData>
        </a:graphic>
      </p:graphicFrame>
      <p:sp>
        <p:nvSpPr>
          <p:cNvPr id="2297" name="フリーフォーム: 図形 2296">
            <a:extLst>
              <a:ext uri="{FF2B5EF4-FFF2-40B4-BE49-F238E27FC236}">
                <a16:creationId xmlns:a16="http://schemas.microsoft.com/office/drawing/2014/main" id="{5FA8BA9E-BC73-D0F3-DAB1-C7C5E476E4B3}"/>
              </a:ext>
            </a:extLst>
          </p:cNvPr>
          <p:cNvSpPr/>
          <p:nvPr/>
        </p:nvSpPr>
        <p:spPr>
          <a:xfrm>
            <a:off x="14656373" y="8858128"/>
            <a:ext cx="374625" cy="486000"/>
          </a:xfrm>
          <a:custGeom>
            <a:avLst/>
            <a:gdLst>
              <a:gd name="connsiteX0" fmla="*/ 374625 w 374625"/>
              <a:gd name="connsiteY0" fmla="*/ 425250 h 486000"/>
              <a:gd name="connsiteX1" fmla="*/ 60750 w 374625"/>
              <a:gd name="connsiteY1" fmla="*/ 425250 h 486000"/>
              <a:gd name="connsiteX2" fmla="*/ 60750 w 374625"/>
              <a:gd name="connsiteY2" fmla="*/ 60750 h 486000"/>
              <a:gd name="connsiteX3" fmla="*/ 337973 w 374625"/>
              <a:gd name="connsiteY3" fmla="*/ 60750 h 486000"/>
              <a:gd name="connsiteX4" fmla="*/ 362678 w 374625"/>
              <a:gd name="connsiteY4" fmla="*/ 0 h 486000"/>
              <a:gd name="connsiteX5" fmla="*/ 40500 w 374625"/>
              <a:gd name="connsiteY5" fmla="*/ 0 h 486000"/>
              <a:gd name="connsiteX6" fmla="*/ 0 w 374625"/>
              <a:gd name="connsiteY6" fmla="*/ 40500 h 486000"/>
              <a:gd name="connsiteX7" fmla="*/ 0 w 374625"/>
              <a:gd name="connsiteY7" fmla="*/ 445500 h 486000"/>
              <a:gd name="connsiteX8" fmla="*/ 40500 w 374625"/>
              <a:gd name="connsiteY8" fmla="*/ 486000 h 486000"/>
              <a:gd name="connsiteX9" fmla="*/ 374625 w 374625"/>
              <a:gd name="connsiteY9" fmla="*/ 486000 h 4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625" h="486000">
                <a:moveTo>
                  <a:pt x="374625" y="425250"/>
                </a:moveTo>
                <a:lnTo>
                  <a:pt x="60750" y="425250"/>
                </a:lnTo>
                <a:lnTo>
                  <a:pt x="60750" y="60750"/>
                </a:lnTo>
                <a:lnTo>
                  <a:pt x="337973" y="60750"/>
                </a:lnTo>
                <a:lnTo>
                  <a:pt x="362678" y="0"/>
                </a:lnTo>
                <a:lnTo>
                  <a:pt x="40500" y="0"/>
                </a:lnTo>
                <a:cubicBezTo>
                  <a:pt x="18132" y="0"/>
                  <a:pt x="0" y="18133"/>
                  <a:pt x="0" y="40500"/>
                </a:cubicBezTo>
                <a:lnTo>
                  <a:pt x="0" y="445500"/>
                </a:lnTo>
                <a:cubicBezTo>
                  <a:pt x="0" y="467867"/>
                  <a:pt x="18132" y="486000"/>
                  <a:pt x="40500" y="486000"/>
                </a:cubicBezTo>
                <a:lnTo>
                  <a:pt x="374625" y="486000"/>
                </a:lnTo>
                <a:close/>
              </a:path>
            </a:pathLst>
          </a:custGeom>
          <a:solidFill>
            <a:srgbClr val="000000"/>
          </a:solidFill>
          <a:ln w="10120" cap="flat">
            <a:noFill/>
            <a:prstDash val="solid"/>
            <a:miter/>
          </a:ln>
        </p:spPr>
        <p:txBody>
          <a:bodyPr rtlCol="0" anchor="ctr"/>
          <a:lstStyle/>
          <a:p>
            <a:endParaRPr lang="ja-JP" altLang="en-US"/>
          </a:p>
        </p:txBody>
      </p:sp>
      <p:sp>
        <p:nvSpPr>
          <p:cNvPr id="2298" name="フリーフォーム: 図形 2297">
            <a:extLst>
              <a:ext uri="{FF2B5EF4-FFF2-40B4-BE49-F238E27FC236}">
                <a16:creationId xmlns:a16="http://schemas.microsoft.com/office/drawing/2014/main" id="{DF90525D-1C98-E8F8-746D-9AFB71E50A66}"/>
              </a:ext>
            </a:extLst>
          </p:cNvPr>
          <p:cNvSpPr/>
          <p:nvPr/>
        </p:nvSpPr>
        <p:spPr>
          <a:xfrm>
            <a:off x="15132248" y="8858128"/>
            <a:ext cx="415125" cy="486000"/>
          </a:xfrm>
          <a:custGeom>
            <a:avLst/>
            <a:gdLst>
              <a:gd name="connsiteX0" fmla="*/ 374625 w 415125"/>
              <a:gd name="connsiteY0" fmla="*/ 151875 h 486000"/>
              <a:gd name="connsiteX1" fmla="*/ 334125 w 415125"/>
              <a:gd name="connsiteY1" fmla="*/ 151875 h 486000"/>
              <a:gd name="connsiteX2" fmla="*/ 334125 w 415125"/>
              <a:gd name="connsiteY2" fmla="*/ 40500 h 486000"/>
              <a:gd name="connsiteX3" fmla="*/ 293625 w 415125"/>
              <a:gd name="connsiteY3" fmla="*/ 0 h 486000"/>
              <a:gd name="connsiteX4" fmla="*/ 0 w 415125"/>
              <a:gd name="connsiteY4" fmla="*/ 0 h 486000"/>
              <a:gd name="connsiteX5" fmla="*/ 0 w 415125"/>
              <a:gd name="connsiteY5" fmla="*/ 60750 h 486000"/>
              <a:gd name="connsiteX6" fmla="*/ 273375 w 415125"/>
              <a:gd name="connsiteY6" fmla="*/ 60750 h 486000"/>
              <a:gd name="connsiteX7" fmla="*/ 273375 w 415125"/>
              <a:gd name="connsiteY7" fmla="*/ 425250 h 486000"/>
              <a:gd name="connsiteX8" fmla="*/ 50625 w 415125"/>
              <a:gd name="connsiteY8" fmla="*/ 425250 h 486000"/>
              <a:gd name="connsiteX9" fmla="*/ 23794 w 415125"/>
              <a:gd name="connsiteY9" fmla="*/ 486000 h 486000"/>
              <a:gd name="connsiteX10" fmla="*/ 293625 w 415125"/>
              <a:gd name="connsiteY10" fmla="*/ 486000 h 486000"/>
              <a:gd name="connsiteX11" fmla="*/ 334125 w 415125"/>
              <a:gd name="connsiteY11" fmla="*/ 445500 h 486000"/>
              <a:gd name="connsiteX12" fmla="*/ 334125 w 415125"/>
              <a:gd name="connsiteY12" fmla="*/ 334125 h 486000"/>
              <a:gd name="connsiteX13" fmla="*/ 374625 w 415125"/>
              <a:gd name="connsiteY13" fmla="*/ 334125 h 486000"/>
              <a:gd name="connsiteX14" fmla="*/ 415125 w 415125"/>
              <a:gd name="connsiteY14" fmla="*/ 293625 h 486000"/>
              <a:gd name="connsiteX15" fmla="*/ 415125 w 415125"/>
              <a:gd name="connsiteY15" fmla="*/ 192375 h 486000"/>
              <a:gd name="connsiteX16" fmla="*/ 374625 w 415125"/>
              <a:gd name="connsiteY16" fmla="*/ 151875 h 4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15125" h="486000">
                <a:moveTo>
                  <a:pt x="374625" y="151875"/>
                </a:moveTo>
                <a:lnTo>
                  <a:pt x="334125" y="151875"/>
                </a:lnTo>
                <a:lnTo>
                  <a:pt x="334125" y="40500"/>
                </a:lnTo>
                <a:cubicBezTo>
                  <a:pt x="334125" y="18133"/>
                  <a:pt x="315992" y="0"/>
                  <a:pt x="293625" y="0"/>
                </a:cubicBezTo>
                <a:lnTo>
                  <a:pt x="0" y="0"/>
                </a:lnTo>
                <a:lnTo>
                  <a:pt x="0" y="60750"/>
                </a:lnTo>
                <a:lnTo>
                  <a:pt x="273375" y="60750"/>
                </a:lnTo>
                <a:lnTo>
                  <a:pt x="273375" y="425250"/>
                </a:lnTo>
                <a:lnTo>
                  <a:pt x="50625" y="425250"/>
                </a:lnTo>
                <a:lnTo>
                  <a:pt x="23794" y="486000"/>
                </a:lnTo>
                <a:lnTo>
                  <a:pt x="293625" y="486000"/>
                </a:lnTo>
                <a:cubicBezTo>
                  <a:pt x="315992" y="486000"/>
                  <a:pt x="334125" y="467867"/>
                  <a:pt x="334125" y="445500"/>
                </a:cubicBezTo>
                <a:lnTo>
                  <a:pt x="334125" y="334125"/>
                </a:lnTo>
                <a:lnTo>
                  <a:pt x="374625" y="334125"/>
                </a:lnTo>
                <a:cubicBezTo>
                  <a:pt x="396992" y="334125"/>
                  <a:pt x="415125" y="315992"/>
                  <a:pt x="415125" y="293625"/>
                </a:cubicBezTo>
                <a:lnTo>
                  <a:pt x="415125" y="192375"/>
                </a:lnTo>
                <a:cubicBezTo>
                  <a:pt x="415125" y="170008"/>
                  <a:pt x="396992" y="151875"/>
                  <a:pt x="374625" y="151875"/>
                </a:cubicBezTo>
                <a:close/>
              </a:path>
            </a:pathLst>
          </a:custGeom>
          <a:solidFill>
            <a:srgbClr val="000000"/>
          </a:solidFill>
          <a:ln w="10120" cap="flat">
            <a:noFill/>
            <a:prstDash val="solid"/>
            <a:miter/>
          </a:ln>
        </p:spPr>
        <p:txBody>
          <a:bodyPr rtlCol="0" anchor="ctr"/>
          <a:lstStyle/>
          <a:p>
            <a:endParaRPr lang="ja-JP" altLang="en-US"/>
          </a:p>
        </p:txBody>
      </p:sp>
      <p:sp>
        <p:nvSpPr>
          <p:cNvPr id="2300" name="フリーフォーム: 図形 2299">
            <a:extLst>
              <a:ext uri="{FF2B5EF4-FFF2-40B4-BE49-F238E27FC236}">
                <a16:creationId xmlns:a16="http://schemas.microsoft.com/office/drawing/2014/main" id="{2E07546C-CD54-1B44-F3F4-EABB6B62AD14}"/>
              </a:ext>
            </a:extLst>
          </p:cNvPr>
          <p:cNvSpPr/>
          <p:nvPr/>
        </p:nvSpPr>
        <p:spPr>
          <a:xfrm>
            <a:off x="14926609" y="8787253"/>
            <a:ext cx="296763" cy="648000"/>
          </a:xfrm>
          <a:custGeom>
            <a:avLst/>
            <a:gdLst>
              <a:gd name="connsiteX0" fmla="*/ 165139 w 296763"/>
              <a:gd name="connsiteY0" fmla="*/ 303750 h 648000"/>
              <a:gd name="connsiteX1" fmla="*/ 165139 w 296763"/>
              <a:gd name="connsiteY1" fmla="*/ 0 h 648000"/>
              <a:gd name="connsiteX2" fmla="*/ 0 w 296763"/>
              <a:gd name="connsiteY2" fmla="*/ 404696 h 648000"/>
              <a:gd name="connsiteX3" fmla="*/ 144889 w 296763"/>
              <a:gd name="connsiteY3" fmla="*/ 405000 h 648000"/>
              <a:gd name="connsiteX4" fmla="*/ 144889 w 296763"/>
              <a:gd name="connsiteY4" fmla="*/ 648000 h 648000"/>
              <a:gd name="connsiteX5" fmla="*/ 296764 w 296763"/>
              <a:gd name="connsiteY5" fmla="*/ 303750 h 648000"/>
              <a:gd name="connsiteX6" fmla="*/ 165139 w 296763"/>
              <a:gd name="connsiteY6" fmla="*/ 303750 h 64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6763" h="648000">
                <a:moveTo>
                  <a:pt x="165139" y="303750"/>
                </a:moveTo>
                <a:lnTo>
                  <a:pt x="165139" y="0"/>
                </a:lnTo>
                <a:lnTo>
                  <a:pt x="0" y="404696"/>
                </a:lnTo>
                <a:lnTo>
                  <a:pt x="144889" y="405000"/>
                </a:lnTo>
                <a:lnTo>
                  <a:pt x="144889" y="648000"/>
                </a:lnTo>
                <a:lnTo>
                  <a:pt x="296764" y="303750"/>
                </a:lnTo>
                <a:lnTo>
                  <a:pt x="165139" y="303750"/>
                </a:lnTo>
                <a:close/>
              </a:path>
            </a:pathLst>
          </a:custGeom>
          <a:solidFill>
            <a:srgbClr val="000000"/>
          </a:solidFill>
          <a:ln w="10120" cap="flat">
            <a:noFill/>
            <a:prstDash val="solid"/>
            <a:miter/>
          </a:ln>
        </p:spPr>
        <p:txBody>
          <a:bodyPr rtlCol="0" anchor="ctr"/>
          <a:lstStyle/>
          <a:p>
            <a:endParaRPr lang="ja-JP" altLang="en-US"/>
          </a:p>
        </p:txBody>
      </p:sp>
      <p:sp>
        <p:nvSpPr>
          <p:cNvPr id="2290" name="フリーフォーム: 図形 2289">
            <a:extLst>
              <a:ext uri="{FF2B5EF4-FFF2-40B4-BE49-F238E27FC236}">
                <a16:creationId xmlns:a16="http://schemas.microsoft.com/office/drawing/2014/main" id="{D438922D-FAA3-6319-898B-9AE680644258}"/>
              </a:ext>
            </a:extLst>
          </p:cNvPr>
          <p:cNvSpPr/>
          <p:nvPr/>
        </p:nvSpPr>
        <p:spPr>
          <a:xfrm>
            <a:off x="15161004" y="8111866"/>
            <a:ext cx="162000" cy="162000"/>
          </a:xfrm>
          <a:custGeom>
            <a:avLst/>
            <a:gdLst>
              <a:gd name="connsiteX0" fmla="*/ 162000 w 162000"/>
              <a:gd name="connsiteY0" fmla="*/ 81000 h 162000"/>
              <a:gd name="connsiteX1" fmla="*/ 81000 w 162000"/>
              <a:gd name="connsiteY1" fmla="*/ 162000 h 162000"/>
              <a:gd name="connsiteX2" fmla="*/ 0 w 162000"/>
              <a:gd name="connsiteY2" fmla="*/ 81000 h 162000"/>
              <a:gd name="connsiteX3" fmla="*/ 81000 w 162000"/>
              <a:gd name="connsiteY3" fmla="*/ 0 h 162000"/>
              <a:gd name="connsiteX4" fmla="*/ 162000 w 162000"/>
              <a:gd name="connsiteY4" fmla="*/ 81000 h 16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000" h="162000">
                <a:moveTo>
                  <a:pt x="162000" y="81000"/>
                </a:moveTo>
                <a:cubicBezTo>
                  <a:pt x="162000" y="125735"/>
                  <a:pt x="125735" y="162000"/>
                  <a:pt x="81000" y="162000"/>
                </a:cubicBezTo>
                <a:cubicBezTo>
                  <a:pt x="36265" y="162000"/>
                  <a:pt x="0" y="125735"/>
                  <a:pt x="0" y="81000"/>
                </a:cubicBezTo>
                <a:cubicBezTo>
                  <a:pt x="0" y="36265"/>
                  <a:pt x="36265" y="0"/>
                  <a:pt x="81000" y="0"/>
                </a:cubicBezTo>
                <a:cubicBezTo>
                  <a:pt x="125735" y="0"/>
                  <a:pt x="162000" y="36265"/>
                  <a:pt x="162000" y="81000"/>
                </a:cubicBezTo>
                <a:close/>
              </a:path>
            </a:pathLst>
          </a:custGeom>
          <a:solidFill>
            <a:srgbClr val="000000"/>
          </a:solidFill>
          <a:ln w="10120" cap="flat">
            <a:noFill/>
            <a:prstDash val="solid"/>
            <a:miter/>
          </a:ln>
        </p:spPr>
        <p:txBody>
          <a:bodyPr rtlCol="0" anchor="ctr"/>
          <a:lstStyle/>
          <a:p>
            <a:endParaRPr lang="ja-JP" altLang="en-US"/>
          </a:p>
        </p:txBody>
      </p:sp>
      <p:sp>
        <p:nvSpPr>
          <p:cNvPr id="2294" name="フリーフォーム: 図形 2293">
            <a:extLst>
              <a:ext uri="{FF2B5EF4-FFF2-40B4-BE49-F238E27FC236}">
                <a16:creationId xmlns:a16="http://schemas.microsoft.com/office/drawing/2014/main" id="{8E5C8FDE-54A3-3187-50F5-66762D0C23F4}"/>
              </a:ext>
            </a:extLst>
          </p:cNvPr>
          <p:cNvSpPr/>
          <p:nvPr/>
        </p:nvSpPr>
        <p:spPr>
          <a:xfrm>
            <a:off x="15647004" y="8111866"/>
            <a:ext cx="162000" cy="162000"/>
          </a:xfrm>
          <a:custGeom>
            <a:avLst/>
            <a:gdLst>
              <a:gd name="connsiteX0" fmla="*/ 162000 w 162000"/>
              <a:gd name="connsiteY0" fmla="*/ 81000 h 162000"/>
              <a:gd name="connsiteX1" fmla="*/ 81000 w 162000"/>
              <a:gd name="connsiteY1" fmla="*/ 162000 h 162000"/>
              <a:gd name="connsiteX2" fmla="*/ 0 w 162000"/>
              <a:gd name="connsiteY2" fmla="*/ 81000 h 162000"/>
              <a:gd name="connsiteX3" fmla="*/ 81000 w 162000"/>
              <a:gd name="connsiteY3" fmla="*/ 0 h 162000"/>
              <a:gd name="connsiteX4" fmla="*/ 162000 w 162000"/>
              <a:gd name="connsiteY4" fmla="*/ 81000 h 16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000" h="162000">
                <a:moveTo>
                  <a:pt x="162000" y="81000"/>
                </a:moveTo>
                <a:cubicBezTo>
                  <a:pt x="162000" y="125735"/>
                  <a:pt x="125735" y="162000"/>
                  <a:pt x="81000" y="162000"/>
                </a:cubicBezTo>
                <a:cubicBezTo>
                  <a:pt x="36265" y="162000"/>
                  <a:pt x="0" y="125735"/>
                  <a:pt x="0" y="81000"/>
                </a:cubicBezTo>
                <a:cubicBezTo>
                  <a:pt x="0" y="36265"/>
                  <a:pt x="36265" y="0"/>
                  <a:pt x="81000" y="0"/>
                </a:cubicBezTo>
                <a:cubicBezTo>
                  <a:pt x="125735" y="0"/>
                  <a:pt x="162000" y="36265"/>
                  <a:pt x="162000" y="81000"/>
                </a:cubicBezTo>
                <a:close/>
              </a:path>
            </a:pathLst>
          </a:custGeom>
          <a:solidFill>
            <a:srgbClr val="000000"/>
          </a:solidFill>
          <a:ln w="10120" cap="flat">
            <a:noFill/>
            <a:prstDash val="solid"/>
            <a:miter/>
          </a:ln>
        </p:spPr>
        <p:txBody>
          <a:bodyPr rtlCol="0" anchor="ctr"/>
          <a:lstStyle/>
          <a:p>
            <a:endParaRPr lang="ja-JP" altLang="en-US"/>
          </a:p>
        </p:txBody>
      </p:sp>
      <p:sp>
        <p:nvSpPr>
          <p:cNvPr id="2295" name="フリーフォーム: 図形 2294">
            <a:extLst>
              <a:ext uri="{FF2B5EF4-FFF2-40B4-BE49-F238E27FC236}">
                <a16:creationId xmlns:a16="http://schemas.microsoft.com/office/drawing/2014/main" id="{CE3A7C19-BD90-224E-5CCF-FE9014474EB5}"/>
              </a:ext>
            </a:extLst>
          </p:cNvPr>
          <p:cNvSpPr/>
          <p:nvPr/>
        </p:nvSpPr>
        <p:spPr>
          <a:xfrm>
            <a:off x="15039504" y="7828366"/>
            <a:ext cx="891000" cy="364500"/>
          </a:xfrm>
          <a:custGeom>
            <a:avLst/>
            <a:gdLst>
              <a:gd name="connsiteX0" fmla="*/ 354375 w 891000"/>
              <a:gd name="connsiteY0" fmla="*/ 162000 h 364500"/>
              <a:gd name="connsiteX1" fmla="*/ 354375 w 891000"/>
              <a:gd name="connsiteY1" fmla="*/ 40500 h 364500"/>
              <a:gd name="connsiteX2" fmla="*/ 493088 w 891000"/>
              <a:gd name="connsiteY2" fmla="*/ 40500 h 364500"/>
              <a:gd name="connsiteX3" fmla="*/ 521438 w 891000"/>
              <a:gd name="connsiteY3" fmla="*/ 52650 h 364500"/>
              <a:gd name="connsiteX4" fmla="*/ 630788 w 891000"/>
              <a:gd name="connsiteY4" fmla="*/ 162000 h 364500"/>
              <a:gd name="connsiteX5" fmla="*/ 354375 w 891000"/>
              <a:gd name="connsiteY5" fmla="*/ 162000 h 364500"/>
              <a:gd name="connsiteX6" fmla="*/ 313875 w 891000"/>
              <a:gd name="connsiteY6" fmla="*/ 162000 h 364500"/>
              <a:gd name="connsiteX7" fmla="*/ 57713 w 891000"/>
              <a:gd name="connsiteY7" fmla="*/ 162000 h 364500"/>
              <a:gd name="connsiteX8" fmla="*/ 167063 w 891000"/>
              <a:gd name="connsiteY8" fmla="*/ 52650 h 364500"/>
              <a:gd name="connsiteX9" fmla="*/ 195413 w 891000"/>
              <a:gd name="connsiteY9" fmla="*/ 40500 h 364500"/>
              <a:gd name="connsiteX10" fmla="*/ 313875 w 891000"/>
              <a:gd name="connsiteY10" fmla="*/ 40500 h 364500"/>
              <a:gd name="connsiteX11" fmla="*/ 313875 w 891000"/>
              <a:gd name="connsiteY11" fmla="*/ 162000 h 364500"/>
              <a:gd name="connsiteX12" fmla="*/ 789750 w 891000"/>
              <a:gd name="connsiteY12" fmla="*/ 162000 h 364500"/>
              <a:gd name="connsiteX13" fmla="*/ 705713 w 891000"/>
              <a:gd name="connsiteY13" fmla="*/ 162000 h 364500"/>
              <a:gd name="connsiteX14" fmla="*/ 677363 w 891000"/>
              <a:gd name="connsiteY14" fmla="*/ 149850 h 364500"/>
              <a:gd name="connsiteX15" fmla="*/ 549788 w 891000"/>
              <a:gd name="connsiteY15" fmla="*/ 23287 h 364500"/>
              <a:gd name="connsiteX16" fmla="*/ 492075 w 891000"/>
              <a:gd name="connsiteY16" fmla="*/ 0 h 364500"/>
              <a:gd name="connsiteX17" fmla="*/ 195413 w 891000"/>
              <a:gd name="connsiteY17" fmla="*/ 0 h 364500"/>
              <a:gd name="connsiteX18" fmla="*/ 137700 w 891000"/>
              <a:gd name="connsiteY18" fmla="*/ 23287 h 364500"/>
              <a:gd name="connsiteX19" fmla="*/ 12150 w 891000"/>
              <a:gd name="connsiteY19" fmla="*/ 149850 h 364500"/>
              <a:gd name="connsiteX20" fmla="*/ 0 w 891000"/>
              <a:gd name="connsiteY20" fmla="*/ 179213 h 364500"/>
              <a:gd name="connsiteX21" fmla="*/ 0 w 891000"/>
              <a:gd name="connsiteY21" fmla="*/ 283500 h 364500"/>
              <a:gd name="connsiteX22" fmla="*/ 81000 w 891000"/>
              <a:gd name="connsiteY22" fmla="*/ 364500 h 364500"/>
              <a:gd name="connsiteX23" fmla="*/ 91125 w 891000"/>
              <a:gd name="connsiteY23" fmla="*/ 364500 h 364500"/>
              <a:gd name="connsiteX24" fmla="*/ 202500 w 891000"/>
              <a:gd name="connsiteY24" fmla="*/ 253125 h 364500"/>
              <a:gd name="connsiteX25" fmla="*/ 313875 w 891000"/>
              <a:gd name="connsiteY25" fmla="*/ 364500 h 364500"/>
              <a:gd name="connsiteX26" fmla="*/ 577125 w 891000"/>
              <a:gd name="connsiteY26" fmla="*/ 364500 h 364500"/>
              <a:gd name="connsiteX27" fmla="*/ 688500 w 891000"/>
              <a:gd name="connsiteY27" fmla="*/ 253125 h 364500"/>
              <a:gd name="connsiteX28" fmla="*/ 799875 w 891000"/>
              <a:gd name="connsiteY28" fmla="*/ 364500 h 364500"/>
              <a:gd name="connsiteX29" fmla="*/ 850500 w 891000"/>
              <a:gd name="connsiteY29" fmla="*/ 364500 h 364500"/>
              <a:gd name="connsiteX30" fmla="*/ 891000 w 891000"/>
              <a:gd name="connsiteY30" fmla="*/ 324000 h 364500"/>
              <a:gd name="connsiteX31" fmla="*/ 891000 w 891000"/>
              <a:gd name="connsiteY31" fmla="*/ 263250 h 364500"/>
              <a:gd name="connsiteX32" fmla="*/ 789750 w 891000"/>
              <a:gd name="connsiteY32" fmla="*/ 162000 h 364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891000" h="364500">
                <a:moveTo>
                  <a:pt x="354375" y="162000"/>
                </a:moveTo>
                <a:lnTo>
                  <a:pt x="354375" y="40500"/>
                </a:lnTo>
                <a:lnTo>
                  <a:pt x="493088" y="40500"/>
                </a:lnTo>
                <a:cubicBezTo>
                  <a:pt x="504225" y="40500"/>
                  <a:pt x="514350" y="44550"/>
                  <a:pt x="521438" y="52650"/>
                </a:cubicBezTo>
                <a:lnTo>
                  <a:pt x="630788" y="162000"/>
                </a:lnTo>
                <a:lnTo>
                  <a:pt x="354375" y="162000"/>
                </a:lnTo>
                <a:close/>
                <a:moveTo>
                  <a:pt x="313875" y="162000"/>
                </a:moveTo>
                <a:lnTo>
                  <a:pt x="57713" y="162000"/>
                </a:lnTo>
                <a:lnTo>
                  <a:pt x="167063" y="52650"/>
                </a:lnTo>
                <a:cubicBezTo>
                  <a:pt x="175163" y="44550"/>
                  <a:pt x="185288" y="40500"/>
                  <a:pt x="195413" y="40500"/>
                </a:cubicBezTo>
                <a:lnTo>
                  <a:pt x="313875" y="40500"/>
                </a:lnTo>
                <a:lnTo>
                  <a:pt x="313875" y="162000"/>
                </a:lnTo>
                <a:close/>
                <a:moveTo>
                  <a:pt x="789750" y="162000"/>
                </a:moveTo>
                <a:lnTo>
                  <a:pt x="705713" y="162000"/>
                </a:lnTo>
                <a:cubicBezTo>
                  <a:pt x="694575" y="162000"/>
                  <a:pt x="684450" y="157950"/>
                  <a:pt x="677363" y="149850"/>
                </a:cubicBezTo>
                <a:lnTo>
                  <a:pt x="549788" y="23287"/>
                </a:lnTo>
                <a:cubicBezTo>
                  <a:pt x="534600" y="8100"/>
                  <a:pt x="514350" y="0"/>
                  <a:pt x="492075" y="0"/>
                </a:cubicBezTo>
                <a:lnTo>
                  <a:pt x="195413" y="0"/>
                </a:lnTo>
                <a:cubicBezTo>
                  <a:pt x="174150" y="0"/>
                  <a:pt x="152888" y="8100"/>
                  <a:pt x="137700" y="23287"/>
                </a:cubicBezTo>
                <a:lnTo>
                  <a:pt x="12150" y="149850"/>
                </a:lnTo>
                <a:cubicBezTo>
                  <a:pt x="4050" y="157950"/>
                  <a:pt x="0" y="168075"/>
                  <a:pt x="0" y="179213"/>
                </a:cubicBezTo>
                <a:lnTo>
                  <a:pt x="0" y="283500"/>
                </a:lnTo>
                <a:cubicBezTo>
                  <a:pt x="0" y="328050"/>
                  <a:pt x="36450" y="364500"/>
                  <a:pt x="81000" y="364500"/>
                </a:cubicBezTo>
                <a:lnTo>
                  <a:pt x="91125" y="364500"/>
                </a:lnTo>
                <a:cubicBezTo>
                  <a:pt x="91125" y="302738"/>
                  <a:pt x="140738" y="253125"/>
                  <a:pt x="202500" y="253125"/>
                </a:cubicBezTo>
                <a:cubicBezTo>
                  <a:pt x="264263" y="253125"/>
                  <a:pt x="313875" y="302738"/>
                  <a:pt x="313875" y="364500"/>
                </a:cubicBezTo>
                <a:lnTo>
                  <a:pt x="577125" y="364500"/>
                </a:lnTo>
                <a:cubicBezTo>
                  <a:pt x="577125" y="302738"/>
                  <a:pt x="626738" y="253125"/>
                  <a:pt x="688500" y="253125"/>
                </a:cubicBezTo>
                <a:cubicBezTo>
                  <a:pt x="750263" y="253125"/>
                  <a:pt x="799875" y="302738"/>
                  <a:pt x="799875" y="364500"/>
                </a:cubicBezTo>
                <a:lnTo>
                  <a:pt x="850500" y="364500"/>
                </a:lnTo>
                <a:cubicBezTo>
                  <a:pt x="872775" y="364500"/>
                  <a:pt x="891000" y="346275"/>
                  <a:pt x="891000" y="324000"/>
                </a:cubicBezTo>
                <a:lnTo>
                  <a:pt x="891000" y="263250"/>
                </a:lnTo>
                <a:cubicBezTo>
                  <a:pt x="891000" y="207563"/>
                  <a:pt x="845438" y="162000"/>
                  <a:pt x="789750" y="162000"/>
                </a:cubicBezTo>
                <a:close/>
              </a:path>
            </a:pathLst>
          </a:custGeom>
          <a:solidFill>
            <a:srgbClr val="000000"/>
          </a:solidFill>
          <a:ln w="10120" cap="flat">
            <a:noFill/>
            <a:prstDash val="solid"/>
            <a:miter/>
          </a:ln>
        </p:spPr>
        <p:txBody>
          <a:bodyPr rtlCol="0" anchor="ctr"/>
          <a:lstStyle/>
          <a:p>
            <a:endParaRPr lang="ja-JP" altLang="en-US"/>
          </a:p>
        </p:txBody>
      </p:sp>
      <p:sp>
        <p:nvSpPr>
          <p:cNvPr id="6036" name="矢印: 右 6035">
            <a:extLst>
              <a:ext uri="{FF2B5EF4-FFF2-40B4-BE49-F238E27FC236}">
                <a16:creationId xmlns:a16="http://schemas.microsoft.com/office/drawing/2014/main" id="{17B5D38F-B52F-F6DC-7946-5A6CAD3DA10C}"/>
              </a:ext>
            </a:extLst>
          </p:cNvPr>
          <p:cNvSpPr/>
          <p:nvPr/>
        </p:nvSpPr>
        <p:spPr>
          <a:xfrm>
            <a:off x="14291713" y="6999722"/>
            <a:ext cx="633019" cy="387515"/>
          </a:xfrm>
          <a:custGeom>
            <a:avLst/>
            <a:gdLst>
              <a:gd name="connsiteX0" fmla="*/ 0 w 959293"/>
              <a:gd name="connsiteY0" fmla="*/ 146481 h 585923"/>
              <a:gd name="connsiteX1" fmla="*/ 666332 w 959293"/>
              <a:gd name="connsiteY1" fmla="*/ 146481 h 585923"/>
              <a:gd name="connsiteX2" fmla="*/ 666332 w 959293"/>
              <a:gd name="connsiteY2" fmla="*/ 0 h 585923"/>
              <a:gd name="connsiteX3" fmla="*/ 959293 w 959293"/>
              <a:gd name="connsiteY3" fmla="*/ 292962 h 585923"/>
              <a:gd name="connsiteX4" fmla="*/ 666332 w 959293"/>
              <a:gd name="connsiteY4" fmla="*/ 585923 h 585923"/>
              <a:gd name="connsiteX5" fmla="*/ 666332 w 959293"/>
              <a:gd name="connsiteY5" fmla="*/ 439442 h 585923"/>
              <a:gd name="connsiteX6" fmla="*/ 0 w 959293"/>
              <a:gd name="connsiteY6" fmla="*/ 439442 h 585923"/>
              <a:gd name="connsiteX7" fmla="*/ 0 w 959293"/>
              <a:gd name="connsiteY7" fmla="*/ 146481 h 585923"/>
              <a:gd name="connsiteX0" fmla="*/ 0 w 959293"/>
              <a:gd name="connsiteY0" fmla="*/ 439442 h 585923"/>
              <a:gd name="connsiteX1" fmla="*/ 666332 w 959293"/>
              <a:gd name="connsiteY1" fmla="*/ 146481 h 585923"/>
              <a:gd name="connsiteX2" fmla="*/ 666332 w 959293"/>
              <a:gd name="connsiteY2" fmla="*/ 0 h 585923"/>
              <a:gd name="connsiteX3" fmla="*/ 959293 w 959293"/>
              <a:gd name="connsiteY3" fmla="*/ 292962 h 585923"/>
              <a:gd name="connsiteX4" fmla="*/ 666332 w 959293"/>
              <a:gd name="connsiteY4" fmla="*/ 585923 h 585923"/>
              <a:gd name="connsiteX5" fmla="*/ 666332 w 959293"/>
              <a:gd name="connsiteY5" fmla="*/ 439442 h 585923"/>
              <a:gd name="connsiteX6" fmla="*/ 0 w 959293"/>
              <a:gd name="connsiteY6" fmla="*/ 439442 h 585923"/>
              <a:gd name="connsiteX0" fmla="*/ 0 w 945005"/>
              <a:gd name="connsiteY0" fmla="*/ 327523 h 585923"/>
              <a:gd name="connsiteX1" fmla="*/ 652044 w 945005"/>
              <a:gd name="connsiteY1" fmla="*/ 146481 h 585923"/>
              <a:gd name="connsiteX2" fmla="*/ 652044 w 945005"/>
              <a:gd name="connsiteY2" fmla="*/ 0 h 585923"/>
              <a:gd name="connsiteX3" fmla="*/ 945005 w 945005"/>
              <a:gd name="connsiteY3" fmla="*/ 292962 h 585923"/>
              <a:gd name="connsiteX4" fmla="*/ 652044 w 945005"/>
              <a:gd name="connsiteY4" fmla="*/ 585923 h 585923"/>
              <a:gd name="connsiteX5" fmla="*/ 652044 w 945005"/>
              <a:gd name="connsiteY5" fmla="*/ 439442 h 585923"/>
              <a:gd name="connsiteX6" fmla="*/ 0 w 945005"/>
              <a:gd name="connsiteY6" fmla="*/ 327523 h 585923"/>
              <a:gd name="connsiteX0" fmla="*/ 0 w 997392"/>
              <a:gd name="connsiteY0" fmla="*/ 310854 h 585923"/>
              <a:gd name="connsiteX1" fmla="*/ 704431 w 997392"/>
              <a:gd name="connsiteY1" fmla="*/ 146481 h 585923"/>
              <a:gd name="connsiteX2" fmla="*/ 704431 w 997392"/>
              <a:gd name="connsiteY2" fmla="*/ 0 h 585923"/>
              <a:gd name="connsiteX3" fmla="*/ 997392 w 997392"/>
              <a:gd name="connsiteY3" fmla="*/ 292962 h 585923"/>
              <a:gd name="connsiteX4" fmla="*/ 704431 w 997392"/>
              <a:gd name="connsiteY4" fmla="*/ 585923 h 585923"/>
              <a:gd name="connsiteX5" fmla="*/ 704431 w 997392"/>
              <a:gd name="connsiteY5" fmla="*/ 439442 h 585923"/>
              <a:gd name="connsiteX6" fmla="*/ 0 w 997392"/>
              <a:gd name="connsiteY6" fmla="*/ 310854 h 585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7392" h="585923">
                <a:moveTo>
                  <a:pt x="0" y="310854"/>
                </a:moveTo>
                <a:lnTo>
                  <a:pt x="704431" y="146481"/>
                </a:lnTo>
                <a:lnTo>
                  <a:pt x="704431" y="0"/>
                </a:lnTo>
                <a:lnTo>
                  <a:pt x="997392" y="292962"/>
                </a:lnTo>
                <a:lnTo>
                  <a:pt x="704431" y="585923"/>
                </a:lnTo>
                <a:lnTo>
                  <a:pt x="704431" y="439442"/>
                </a:lnTo>
                <a:lnTo>
                  <a:pt x="0" y="310854"/>
                </a:lnTo>
                <a:close/>
              </a:path>
            </a:pathLst>
          </a:cu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37" name="矢印: 右 6035">
            <a:extLst>
              <a:ext uri="{FF2B5EF4-FFF2-40B4-BE49-F238E27FC236}">
                <a16:creationId xmlns:a16="http://schemas.microsoft.com/office/drawing/2014/main" id="{A2E8E30C-9D48-E4F2-0FAB-82506BF0BC6F}"/>
              </a:ext>
            </a:extLst>
          </p:cNvPr>
          <p:cNvSpPr/>
          <p:nvPr/>
        </p:nvSpPr>
        <p:spPr>
          <a:xfrm rot="1005826">
            <a:off x="14275891" y="7723391"/>
            <a:ext cx="633019" cy="387515"/>
          </a:xfrm>
          <a:custGeom>
            <a:avLst/>
            <a:gdLst>
              <a:gd name="connsiteX0" fmla="*/ 0 w 959293"/>
              <a:gd name="connsiteY0" fmla="*/ 146481 h 585923"/>
              <a:gd name="connsiteX1" fmla="*/ 666332 w 959293"/>
              <a:gd name="connsiteY1" fmla="*/ 146481 h 585923"/>
              <a:gd name="connsiteX2" fmla="*/ 666332 w 959293"/>
              <a:gd name="connsiteY2" fmla="*/ 0 h 585923"/>
              <a:gd name="connsiteX3" fmla="*/ 959293 w 959293"/>
              <a:gd name="connsiteY3" fmla="*/ 292962 h 585923"/>
              <a:gd name="connsiteX4" fmla="*/ 666332 w 959293"/>
              <a:gd name="connsiteY4" fmla="*/ 585923 h 585923"/>
              <a:gd name="connsiteX5" fmla="*/ 666332 w 959293"/>
              <a:gd name="connsiteY5" fmla="*/ 439442 h 585923"/>
              <a:gd name="connsiteX6" fmla="*/ 0 w 959293"/>
              <a:gd name="connsiteY6" fmla="*/ 439442 h 585923"/>
              <a:gd name="connsiteX7" fmla="*/ 0 w 959293"/>
              <a:gd name="connsiteY7" fmla="*/ 146481 h 585923"/>
              <a:gd name="connsiteX0" fmla="*/ 0 w 959293"/>
              <a:gd name="connsiteY0" fmla="*/ 439442 h 585923"/>
              <a:gd name="connsiteX1" fmla="*/ 666332 w 959293"/>
              <a:gd name="connsiteY1" fmla="*/ 146481 h 585923"/>
              <a:gd name="connsiteX2" fmla="*/ 666332 w 959293"/>
              <a:gd name="connsiteY2" fmla="*/ 0 h 585923"/>
              <a:gd name="connsiteX3" fmla="*/ 959293 w 959293"/>
              <a:gd name="connsiteY3" fmla="*/ 292962 h 585923"/>
              <a:gd name="connsiteX4" fmla="*/ 666332 w 959293"/>
              <a:gd name="connsiteY4" fmla="*/ 585923 h 585923"/>
              <a:gd name="connsiteX5" fmla="*/ 666332 w 959293"/>
              <a:gd name="connsiteY5" fmla="*/ 439442 h 585923"/>
              <a:gd name="connsiteX6" fmla="*/ 0 w 959293"/>
              <a:gd name="connsiteY6" fmla="*/ 439442 h 585923"/>
              <a:gd name="connsiteX0" fmla="*/ 0 w 945005"/>
              <a:gd name="connsiteY0" fmla="*/ 327523 h 585923"/>
              <a:gd name="connsiteX1" fmla="*/ 652044 w 945005"/>
              <a:gd name="connsiteY1" fmla="*/ 146481 h 585923"/>
              <a:gd name="connsiteX2" fmla="*/ 652044 w 945005"/>
              <a:gd name="connsiteY2" fmla="*/ 0 h 585923"/>
              <a:gd name="connsiteX3" fmla="*/ 945005 w 945005"/>
              <a:gd name="connsiteY3" fmla="*/ 292962 h 585923"/>
              <a:gd name="connsiteX4" fmla="*/ 652044 w 945005"/>
              <a:gd name="connsiteY4" fmla="*/ 585923 h 585923"/>
              <a:gd name="connsiteX5" fmla="*/ 652044 w 945005"/>
              <a:gd name="connsiteY5" fmla="*/ 439442 h 585923"/>
              <a:gd name="connsiteX6" fmla="*/ 0 w 945005"/>
              <a:gd name="connsiteY6" fmla="*/ 327523 h 585923"/>
              <a:gd name="connsiteX0" fmla="*/ 0 w 997392"/>
              <a:gd name="connsiteY0" fmla="*/ 310854 h 585923"/>
              <a:gd name="connsiteX1" fmla="*/ 704431 w 997392"/>
              <a:gd name="connsiteY1" fmla="*/ 146481 h 585923"/>
              <a:gd name="connsiteX2" fmla="*/ 704431 w 997392"/>
              <a:gd name="connsiteY2" fmla="*/ 0 h 585923"/>
              <a:gd name="connsiteX3" fmla="*/ 997392 w 997392"/>
              <a:gd name="connsiteY3" fmla="*/ 292962 h 585923"/>
              <a:gd name="connsiteX4" fmla="*/ 704431 w 997392"/>
              <a:gd name="connsiteY4" fmla="*/ 585923 h 585923"/>
              <a:gd name="connsiteX5" fmla="*/ 704431 w 997392"/>
              <a:gd name="connsiteY5" fmla="*/ 439442 h 585923"/>
              <a:gd name="connsiteX6" fmla="*/ 0 w 997392"/>
              <a:gd name="connsiteY6" fmla="*/ 310854 h 585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7392" h="585923">
                <a:moveTo>
                  <a:pt x="0" y="310854"/>
                </a:moveTo>
                <a:lnTo>
                  <a:pt x="704431" y="146481"/>
                </a:lnTo>
                <a:lnTo>
                  <a:pt x="704431" y="0"/>
                </a:lnTo>
                <a:lnTo>
                  <a:pt x="997392" y="292962"/>
                </a:lnTo>
                <a:lnTo>
                  <a:pt x="704431" y="585923"/>
                </a:lnTo>
                <a:lnTo>
                  <a:pt x="704431" y="439442"/>
                </a:lnTo>
                <a:lnTo>
                  <a:pt x="0" y="310854"/>
                </a:lnTo>
                <a:close/>
              </a:path>
            </a:pathLst>
          </a:cu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38" name="矢印: 右 6035">
            <a:extLst>
              <a:ext uri="{FF2B5EF4-FFF2-40B4-BE49-F238E27FC236}">
                <a16:creationId xmlns:a16="http://schemas.microsoft.com/office/drawing/2014/main" id="{A280B68A-73BE-29F1-5AC9-66D60415593B}"/>
              </a:ext>
            </a:extLst>
          </p:cNvPr>
          <p:cNvSpPr/>
          <p:nvPr/>
        </p:nvSpPr>
        <p:spPr>
          <a:xfrm rot="2363628">
            <a:off x="14104695" y="8404216"/>
            <a:ext cx="633019" cy="387515"/>
          </a:xfrm>
          <a:custGeom>
            <a:avLst/>
            <a:gdLst>
              <a:gd name="connsiteX0" fmla="*/ 0 w 959293"/>
              <a:gd name="connsiteY0" fmla="*/ 146481 h 585923"/>
              <a:gd name="connsiteX1" fmla="*/ 666332 w 959293"/>
              <a:gd name="connsiteY1" fmla="*/ 146481 h 585923"/>
              <a:gd name="connsiteX2" fmla="*/ 666332 w 959293"/>
              <a:gd name="connsiteY2" fmla="*/ 0 h 585923"/>
              <a:gd name="connsiteX3" fmla="*/ 959293 w 959293"/>
              <a:gd name="connsiteY3" fmla="*/ 292962 h 585923"/>
              <a:gd name="connsiteX4" fmla="*/ 666332 w 959293"/>
              <a:gd name="connsiteY4" fmla="*/ 585923 h 585923"/>
              <a:gd name="connsiteX5" fmla="*/ 666332 w 959293"/>
              <a:gd name="connsiteY5" fmla="*/ 439442 h 585923"/>
              <a:gd name="connsiteX6" fmla="*/ 0 w 959293"/>
              <a:gd name="connsiteY6" fmla="*/ 439442 h 585923"/>
              <a:gd name="connsiteX7" fmla="*/ 0 w 959293"/>
              <a:gd name="connsiteY7" fmla="*/ 146481 h 585923"/>
              <a:gd name="connsiteX0" fmla="*/ 0 w 959293"/>
              <a:gd name="connsiteY0" fmla="*/ 439442 h 585923"/>
              <a:gd name="connsiteX1" fmla="*/ 666332 w 959293"/>
              <a:gd name="connsiteY1" fmla="*/ 146481 h 585923"/>
              <a:gd name="connsiteX2" fmla="*/ 666332 w 959293"/>
              <a:gd name="connsiteY2" fmla="*/ 0 h 585923"/>
              <a:gd name="connsiteX3" fmla="*/ 959293 w 959293"/>
              <a:gd name="connsiteY3" fmla="*/ 292962 h 585923"/>
              <a:gd name="connsiteX4" fmla="*/ 666332 w 959293"/>
              <a:gd name="connsiteY4" fmla="*/ 585923 h 585923"/>
              <a:gd name="connsiteX5" fmla="*/ 666332 w 959293"/>
              <a:gd name="connsiteY5" fmla="*/ 439442 h 585923"/>
              <a:gd name="connsiteX6" fmla="*/ 0 w 959293"/>
              <a:gd name="connsiteY6" fmla="*/ 439442 h 585923"/>
              <a:gd name="connsiteX0" fmla="*/ 0 w 945005"/>
              <a:gd name="connsiteY0" fmla="*/ 327523 h 585923"/>
              <a:gd name="connsiteX1" fmla="*/ 652044 w 945005"/>
              <a:gd name="connsiteY1" fmla="*/ 146481 h 585923"/>
              <a:gd name="connsiteX2" fmla="*/ 652044 w 945005"/>
              <a:gd name="connsiteY2" fmla="*/ 0 h 585923"/>
              <a:gd name="connsiteX3" fmla="*/ 945005 w 945005"/>
              <a:gd name="connsiteY3" fmla="*/ 292962 h 585923"/>
              <a:gd name="connsiteX4" fmla="*/ 652044 w 945005"/>
              <a:gd name="connsiteY4" fmla="*/ 585923 h 585923"/>
              <a:gd name="connsiteX5" fmla="*/ 652044 w 945005"/>
              <a:gd name="connsiteY5" fmla="*/ 439442 h 585923"/>
              <a:gd name="connsiteX6" fmla="*/ 0 w 945005"/>
              <a:gd name="connsiteY6" fmla="*/ 327523 h 585923"/>
              <a:gd name="connsiteX0" fmla="*/ 0 w 997392"/>
              <a:gd name="connsiteY0" fmla="*/ 310854 h 585923"/>
              <a:gd name="connsiteX1" fmla="*/ 704431 w 997392"/>
              <a:gd name="connsiteY1" fmla="*/ 146481 h 585923"/>
              <a:gd name="connsiteX2" fmla="*/ 704431 w 997392"/>
              <a:gd name="connsiteY2" fmla="*/ 0 h 585923"/>
              <a:gd name="connsiteX3" fmla="*/ 997392 w 997392"/>
              <a:gd name="connsiteY3" fmla="*/ 292962 h 585923"/>
              <a:gd name="connsiteX4" fmla="*/ 704431 w 997392"/>
              <a:gd name="connsiteY4" fmla="*/ 585923 h 585923"/>
              <a:gd name="connsiteX5" fmla="*/ 704431 w 997392"/>
              <a:gd name="connsiteY5" fmla="*/ 439442 h 585923"/>
              <a:gd name="connsiteX6" fmla="*/ 0 w 997392"/>
              <a:gd name="connsiteY6" fmla="*/ 310854 h 585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7392" h="585923">
                <a:moveTo>
                  <a:pt x="0" y="310854"/>
                </a:moveTo>
                <a:lnTo>
                  <a:pt x="704431" y="146481"/>
                </a:lnTo>
                <a:lnTo>
                  <a:pt x="704431" y="0"/>
                </a:lnTo>
                <a:lnTo>
                  <a:pt x="997392" y="292962"/>
                </a:lnTo>
                <a:lnTo>
                  <a:pt x="704431" y="585923"/>
                </a:lnTo>
                <a:lnTo>
                  <a:pt x="704431" y="439442"/>
                </a:lnTo>
                <a:lnTo>
                  <a:pt x="0" y="310854"/>
                </a:lnTo>
                <a:close/>
              </a:path>
            </a:pathLst>
          </a:cu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 name="図 9">
            <a:extLst>
              <a:ext uri="{FF2B5EF4-FFF2-40B4-BE49-F238E27FC236}">
                <a16:creationId xmlns:a16="http://schemas.microsoft.com/office/drawing/2014/main" id="{766B8174-21FC-4347-FAA2-B6FC48BB56B1}"/>
              </a:ext>
            </a:extLst>
          </p:cNvPr>
          <p:cNvPicPr>
            <a:picLocks noChangeAspect="1"/>
          </p:cNvPicPr>
          <p:nvPr/>
        </p:nvPicPr>
        <p:blipFill>
          <a:blip r:embed="rId11"/>
          <a:stretch>
            <a:fillRect/>
          </a:stretch>
        </p:blipFill>
        <p:spPr>
          <a:xfrm>
            <a:off x="9180076" y="17905162"/>
            <a:ext cx="9924630" cy="4068000"/>
          </a:xfrm>
          <a:prstGeom prst="rect">
            <a:avLst/>
          </a:prstGeom>
        </p:spPr>
      </p:pic>
      <p:pic>
        <p:nvPicPr>
          <p:cNvPr id="12" name="図 11" descr="グラフ, バブル チャート&#10;&#10;AI によって生成されたコンテンツは間違っている可能性があります。">
            <a:extLst>
              <a:ext uri="{FF2B5EF4-FFF2-40B4-BE49-F238E27FC236}">
                <a16:creationId xmlns:a16="http://schemas.microsoft.com/office/drawing/2014/main" id="{B6978D93-8CB8-A533-154D-353149FA601D}"/>
              </a:ext>
            </a:extLst>
          </p:cNvPr>
          <p:cNvPicPr>
            <a:picLocks noChangeAspect="1"/>
          </p:cNvPicPr>
          <p:nvPr/>
        </p:nvPicPr>
        <p:blipFill>
          <a:blip r:embed="rId12"/>
          <a:srcRect l="34459" t="11799" r="34657" b="12064"/>
          <a:stretch/>
        </p:blipFill>
        <p:spPr>
          <a:xfrm>
            <a:off x="19707420" y="18034385"/>
            <a:ext cx="1678835" cy="1619343"/>
          </a:xfrm>
          <a:prstGeom prst="rect">
            <a:avLst/>
          </a:prstGeom>
        </p:spPr>
      </p:pic>
      <p:pic>
        <p:nvPicPr>
          <p:cNvPr id="14" name="図 13">
            <a:extLst>
              <a:ext uri="{FF2B5EF4-FFF2-40B4-BE49-F238E27FC236}">
                <a16:creationId xmlns:a16="http://schemas.microsoft.com/office/drawing/2014/main" id="{9A2B5911-B303-11E2-F1ED-6531D4F26F95}"/>
              </a:ext>
            </a:extLst>
          </p:cNvPr>
          <p:cNvPicPr>
            <a:picLocks noChangeAspect="1"/>
          </p:cNvPicPr>
          <p:nvPr/>
        </p:nvPicPr>
        <p:blipFill>
          <a:blip r:embed="rId13"/>
          <a:stretch>
            <a:fillRect/>
          </a:stretch>
        </p:blipFill>
        <p:spPr>
          <a:xfrm>
            <a:off x="1441747" y="17924918"/>
            <a:ext cx="7480158" cy="6840000"/>
          </a:xfrm>
          <a:prstGeom prst="rect">
            <a:avLst/>
          </a:prstGeom>
        </p:spPr>
      </p:pic>
      <p:pic>
        <p:nvPicPr>
          <p:cNvPr id="16" name="図 15">
            <a:extLst>
              <a:ext uri="{FF2B5EF4-FFF2-40B4-BE49-F238E27FC236}">
                <a16:creationId xmlns:a16="http://schemas.microsoft.com/office/drawing/2014/main" id="{55B97B9A-1BB2-49DD-6BA9-5678BE55F7DD}"/>
              </a:ext>
            </a:extLst>
          </p:cNvPr>
          <p:cNvPicPr>
            <a:picLocks noChangeAspect="1"/>
          </p:cNvPicPr>
          <p:nvPr/>
        </p:nvPicPr>
        <p:blipFill>
          <a:blip r:embed="rId14"/>
          <a:stretch>
            <a:fillRect/>
          </a:stretch>
        </p:blipFill>
        <p:spPr>
          <a:xfrm>
            <a:off x="13962250" y="21942637"/>
            <a:ext cx="3958659" cy="3060000"/>
          </a:xfrm>
          <a:prstGeom prst="rect">
            <a:avLst/>
          </a:prstGeom>
        </p:spPr>
      </p:pic>
      <p:pic>
        <p:nvPicPr>
          <p:cNvPr id="26" name="図 25">
            <a:extLst>
              <a:ext uri="{FF2B5EF4-FFF2-40B4-BE49-F238E27FC236}">
                <a16:creationId xmlns:a16="http://schemas.microsoft.com/office/drawing/2014/main" id="{357C20D6-66F2-195B-4851-FEFA8C391A5D}"/>
              </a:ext>
            </a:extLst>
          </p:cNvPr>
          <p:cNvPicPr>
            <a:picLocks noChangeAspect="1"/>
          </p:cNvPicPr>
          <p:nvPr/>
        </p:nvPicPr>
        <p:blipFill>
          <a:blip r:embed="rId15"/>
          <a:stretch>
            <a:fillRect/>
          </a:stretch>
        </p:blipFill>
        <p:spPr>
          <a:xfrm>
            <a:off x="17955168" y="21942637"/>
            <a:ext cx="4066729" cy="3060000"/>
          </a:xfrm>
          <a:prstGeom prst="rect">
            <a:avLst/>
          </a:prstGeom>
        </p:spPr>
      </p:pic>
      <p:graphicFrame>
        <p:nvGraphicFramePr>
          <p:cNvPr id="28" name="表 27">
            <a:extLst>
              <a:ext uri="{FF2B5EF4-FFF2-40B4-BE49-F238E27FC236}">
                <a16:creationId xmlns:a16="http://schemas.microsoft.com/office/drawing/2014/main" id="{4B6EE3AF-76B8-F9E6-B875-4B1A28105B2B}"/>
              </a:ext>
            </a:extLst>
          </p:cNvPr>
          <p:cNvGraphicFramePr>
            <a:graphicFrameLocks noGrp="1"/>
          </p:cNvGraphicFramePr>
          <p:nvPr>
            <p:extLst>
              <p:ext uri="{D42A27DB-BD31-4B8C-83A1-F6EECF244321}">
                <p14:modId xmlns:p14="http://schemas.microsoft.com/office/powerpoint/2010/main" val="828403326"/>
              </p:ext>
            </p:extLst>
          </p:nvPr>
        </p:nvGraphicFramePr>
        <p:xfrm>
          <a:off x="22449561" y="17921817"/>
          <a:ext cx="6608762" cy="4032000"/>
        </p:xfrm>
        <a:graphic>
          <a:graphicData uri="http://schemas.openxmlformats.org/drawingml/2006/table">
            <a:tbl>
              <a:tblPr>
                <a:tableStyleId>{5C22544A-7EE6-4342-B048-85BDC9FD1C3A}</a:tableStyleId>
              </a:tblPr>
              <a:tblGrid>
                <a:gridCol w="2840037">
                  <a:extLst>
                    <a:ext uri="{9D8B030D-6E8A-4147-A177-3AD203B41FA5}">
                      <a16:colId xmlns:a16="http://schemas.microsoft.com/office/drawing/2014/main" val="918285210"/>
                    </a:ext>
                  </a:extLst>
                </a:gridCol>
                <a:gridCol w="3768725">
                  <a:extLst>
                    <a:ext uri="{9D8B030D-6E8A-4147-A177-3AD203B41FA5}">
                      <a16:colId xmlns:a16="http://schemas.microsoft.com/office/drawing/2014/main" val="3090816437"/>
                    </a:ext>
                  </a:extLst>
                </a:gridCol>
              </a:tblGrid>
              <a:tr h="504000">
                <a:tc>
                  <a:txBody>
                    <a:bodyPr/>
                    <a:lstStyle/>
                    <a:p>
                      <a:pPr algn="ctr" fontAlgn="ctr"/>
                      <a:r>
                        <a:rPr lang="en-US" sz="2000" b="1" u="none" strike="noStrike" dirty="0">
                          <a:effectLst/>
                        </a:rPr>
                        <a:t>Sample composition</a:t>
                      </a:r>
                      <a:endParaRPr lang="en-US" sz="2000" b="1" i="0" u="none" strike="noStrike" dirty="0">
                        <a:solidFill>
                          <a:srgbClr val="000000"/>
                        </a:solidFill>
                        <a:effectLst/>
                        <a:latin typeface="Times New Roman" panose="02020603050405020304" pitchFamily="18" charset="0"/>
                        <a:ea typeface="游ゴシック" panose="020B0400000000000000" pitchFamily="50" charset="-128"/>
                      </a:endParaRPr>
                    </a:p>
                  </a:txBody>
                  <a:tcPr marL="6350" marR="6350" marT="6350" marB="0" anchor="ctr">
                    <a:lnL w="12700" cmpd="sng">
                      <a:noFill/>
                    </a:lnL>
                    <a:lnR w="19050" cap="flat" cmpd="sng" algn="ctr">
                      <a:solidFill>
                        <a:schemeClr val="bg1"/>
                      </a:solidFill>
                      <a:prstDash val="solid"/>
                      <a:round/>
                      <a:headEnd type="none" w="med" len="med"/>
                      <a:tailEnd type="none" w="med" len="med"/>
                    </a:lnR>
                    <a:lnT w="12700" cmpd="sng">
                      <a:noFill/>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en-US" sz="2000" b="1" u="none" strike="noStrike" dirty="0">
                          <a:effectLst/>
                        </a:rPr>
                        <a:t>Actual Sample composition</a:t>
                      </a:r>
                      <a:endParaRPr lang="en-US" sz="2000" b="1" i="0" u="none" strike="noStrike" dirty="0">
                        <a:solidFill>
                          <a:srgbClr val="000000"/>
                        </a:solidFill>
                        <a:effectLst/>
                        <a:latin typeface="Times New Roman" panose="02020603050405020304" pitchFamily="18" charset="0"/>
                        <a:ea typeface="游ゴシック" panose="020B0400000000000000" pitchFamily="50" charset="-128"/>
                      </a:endParaRPr>
                    </a:p>
                  </a:txBody>
                  <a:tcPr marL="6350" marR="6350" marT="6350" marB="0" anchor="ctr">
                    <a:lnL w="19050" cap="flat" cmpd="sng" algn="ctr">
                      <a:solidFill>
                        <a:schemeClr val="bg1"/>
                      </a:solidFill>
                      <a:prstDash val="solid"/>
                      <a:round/>
                      <a:headEnd type="none" w="med" len="med"/>
                      <a:tailEnd type="none" w="med" len="med"/>
                    </a:lnL>
                    <a:lnR w="12700" cmpd="sng">
                      <a:noFill/>
                    </a:lnR>
                    <a:lnT w="12700" cmpd="sng">
                      <a:noFill/>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950757795"/>
                  </a:ext>
                </a:extLst>
              </a:tr>
              <a:tr h="504000">
                <a:tc>
                  <a:txBody>
                    <a:bodyPr/>
                    <a:lstStyle/>
                    <a:p>
                      <a:pPr algn="ctr" fontAlgn="ctr"/>
                      <a:r>
                        <a:rPr lang="en-US" sz="2000" u="none" strike="noStrike" dirty="0">
                          <a:effectLst/>
                        </a:rPr>
                        <a:t>TiNiSn</a:t>
                      </a:r>
                      <a:endParaRPr lang="en-US" sz="2000" b="0" i="0" u="none" strike="noStrike" dirty="0">
                        <a:solidFill>
                          <a:srgbClr val="000000"/>
                        </a:solidFill>
                        <a:effectLst/>
                        <a:latin typeface="Times New Roman" panose="02020603050405020304" pitchFamily="18" charset="0"/>
                        <a:ea typeface="游ゴシック" panose="020B0400000000000000" pitchFamily="50" charset="-128"/>
                      </a:endParaRPr>
                    </a:p>
                  </a:txBody>
                  <a:tcPr marL="6350" marR="6350" marT="6350" marB="0" anchor="ctr">
                    <a:lnL w="12700" cmpd="sng">
                      <a:noFill/>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en-US" sz="2000" u="none" strike="noStrike" dirty="0">
                          <a:effectLst/>
                        </a:rPr>
                        <a:t>Ti</a:t>
                      </a:r>
                      <a:r>
                        <a:rPr lang="en-US" sz="2000" u="none" strike="noStrike" baseline="-25000" dirty="0">
                          <a:effectLst/>
                        </a:rPr>
                        <a:t>1.01</a:t>
                      </a:r>
                      <a:r>
                        <a:rPr lang="en-US" sz="2000" u="none" strike="noStrike" dirty="0">
                          <a:effectLst/>
                        </a:rPr>
                        <a:t>Ni</a:t>
                      </a:r>
                      <a:r>
                        <a:rPr lang="en-US" sz="2000" u="none" strike="noStrike" baseline="-25000" dirty="0">
                          <a:effectLst/>
                        </a:rPr>
                        <a:t>1.03</a:t>
                      </a:r>
                      <a:r>
                        <a:rPr lang="en-US" sz="2000" u="none" strike="noStrike" dirty="0">
                          <a:effectLst/>
                        </a:rPr>
                        <a:t>Sn</a:t>
                      </a:r>
                      <a:r>
                        <a:rPr lang="en-US" sz="2000" u="none" strike="noStrike" baseline="-25000" dirty="0">
                          <a:effectLst/>
                        </a:rPr>
                        <a:t>0.96</a:t>
                      </a:r>
                      <a:endParaRPr lang="en-US" sz="2000" b="0" i="0" u="none" strike="noStrike" dirty="0">
                        <a:solidFill>
                          <a:srgbClr val="000000"/>
                        </a:solidFill>
                        <a:effectLst/>
                        <a:latin typeface="Times New Roman" panose="02020603050405020304" pitchFamily="18" charset="0"/>
                        <a:ea typeface="游ゴシック" panose="020B0400000000000000" pitchFamily="50" charset="-128"/>
                      </a:endParaRPr>
                    </a:p>
                  </a:txBody>
                  <a:tcPr marL="6350" marR="6350" marT="6350" marB="0" anchor="ctr">
                    <a:lnL w="19050" cap="flat" cmpd="sng" algn="ctr">
                      <a:solidFill>
                        <a:schemeClr val="bg1"/>
                      </a:solidFill>
                      <a:prstDash val="solid"/>
                      <a:round/>
                      <a:headEnd type="none" w="med" len="med"/>
                      <a:tailEnd type="none" w="med" len="med"/>
                    </a:lnL>
                    <a:lnR w="12700" cmpd="sng">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508685159"/>
                  </a:ext>
                </a:extLst>
              </a:tr>
              <a:tr h="504000">
                <a:tc>
                  <a:txBody>
                    <a:bodyPr/>
                    <a:lstStyle/>
                    <a:p>
                      <a:pPr algn="ctr" fontAlgn="ctr"/>
                      <a:r>
                        <a:rPr lang="en-US" sz="2000" u="none" strike="noStrike">
                          <a:effectLst/>
                        </a:rPr>
                        <a:t>TiNi</a:t>
                      </a:r>
                      <a:r>
                        <a:rPr lang="en-US" sz="2000" u="none" strike="noStrike" baseline="-25000">
                          <a:effectLst/>
                        </a:rPr>
                        <a:t>0.95</a:t>
                      </a:r>
                      <a:r>
                        <a:rPr lang="en-US" sz="2000" u="none" strike="noStrike">
                          <a:effectLst/>
                        </a:rPr>
                        <a:t>Co</a:t>
                      </a:r>
                      <a:r>
                        <a:rPr lang="en-US" sz="2000" u="none" strike="noStrike" baseline="-25000">
                          <a:effectLst/>
                        </a:rPr>
                        <a:t>0.05</a:t>
                      </a:r>
                      <a:r>
                        <a:rPr lang="en-US" sz="2000" u="none" strike="noStrike">
                          <a:effectLst/>
                        </a:rPr>
                        <a:t>Sn</a:t>
                      </a:r>
                      <a:endParaRPr lang="en-US" sz="2000" b="0" i="0" u="none" strike="noStrike">
                        <a:solidFill>
                          <a:srgbClr val="000000"/>
                        </a:solidFill>
                        <a:effectLst/>
                        <a:latin typeface="Times New Roman" panose="02020603050405020304" pitchFamily="18" charset="0"/>
                        <a:ea typeface="游ゴシック" panose="020B0400000000000000" pitchFamily="50" charset="-128"/>
                      </a:endParaRPr>
                    </a:p>
                  </a:txBody>
                  <a:tcPr marL="6350" marR="6350" marT="6350" marB="0" anchor="ctr">
                    <a:lnL w="12700" cmpd="sng">
                      <a:noFill/>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en-US" sz="2000" u="none" strike="noStrike" dirty="0">
                          <a:effectLst/>
                        </a:rPr>
                        <a:t>Ti</a:t>
                      </a:r>
                      <a:r>
                        <a:rPr lang="en-US" sz="2000" u="none" strike="noStrike" baseline="-25000" dirty="0">
                          <a:effectLst/>
                        </a:rPr>
                        <a:t>1.00</a:t>
                      </a:r>
                      <a:r>
                        <a:rPr lang="en-US" sz="2000" u="none" strike="noStrike" dirty="0">
                          <a:effectLst/>
                        </a:rPr>
                        <a:t>Ni</a:t>
                      </a:r>
                      <a:r>
                        <a:rPr lang="en-US" sz="2000" u="none" strike="noStrike" baseline="-25000" dirty="0">
                          <a:effectLst/>
                        </a:rPr>
                        <a:t>0.99</a:t>
                      </a:r>
                      <a:r>
                        <a:rPr lang="en-US" sz="2000" u="none" strike="noStrike" dirty="0">
                          <a:effectLst/>
                        </a:rPr>
                        <a:t>Co</a:t>
                      </a:r>
                      <a:r>
                        <a:rPr lang="en-US" sz="2000" u="none" strike="noStrike" baseline="-25000" dirty="0">
                          <a:effectLst/>
                        </a:rPr>
                        <a:t>0.05</a:t>
                      </a:r>
                      <a:r>
                        <a:rPr lang="en-US" sz="2000" u="none" strike="noStrike" dirty="0">
                          <a:effectLst/>
                        </a:rPr>
                        <a:t>Sn</a:t>
                      </a:r>
                      <a:r>
                        <a:rPr lang="en-US" sz="2000" u="none" strike="noStrike" baseline="-25000" dirty="0">
                          <a:effectLst/>
                        </a:rPr>
                        <a:t>0.96</a:t>
                      </a:r>
                      <a:endParaRPr lang="en-US" sz="2000" b="0" i="0" u="none" strike="noStrike" dirty="0">
                        <a:solidFill>
                          <a:srgbClr val="000000"/>
                        </a:solidFill>
                        <a:effectLst/>
                        <a:latin typeface="Times New Roman" panose="02020603050405020304" pitchFamily="18" charset="0"/>
                        <a:ea typeface="游ゴシック" panose="020B0400000000000000" pitchFamily="50" charset="-128"/>
                      </a:endParaRPr>
                    </a:p>
                  </a:txBody>
                  <a:tcPr marL="6350" marR="6350" marT="6350" marB="0" anchor="ctr">
                    <a:lnL w="19050" cap="flat" cmpd="sng" algn="ctr">
                      <a:solidFill>
                        <a:schemeClr val="bg1"/>
                      </a:solidFill>
                      <a:prstDash val="solid"/>
                      <a:round/>
                      <a:headEnd type="none" w="med" len="med"/>
                      <a:tailEnd type="none" w="med" len="med"/>
                    </a:lnL>
                    <a:lnR w="12700" cmpd="sng">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82044994"/>
                  </a:ext>
                </a:extLst>
              </a:tr>
              <a:tr h="504000">
                <a:tc>
                  <a:txBody>
                    <a:bodyPr/>
                    <a:lstStyle/>
                    <a:p>
                      <a:pPr algn="ctr" fontAlgn="ctr"/>
                      <a:r>
                        <a:rPr lang="en-US" sz="2000" u="none" strike="noStrike" dirty="0">
                          <a:effectLst/>
                        </a:rPr>
                        <a:t>TiNi</a:t>
                      </a:r>
                      <a:r>
                        <a:rPr lang="en-US" sz="2000" u="none" strike="noStrike" baseline="-25000" dirty="0">
                          <a:effectLst/>
                        </a:rPr>
                        <a:t>0.94</a:t>
                      </a:r>
                      <a:r>
                        <a:rPr lang="en-US" sz="2000" u="none" strike="noStrike" dirty="0">
                          <a:effectLst/>
                        </a:rPr>
                        <a:t>Co</a:t>
                      </a:r>
                      <a:r>
                        <a:rPr lang="en-US" sz="2000" u="none" strike="noStrike" baseline="-25000" dirty="0">
                          <a:effectLst/>
                        </a:rPr>
                        <a:t>0.05</a:t>
                      </a:r>
                      <a:r>
                        <a:rPr lang="en-US" sz="2000" u="none" strike="noStrike" dirty="0">
                          <a:effectLst/>
                        </a:rPr>
                        <a:t>Sn</a:t>
                      </a:r>
                      <a:endParaRPr lang="en-US" sz="2000" b="0" i="0" u="none" strike="noStrike" dirty="0">
                        <a:solidFill>
                          <a:srgbClr val="000000"/>
                        </a:solidFill>
                        <a:effectLst/>
                        <a:latin typeface="Times New Roman" panose="02020603050405020304" pitchFamily="18" charset="0"/>
                        <a:ea typeface="游ゴシック" panose="020B0400000000000000" pitchFamily="50" charset="-128"/>
                      </a:endParaRPr>
                    </a:p>
                  </a:txBody>
                  <a:tcPr marL="6350" marR="6350" marT="6350" marB="0" anchor="ctr">
                    <a:lnL w="12700" cmpd="sng">
                      <a:noFill/>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en-US" sz="2000" u="none" strike="noStrike" dirty="0">
                          <a:effectLst/>
                        </a:rPr>
                        <a:t>Ti</a:t>
                      </a:r>
                      <a:r>
                        <a:rPr lang="en-US" sz="2000" u="none" strike="noStrike" baseline="-25000" dirty="0">
                          <a:effectLst/>
                        </a:rPr>
                        <a:t>1.02</a:t>
                      </a:r>
                      <a:r>
                        <a:rPr lang="en-US" sz="2000" u="none" strike="noStrike" dirty="0">
                          <a:effectLst/>
                        </a:rPr>
                        <a:t>Ni</a:t>
                      </a:r>
                      <a:r>
                        <a:rPr lang="en-US" sz="2000" u="none" strike="noStrike" baseline="-25000" dirty="0">
                          <a:effectLst/>
                        </a:rPr>
                        <a:t>0.94</a:t>
                      </a:r>
                      <a:r>
                        <a:rPr lang="en-US" sz="2000" u="none" strike="noStrike" dirty="0">
                          <a:effectLst/>
                        </a:rPr>
                        <a:t>Co</a:t>
                      </a:r>
                      <a:r>
                        <a:rPr lang="en-US" sz="2000" u="none" strike="noStrike" baseline="-25000" dirty="0">
                          <a:effectLst/>
                        </a:rPr>
                        <a:t>0.05</a:t>
                      </a:r>
                      <a:r>
                        <a:rPr lang="en-US" sz="2000" u="none" strike="noStrike" dirty="0">
                          <a:effectLst/>
                        </a:rPr>
                        <a:t>Sn</a:t>
                      </a:r>
                      <a:r>
                        <a:rPr lang="en-US" sz="2000" u="none" strike="noStrike" baseline="-25000" dirty="0">
                          <a:effectLst/>
                        </a:rPr>
                        <a:t>0.98</a:t>
                      </a:r>
                      <a:endParaRPr lang="en-US" sz="2000" b="0" i="0" u="none" strike="noStrike" dirty="0">
                        <a:solidFill>
                          <a:srgbClr val="000000"/>
                        </a:solidFill>
                        <a:effectLst/>
                        <a:latin typeface="Times New Roman" panose="02020603050405020304" pitchFamily="18" charset="0"/>
                        <a:ea typeface="游ゴシック" panose="020B0400000000000000" pitchFamily="50" charset="-128"/>
                      </a:endParaRPr>
                    </a:p>
                  </a:txBody>
                  <a:tcPr marL="6350" marR="6350" marT="6350" marB="0" anchor="ctr">
                    <a:lnL w="19050" cap="flat" cmpd="sng" algn="ctr">
                      <a:solidFill>
                        <a:schemeClr val="bg1"/>
                      </a:solidFill>
                      <a:prstDash val="solid"/>
                      <a:round/>
                      <a:headEnd type="none" w="med" len="med"/>
                      <a:tailEnd type="none" w="med" len="med"/>
                    </a:lnL>
                    <a:lnR w="12700" cmpd="sng">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566406141"/>
                  </a:ext>
                </a:extLst>
              </a:tr>
              <a:tr h="504000">
                <a:tc>
                  <a:txBody>
                    <a:bodyPr/>
                    <a:lstStyle/>
                    <a:p>
                      <a:pPr algn="ctr" fontAlgn="ctr"/>
                      <a:r>
                        <a:rPr lang="en-US" sz="2000" u="none" strike="noStrike" dirty="0">
                          <a:effectLst/>
                        </a:rPr>
                        <a:t>TiNi</a:t>
                      </a:r>
                      <a:r>
                        <a:rPr lang="en-US" sz="2000" u="none" strike="noStrike" baseline="-25000" dirty="0">
                          <a:effectLst/>
                        </a:rPr>
                        <a:t>0.92</a:t>
                      </a:r>
                      <a:r>
                        <a:rPr lang="en-US" sz="2000" u="none" strike="noStrike" dirty="0">
                          <a:effectLst/>
                        </a:rPr>
                        <a:t>Co</a:t>
                      </a:r>
                      <a:r>
                        <a:rPr lang="en-US" sz="2000" u="none" strike="noStrike" baseline="-25000" dirty="0">
                          <a:effectLst/>
                        </a:rPr>
                        <a:t>0.05</a:t>
                      </a:r>
                      <a:r>
                        <a:rPr lang="en-US" sz="2000" u="none" strike="noStrike" dirty="0">
                          <a:effectLst/>
                        </a:rPr>
                        <a:t>Sn</a:t>
                      </a:r>
                      <a:endParaRPr lang="en-US" sz="2000" b="0" i="0" u="none" strike="noStrike" dirty="0">
                        <a:solidFill>
                          <a:srgbClr val="000000"/>
                        </a:solidFill>
                        <a:effectLst/>
                        <a:latin typeface="Times New Roman" panose="02020603050405020304" pitchFamily="18" charset="0"/>
                        <a:ea typeface="游ゴシック" panose="020B0400000000000000" pitchFamily="50" charset="-128"/>
                      </a:endParaRPr>
                    </a:p>
                  </a:txBody>
                  <a:tcPr marL="6350" marR="6350" marT="6350" marB="0" anchor="ctr">
                    <a:lnL w="12700" cmpd="sng">
                      <a:noFill/>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en-US" sz="2000" u="none" strike="noStrike" dirty="0">
                          <a:effectLst/>
                        </a:rPr>
                        <a:t>Ti</a:t>
                      </a:r>
                      <a:r>
                        <a:rPr lang="en-US" sz="2000" u="none" strike="noStrike" baseline="-25000" dirty="0">
                          <a:effectLst/>
                        </a:rPr>
                        <a:t>1.02</a:t>
                      </a:r>
                      <a:r>
                        <a:rPr lang="en-US" sz="2000" u="none" strike="noStrike" dirty="0">
                          <a:effectLst/>
                        </a:rPr>
                        <a:t>Ni</a:t>
                      </a:r>
                      <a:r>
                        <a:rPr lang="en-US" sz="2000" u="none" strike="noStrike" baseline="-25000" dirty="0">
                          <a:effectLst/>
                        </a:rPr>
                        <a:t>0.95</a:t>
                      </a:r>
                      <a:r>
                        <a:rPr lang="en-US" sz="2000" u="none" strike="noStrike" dirty="0">
                          <a:effectLst/>
                        </a:rPr>
                        <a:t>Co</a:t>
                      </a:r>
                      <a:r>
                        <a:rPr lang="en-US" sz="2000" u="none" strike="noStrike" baseline="-25000" dirty="0">
                          <a:effectLst/>
                        </a:rPr>
                        <a:t>0.05</a:t>
                      </a:r>
                      <a:r>
                        <a:rPr lang="en-US" sz="2000" u="none" strike="noStrike" dirty="0">
                          <a:effectLst/>
                        </a:rPr>
                        <a:t>Sn</a:t>
                      </a:r>
                      <a:r>
                        <a:rPr lang="en-US" sz="2000" u="none" strike="noStrike" baseline="-25000" dirty="0">
                          <a:effectLst/>
                        </a:rPr>
                        <a:t>0.96</a:t>
                      </a:r>
                      <a:endParaRPr lang="en-US" sz="2000" b="0" i="0" u="none" strike="noStrike" dirty="0">
                        <a:solidFill>
                          <a:srgbClr val="000000"/>
                        </a:solidFill>
                        <a:effectLst/>
                        <a:latin typeface="Times New Roman" panose="02020603050405020304" pitchFamily="18" charset="0"/>
                        <a:ea typeface="游ゴシック" panose="020B0400000000000000" pitchFamily="50" charset="-128"/>
                      </a:endParaRPr>
                    </a:p>
                  </a:txBody>
                  <a:tcPr marL="6350" marR="6350" marT="6350" marB="0" anchor="ctr">
                    <a:lnL w="19050" cap="flat" cmpd="sng" algn="ctr">
                      <a:solidFill>
                        <a:schemeClr val="bg1"/>
                      </a:solidFill>
                      <a:prstDash val="solid"/>
                      <a:round/>
                      <a:headEnd type="none" w="med" len="med"/>
                      <a:tailEnd type="none" w="med" len="med"/>
                    </a:lnL>
                    <a:lnR w="12700" cmpd="sng">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409290907"/>
                  </a:ext>
                </a:extLst>
              </a:tr>
              <a:tr h="504000">
                <a:tc>
                  <a:txBody>
                    <a:bodyPr/>
                    <a:lstStyle/>
                    <a:p>
                      <a:pPr algn="ctr" fontAlgn="ctr"/>
                      <a:r>
                        <a:rPr lang="en-US" sz="2000" u="none" strike="noStrike" dirty="0">
                          <a:effectLst/>
                        </a:rPr>
                        <a:t>TiNi</a:t>
                      </a:r>
                      <a:r>
                        <a:rPr lang="en-US" sz="2000" u="none" strike="noStrike" baseline="-25000" dirty="0">
                          <a:effectLst/>
                        </a:rPr>
                        <a:t>0.90</a:t>
                      </a:r>
                      <a:r>
                        <a:rPr lang="en-US" sz="2000" u="none" strike="noStrike" dirty="0">
                          <a:effectLst/>
                        </a:rPr>
                        <a:t>Co</a:t>
                      </a:r>
                      <a:r>
                        <a:rPr lang="en-US" sz="2000" u="none" strike="noStrike" baseline="-25000" dirty="0">
                          <a:effectLst/>
                        </a:rPr>
                        <a:t>0.05</a:t>
                      </a:r>
                      <a:r>
                        <a:rPr lang="en-US" sz="2000" u="none" strike="noStrike" dirty="0">
                          <a:effectLst/>
                        </a:rPr>
                        <a:t>Sn</a:t>
                      </a:r>
                      <a:endParaRPr lang="en-US" sz="2000" b="0" i="0" u="none" strike="noStrike" dirty="0">
                        <a:solidFill>
                          <a:srgbClr val="000000"/>
                        </a:solidFill>
                        <a:effectLst/>
                        <a:latin typeface="Times New Roman" panose="02020603050405020304" pitchFamily="18" charset="0"/>
                        <a:ea typeface="游ゴシック" panose="020B0400000000000000" pitchFamily="50" charset="-128"/>
                      </a:endParaRPr>
                    </a:p>
                  </a:txBody>
                  <a:tcPr marL="6350" marR="6350" marT="6350" marB="0" anchor="ctr">
                    <a:lnL w="12700" cmpd="sng">
                      <a:noFill/>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en-US" sz="2000" u="none" strike="noStrike" dirty="0">
                          <a:effectLst/>
                        </a:rPr>
                        <a:t>Ti</a:t>
                      </a:r>
                      <a:r>
                        <a:rPr lang="en-US" sz="2000" u="none" strike="noStrike" baseline="-25000" dirty="0">
                          <a:effectLst/>
                        </a:rPr>
                        <a:t>1.02</a:t>
                      </a:r>
                      <a:r>
                        <a:rPr lang="en-US" sz="2000" u="none" strike="noStrike" dirty="0">
                          <a:effectLst/>
                        </a:rPr>
                        <a:t>Ni</a:t>
                      </a:r>
                      <a:r>
                        <a:rPr lang="en-US" sz="2000" u="none" strike="noStrike" baseline="-25000" dirty="0">
                          <a:effectLst/>
                        </a:rPr>
                        <a:t>0.93</a:t>
                      </a:r>
                      <a:r>
                        <a:rPr lang="en-US" sz="2000" u="none" strike="noStrike" dirty="0">
                          <a:effectLst/>
                        </a:rPr>
                        <a:t>Co</a:t>
                      </a:r>
                      <a:r>
                        <a:rPr lang="en-US" sz="2000" u="none" strike="noStrike" baseline="-25000" dirty="0">
                          <a:effectLst/>
                        </a:rPr>
                        <a:t>0.05</a:t>
                      </a:r>
                      <a:r>
                        <a:rPr lang="en-US" sz="2000" u="none" strike="noStrike" dirty="0">
                          <a:effectLst/>
                        </a:rPr>
                        <a:t>Sn</a:t>
                      </a:r>
                      <a:r>
                        <a:rPr lang="en-US" sz="2000" u="none" strike="noStrike" baseline="-25000" dirty="0">
                          <a:effectLst/>
                        </a:rPr>
                        <a:t>0.95</a:t>
                      </a:r>
                      <a:endParaRPr lang="en-US" sz="2000" b="0" i="0" u="none" strike="noStrike" dirty="0">
                        <a:solidFill>
                          <a:srgbClr val="000000"/>
                        </a:solidFill>
                        <a:effectLst/>
                        <a:latin typeface="Times New Roman" panose="02020603050405020304" pitchFamily="18" charset="0"/>
                        <a:ea typeface="游ゴシック" panose="020B0400000000000000" pitchFamily="50" charset="-128"/>
                      </a:endParaRPr>
                    </a:p>
                  </a:txBody>
                  <a:tcPr marL="6350" marR="6350" marT="6350" marB="0" anchor="ctr">
                    <a:lnL w="19050" cap="flat" cmpd="sng" algn="ctr">
                      <a:solidFill>
                        <a:schemeClr val="bg1"/>
                      </a:solidFill>
                      <a:prstDash val="solid"/>
                      <a:round/>
                      <a:headEnd type="none" w="med" len="med"/>
                      <a:tailEnd type="none" w="med" len="med"/>
                    </a:lnL>
                    <a:lnR w="12700" cmpd="sng">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605536608"/>
                  </a:ext>
                </a:extLst>
              </a:tr>
              <a:tr h="504000">
                <a:tc>
                  <a:txBody>
                    <a:bodyPr/>
                    <a:lstStyle/>
                    <a:p>
                      <a:pPr algn="ctr" fontAlgn="ctr"/>
                      <a:r>
                        <a:rPr lang="en-US" sz="2000" u="none" strike="noStrike" dirty="0">
                          <a:effectLst/>
                        </a:rPr>
                        <a:t>TiNi</a:t>
                      </a:r>
                      <a:r>
                        <a:rPr lang="en-US" sz="2000" u="none" strike="noStrike" baseline="-25000" dirty="0">
                          <a:effectLst/>
                        </a:rPr>
                        <a:t>0.87</a:t>
                      </a:r>
                      <a:r>
                        <a:rPr lang="en-US" sz="2000" u="none" strike="noStrike" dirty="0">
                          <a:effectLst/>
                        </a:rPr>
                        <a:t>Co</a:t>
                      </a:r>
                      <a:r>
                        <a:rPr lang="en-US" sz="2000" u="none" strike="noStrike" baseline="-25000" dirty="0">
                          <a:effectLst/>
                        </a:rPr>
                        <a:t>0.05</a:t>
                      </a:r>
                      <a:r>
                        <a:rPr lang="en-US" sz="2000" u="none" strike="noStrike" dirty="0">
                          <a:effectLst/>
                        </a:rPr>
                        <a:t>Sn</a:t>
                      </a:r>
                      <a:endParaRPr lang="en-US" sz="2000" b="0" i="0" u="none" strike="noStrike" dirty="0">
                        <a:solidFill>
                          <a:srgbClr val="000000"/>
                        </a:solidFill>
                        <a:effectLst/>
                        <a:latin typeface="Times New Roman" panose="02020603050405020304" pitchFamily="18" charset="0"/>
                        <a:ea typeface="游ゴシック" panose="020B0400000000000000" pitchFamily="50" charset="-128"/>
                      </a:endParaRPr>
                    </a:p>
                  </a:txBody>
                  <a:tcPr marL="6350" marR="6350" marT="6350" marB="0" anchor="ctr">
                    <a:lnL w="12700" cmpd="sng">
                      <a:noFill/>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en-US" sz="2000" u="none" strike="noStrike" dirty="0">
                          <a:effectLst/>
                        </a:rPr>
                        <a:t>Ti</a:t>
                      </a:r>
                      <a:r>
                        <a:rPr lang="en-US" sz="2000" u="none" strike="noStrike" baseline="-25000" dirty="0">
                          <a:effectLst/>
                        </a:rPr>
                        <a:t>1.01</a:t>
                      </a:r>
                      <a:r>
                        <a:rPr lang="en-US" sz="2000" u="none" strike="noStrike" dirty="0">
                          <a:effectLst/>
                        </a:rPr>
                        <a:t>Ni</a:t>
                      </a:r>
                      <a:r>
                        <a:rPr lang="en-US" sz="2000" u="none" strike="noStrike" baseline="-25000" dirty="0">
                          <a:effectLst/>
                        </a:rPr>
                        <a:t>0.90</a:t>
                      </a:r>
                      <a:r>
                        <a:rPr lang="en-US" sz="2000" u="none" strike="noStrike" dirty="0">
                          <a:effectLst/>
                        </a:rPr>
                        <a:t>Co</a:t>
                      </a:r>
                      <a:r>
                        <a:rPr lang="en-US" sz="2000" u="none" strike="noStrike" baseline="-25000" dirty="0">
                          <a:effectLst/>
                        </a:rPr>
                        <a:t>0.05</a:t>
                      </a:r>
                      <a:r>
                        <a:rPr lang="en-US" sz="2000" u="none" strike="noStrike" dirty="0">
                          <a:effectLst/>
                        </a:rPr>
                        <a:t>Sn</a:t>
                      </a:r>
                      <a:r>
                        <a:rPr lang="en-US" sz="2000" u="none" strike="noStrike" baseline="-25000" dirty="0">
                          <a:effectLst/>
                        </a:rPr>
                        <a:t>0.97</a:t>
                      </a:r>
                      <a:endParaRPr lang="en-US" sz="2000" b="0" i="0" u="none" strike="noStrike" dirty="0">
                        <a:solidFill>
                          <a:srgbClr val="000000"/>
                        </a:solidFill>
                        <a:effectLst/>
                        <a:latin typeface="Times New Roman" panose="02020603050405020304" pitchFamily="18" charset="0"/>
                        <a:ea typeface="游ゴシック" panose="020B0400000000000000" pitchFamily="50" charset="-128"/>
                      </a:endParaRPr>
                    </a:p>
                  </a:txBody>
                  <a:tcPr marL="6350" marR="6350" marT="6350" marB="0" anchor="ctr">
                    <a:lnL w="19050" cap="flat" cmpd="sng" algn="ctr">
                      <a:solidFill>
                        <a:schemeClr val="bg1"/>
                      </a:solidFill>
                      <a:prstDash val="solid"/>
                      <a:round/>
                      <a:headEnd type="none" w="med" len="med"/>
                      <a:tailEnd type="none" w="med" len="med"/>
                    </a:lnL>
                    <a:lnR w="12700" cmpd="sng">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828267064"/>
                  </a:ext>
                </a:extLst>
              </a:tr>
              <a:tr h="504000">
                <a:tc>
                  <a:txBody>
                    <a:bodyPr/>
                    <a:lstStyle/>
                    <a:p>
                      <a:pPr algn="ctr" fontAlgn="ctr"/>
                      <a:r>
                        <a:rPr lang="en-US" sz="2000" u="none" strike="noStrike" dirty="0">
                          <a:effectLst/>
                        </a:rPr>
                        <a:t>TiNi</a:t>
                      </a:r>
                      <a:r>
                        <a:rPr lang="en-US" sz="2000" u="none" strike="noStrike" baseline="-25000" dirty="0">
                          <a:effectLst/>
                        </a:rPr>
                        <a:t>0.85</a:t>
                      </a:r>
                      <a:r>
                        <a:rPr lang="en-US" sz="2000" u="none" strike="noStrike" dirty="0">
                          <a:effectLst/>
                        </a:rPr>
                        <a:t>Co</a:t>
                      </a:r>
                      <a:r>
                        <a:rPr lang="en-US" sz="2000" u="none" strike="noStrike" baseline="-25000" dirty="0">
                          <a:effectLst/>
                        </a:rPr>
                        <a:t>0.05</a:t>
                      </a:r>
                      <a:r>
                        <a:rPr lang="en-US" sz="2000" u="none" strike="noStrike" dirty="0">
                          <a:effectLst/>
                        </a:rPr>
                        <a:t>Sn</a:t>
                      </a:r>
                      <a:endParaRPr lang="en-US" sz="2000" b="0" i="0" u="none" strike="noStrike" dirty="0">
                        <a:solidFill>
                          <a:srgbClr val="000000"/>
                        </a:solidFill>
                        <a:effectLst/>
                        <a:latin typeface="Times New Roman" panose="02020603050405020304" pitchFamily="18" charset="0"/>
                        <a:ea typeface="游ゴシック" panose="020B0400000000000000" pitchFamily="50" charset="-128"/>
                      </a:endParaRPr>
                    </a:p>
                  </a:txBody>
                  <a:tcPr marL="6350" marR="6350" marT="6350" marB="0" anchor="ctr">
                    <a:lnL w="12700" cmpd="sng">
                      <a:noFill/>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ctr" fontAlgn="ctr"/>
                      <a:r>
                        <a:rPr lang="en-US" sz="2000" u="none" strike="noStrike" dirty="0">
                          <a:effectLst/>
                        </a:rPr>
                        <a:t>Ti</a:t>
                      </a:r>
                      <a:r>
                        <a:rPr lang="en-US" sz="2000" u="none" strike="noStrike" baseline="-25000" dirty="0">
                          <a:effectLst/>
                        </a:rPr>
                        <a:t>1.02</a:t>
                      </a:r>
                      <a:r>
                        <a:rPr lang="en-US" sz="2000" u="none" strike="noStrike" dirty="0">
                          <a:effectLst/>
                        </a:rPr>
                        <a:t>Ni</a:t>
                      </a:r>
                      <a:r>
                        <a:rPr lang="en-US" sz="2000" u="none" strike="noStrike" baseline="-25000" dirty="0">
                          <a:effectLst/>
                        </a:rPr>
                        <a:t>0.89</a:t>
                      </a:r>
                      <a:r>
                        <a:rPr lang="en-US" sz="2000" u="none" strike="noStrike" dirty="0">
                          <a:effectLst/>
                        </a:rPr>
                        <a:t>Co</a:t>
                      </a:r>
                      <a:r>
                        <a:rPr lang="en-US" sz="2000" u="none" strike="noStrike" baseline="-25000" dirty="0">
                          <a:effectLst/>
                        </a:rPr>
                        <a:t>0.05</a:t>
                      </a:r>
                      <a:r>
                        <a:rPr lang="en-US" sz="2000" u="none" strike="noStrike" dirty="0">
                          <a:effectLst/>
                        </a:rPr>
                        <a:t>Sn</a:t>
                      </a:r>
                      <a:r>
                        <a:rPr lang="en-US" sz="2000" u="none" strike="noStrike" baseline="-25000" dirty="0">
                          <a:effectLst/>
                        </a:rPr>
                        <a:t>0.95</a:t>
                      </a:r>
                      <a:endParaRPr lang="en-US" sz="2000" b="0" i="0" u="none" strike="noStrike" dirty="0">
                        <a:solidFill>
                          <a:srgbClr val="000000"/>
                        </a:solidFill>
                        <a:effectLst/>
                        <a:latin typeface="Times New Roman" panose="02020603050405020304" pitchFamily="18" charset="0"/>
                        <a:ea typeface="游ゴシック" panose="020B0400000000000000" pitchFamily="50" charset="-128"/>
                      </a:endParaRPr>
                    </a:p>
                  </a:txBody>
                  <a:tcPr marL="6350" marR="6350" marT="6350" marB="0" anchor="ctr">
                    <a:lnL w="19050" cap="flat" cmpd="sng" algn="ctr">
                      <a:solidFill>
                        <a:schemeClr val="bg1"/>
                      </a:solidFill>
                      <a:prstDash val="solid"/>
                      <a:round/>
                      <a:headEnd type="none" w="med" len="med"/>
                      <a:tailEnd type="none" w="med" len="med"/>
                    </a:lnL>
                    <a:lnR w="12700" cmpd="sng">
                      <a:noFill/>
                    </a:lnR>
                    <a:lnT w="1905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452504580"/>
                  </a:ext>
                </a:extLst>
              </a:tr>
            </a:tbl>
          </a:graphicData>
        </a:graphic>
      </p:graphicFrame>
      <p:sp>
        <p:nvSpPr>
          <p:cNvPr id="30" name="正方形/長方形 29">
            <a:extLst>
              <a:ext uri="{FF2B5EF4-FFF2-40B4-BE49-F238E27FC236}">
                <a16:creationId xmlns:a16="http://schemas.microsoft.com/office/drawing/2014/main" id="{7023C395-CDFA-21E9-DD9B-6D2DAAE0419C}"/>
              </a:ext>
            </a:extLst>
          </p:cNvPr>
          <p:cNvSpPr/>
          <p:nvPr/>
        </p:nvSpPr>
        <p:spPr>
          <a:xfrm>
            <a:off x="9310820" y="16993527"/>
            <a:ext cx="192137" cy="933436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テキスト ボックス 31">
            <a:extLst>
              <a:ext uri="{FF2B5EF4-FFF2-40B4-BE49-F238E27FC236}">
                <a16:creationId xmlns:a16="http://schemas.microsoft.com/office/drawing/2014/main" id="{EF7FB5FB-F7F0-20CD-8B56-88DAE151ED26}"/>
              </a:ext>
            </a:extLst>
          </p:cNvPr>
          <p:cNvSpPr txBox="1"/>
          <p:nvPr/>
        </p:nvSpPr>
        <p:spPr>
          <a:xfrm>
            <a:off x="1094770" y="17051530"/>
            <a:ext cx="8216049" cy="772107"/>
          </a:xfrm>
          <a:prstGeom prst="rect">
            <a:avLst/>
          </a:prstGeom>
          <a:solidFill>
            <a:srgbClr val="0070C0"/>
          </a:solidFill>
        </p:spPr>
        <p:txBody>
          <a:bodyPr wrap="square" lIns="180000" tIns="108000" rIns="180000" bIns="108000" rtlCol="0" anchor="ctr">
            <a:spAutoFit/>
          </a:bodyPr>
          <a:lstStyle/>
          <a:p>
            <a:pPr algn="ctr"/>
            <a:r>
              <a:rPr kumimoji="1" lang="en-US" altLang="ja-JP" sz="3600" b="1" dirty="0">
                <a:solidFill>
                  <a:schemeClr val="bg1"/>
                </a:solidFill>
                <a:latin typeface="Segoe UI" panose="020B0502040204020203" pitchFamily="34" charset="0"/>
                <a:cs typeface="Segoe UI" panose="020B0502040204020203" pitchFamily="34" charset="0"/>
              </a:rPr>
              <a:t>XRD</a:t>
            </a:r>
            <a:r>
              <a:rPr kumimoji="1" lang="ja-JP" altLang="en-US" sz="3600" b="1" dirty="0">
                <a:solidFill>
                  <a:schemeClr val="bg1"/>
                </a:solidFill>
                <a:latin typeface="Segoe UI" panose="020B0502040204020203" pitchFamily="34" charset="0"/>
                <a:cs typeface="Segoe UI" panose="020B0502040204020203" pitchFamily="34" charset="0"/>
              </a:rPr>
              <a:t> </a:t>
            </a:r>
            <a:r>
              <a:rPr kumimoji="1" lang="en-US" altLang="ja-JP" sz="3600" b="1" dirty="0">
                <a:solidFill>
                  <a:schemeClr val="bg1"/>
                </a:solidFill>
                <a:latin typeface="Segoe UI" panose="020B0502040204020203" pitchFamily="34" charset="0"/>
                <a:cs typeface="Segoe UI" panose="020B0502040204020203" pitchFamily="34" charset="0"/>
              </a:rPr>
              <a:t>pattern</a:t>
            </a:r>
            <a:endParaRPr kumimoji="1" lang="ja-JP" altLang="en-US" sz="3600" b="1" dirty="0">
              <a:solidFill>
                <a:schemeClr val="bg1"/>
              </a:solidFill>
              <a:latin typeface="Segoe UI" panose="020B0502040204020203" pitchFamily="34" charset="0"/>
              <a:cs typeface="Segoe UI" panose="020B0502040204020203" pitchFamily="34" charset="0"/>
            </a:endParaRPr>
          </a:p>
        </p:txBody>
      </p:sp>
      <p:sp>
        <p:nvSpPr>
          <p:cNvPr id="33" name="テキスト ボックス 32">
            <a:extLst>
              <a:ext uri="{FF2B5EF4-FFF2-40B4-BE49-F238E27FC236}">
                <a16:creationId xmlns:a16="http://schemas.microsoft.com/office/drawing/2014/main" id="{345B68B3-A913-7C69-52DB-569CCFB75C9C}"/>
              </a:ext>
            </a:extLst>
          </p:cNvPr>
          <p:cNvSpPr txBox="1"/>
          <p:nvPr/>
        </p:nvSpPr>
        <p:spPr>
          <a:xfrm>
            <a:off x="9502957" y="17051530"/>
            <a:ext cx="12618000" cy="772107"/>
          </a:xfrm>
          <a:prstGeom prst="rect">
            <a:avLst/>
          </a:prstGeom>
          <a:solidFill>
            <a:srgbClr val="0070C0"/>
          </a:solidFill>
        </p:spPr>
        <p:txBody>
          <a:bodyPr wrap="square" lIns="180000" tIns="108000" rIns="180000" bIns="108000" rtlCol="0" anchor="ctr">
            <a:spAutoFit/>
          </a:bodyPr>
          <a:lstStyle/>
          <a:p>
            <a:pPr algn="ctr"/>
            <a:r>
              <a:rPr kumimoji="1" lang="en-US" altLang="ja-JP" sz="3600" b="1" dirty="0">
                <a:solidFill>
                  <a:schemeClr val="bg1"/>
                </a:solidFill>
                <a:latin typeface="Segoe UI" panose="020B0502040204020203" pitchFamily="34" charset="0"/>
                <a:cs typeface="Segoe UI" panose="020B0502040204020203" pitchFamily="34" charset="0"/>
              </a:rPr>
              <a:t>Rietveld analysis</a:t>
            </a:r>
            <a:endParaRPr kumimoji="1" lang="ja-JP" altLang="en-US" sz="3600" b="1" dirty="0">
              <a:solidFill>
                <a:schemeClr val="bg1"/>
              </a:solidFill>
              <a:latin typeface="Segoe UI" panose="020B0502040204020203" pitchFamily="34" charset="0"/>
              <a:cs typeface="Segoe UI" panose="020B0502040204020203" pitchFamily="34" charset="0"/>
            </a:endParaRPr>
          </a:p>
        </p:txBody>
      </p:sp>
      <p:sp>
        <p:nvSpPr>
          <p:cNvPr id="48" name="テキスト ボックス 47">
            <a:extLst>
              <a:ext uri="{FF2B5EF4-FFF2-40B4-BE49-F238E27FC236}">
                <a16:creationId xmlns:a16="http://schemas.microsoft.com/office/drawing/2014/main" id="{73B7EC42-5FB8-61D9-C973-6DBC4185FECD}"/>
              </a:ext>
            </a:extLst>
          </p:cNvPr>
          <p:cNvSpPr txBox="1"/>
          <p:nvPr/>
        </p:nvSpPr>
        <p:spPr>
          <a:xfrm>
            <a:off x="1227349" y="25181650"/>
            <a:ext cx="8083470" cy="923330"/>
          </a:xfrm>
          <a:prstGeom prst="rect">
            <a:avLst/>
          </a:prstGeom>
          <a:noFill/>
        </p:spPr>
        <p:txBody>
          <a:bodyPr wrap="square" lIns="0" tIns="0" rIns="0" bIns="0" rtlCol="0" anchor="ctr">
            <a:spAutoFit/>
          </a:bodyPr>
          <a:lstStyle/>
          <a:p>
            <a:pPr marL="342900" indent="-342900" algn="l">
              <a:buFont typeface="Arial" panose="020B0604020202020204" pitchFamily="34" charset="0"/>
              <a:buChar char="•"/>
            </a:pPr>
            <a:r>
              <a:rPr kumimoji="1" lang="en-US" altLang="ja-JP" sz="2000" dirty="0"/>
              <a:t>The indexed peaks in the figure are the peaks of the HH structure. The peaks were observed in all samples, indicating that the prepared samples are composed of HH phase.</a:t>
            </a:r>
            <a:endParaRPr kumimoji="1" lang="ja-JP" altLang="en-US" sz="2000" dirty="0"/>
          </a:p>
        </p:txBody>
      </p:sp>
      <p:pic>
        <p:nvPicPr>
          <p:cNvPr id="53" name="図 52">
            <a:extLst>
              <a:ext uri="{FF2B5EF4-FFF2-40B4-BE49-F238E27FC236}">
                <a16:creationId xmlns:a16="http://schemas.microsoft.com/office/drawing/2014/main" id="{23E5F527-E226-18F0-27B7-AB4B55736C49}"/>
              </a:ext>
            </a:extLst>
          </p:cNvPr>
          <p:cNvPicPr>
            <a:picLocks noChangeAspect="1"/>
          </p:cNvPicPr>
          <p:nvPr/>
        </p:nvPicPr>
        <p:blipFill>
          <a:blip r:embed="rId16"/>
          <a:stretch>
            <a:fillRect/>
          </a:stretch>
        </p:blipFill>
        <p:spPr>
          <a:xfrm>
            <a:off x="1809200" y="27685460"/>
            <a:ext cx="6104717" cy="4500000"/>
          </a:xfrm>
          <a:prstGeom prst="rect">
            <a:avLst/>
          </a:prstGeom>
        </p:spPr>
      </p:pic>
      <p:pic>
        <p:nvPicPr>
          <p:cNvPr id="55" name="図 54">
            <a:extLst>
              <a:ext uri="{FF2B5EF4-FFF2-40B4-BE49-F238E27FC236}">
                <a16:creationId xmlns:a16="http://schemas.microsoft.com/office/drawing/2014/main" id="{12316F5A-B2AF-01FA-BDFD-6FAD1CC54AA9}"/>
              </a:ext>
            </a:extLst>
          </p:cNvPr>
          <p:cNvPicPr>
            <a:picLocks noChangeAspect="1"/>
          </p:cNvPicPr>
          <p:nvPr/>
        </p:nvPicPr>
        <p:blipFill>
          <a:blip r:embed="rId17"/>
          <a:stretch>
            <a:fillRect/>
          </a:stretch>
        </p:blipFill>
        <p:spPr>
          <a:xfrm>
            <a:off x="8629377" y="27685460"/>
            <a:ext cx="6103448" cy="4500000"/>
          </a:xfrm>
          <a:prstGeom prst="rect">
            <a:avLst/>
          </a:prstGeom>
        </p:spPr>
      </p:pic>
      <p:pic>
        <p:nvPicPr>
          <p:cNvPr id="2246" name="図 2245">
            <a:extLst>
              <a:ext uri="{FF2B5EF4-FFF2-40B4-BE49-F238E27FC236}">
                <a16:creationId xmlns:a16="http://schemas.microsoft.com/office/drawing/2014/main" id="{E0599F64-BA1E-2140-A2A1-C2BC45855BE8}"/>
              </a:ext>
            </a:extLst>
          </p:cNvPr>
          <p:cNvPicPr>
            <a:picLocks noChangeAspect="1"/>
          </p:cNvPicPr>
          <p:nvPr/>
        </p:nvPicPr>
        <p:blipFill>
          <a:blip r:embed="rId18"/>
          <a:stretch>
            <a:fillRect/>
          </a:stretch>
        </p:blipFill>
        <p:spPr>
          <a:xfrm>
            <a:off x="1916495" y="33303237"/>
            <a:ext cx="6060345" cy="4500000"/>
          </a:xfrm>
          <a:prstGeom prst="rect">
            <a:avLst/>
          </a:prstGeom>
        </p:spPr>
      </p:pic>
      <p:sp>
        <p:nvSpPr>
          <p:cNvPr id="2271" name="矢印: 上 2270">
            <a:extLst>
              <a:ext uri="{FF2B5EF4-FFF2-40B4-BE49-F238E27FC236}">
                <a16:creationId xmlns:a16="http://schemas.microsoft.com/office/drawing/2014/main" id="{A992328B-B137-3134-A7DE-EF9E065A92AB}"/>
              </a:ext>
            </a:extLst>
          </p:cNvPr>
          <p:cNvSpPr/>
          <p:nvPr/>
        </p:nvSpPr>
        <p:spPr>
          <a:xfrm rot="10800000" flipV="1">
            <a:off x="14531184" y="34534437"/>
            <a:ext cx="360000" cy="910217"/>
          </a:xfrm>
          <a:prstGeom prst="upArrow">
            <a:avLst/>
          </a:prstGeom>
          <a:solidFill>
            <a:srgbClr val="FF0000"/>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72" name="矢印: 上 2271">
            <a:extLst>
              <a:ext uri="{FF2B5EF4-FFF2-40B4-BE49-F238E27FC236}">
                <a16:creationId xmlns:a16="http://schemas.microsoft.com/office/drawing/2014/main" id="{2B71410F-2398-DC11-F846-AEEBBF325556}"/>
              </a:ext>
            </a:extLst>
          </p:cNvPr>
          <p:cNvSpPr/>
          <p:nvPr/>
        </p:nvSpPr>
        <p:spPr>
          <a:xfrm rot="10800000" flipV="1">
            <a:off x="7849550" y="33915655"/>
            <a:ext cx="360000" cy="1188000"/>
          </a:xfrm>
          <a:prstGeom prst="upArrow">
            <a:avLst/>
          </a:prstGeom>
          <a:solidFill>
            <a:srgbClr val="FF0000"/>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78" name="矢印: 上 2277">
            <a:extLst>
              <a:ext uri="{FF2B5EF4-FFF2-40B4-BE49-F238E27FC236}">
                <a16:creationId xmlns:a16="http://schemas.microsoft.com/office/drawing/2014/main" id="{9B1662B0-323D-C8CF-DA09-8CA7F9803575}"/>
              </a:ext>
            </a:extLst>
          </p:cNvPr>
          <p:cNvSpPr/>
          <p:nvPr/>
        </p:nvSpPr>
        <p:spPr>
          <a:xfrm rot="10800000">
            <a:off x="14558125" y="29780075"/>
            <a:ext cx="360000" cy="792000"/>
          </a:xfrm>
          <a:prstGeom prst="upArrow">
            <a:avLst/>
          </a:prstGeom>
          <a:solidFill>
            <a:srgbClr val="0066FF"/>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79" name="矢印: 上 2278">
            <a:extLst>
              <a:ext uri="{FF2B5EF4-FFF2-40B4-BE49-F238E27FC236}">
                <a16:creationId xmlns:a16="http://schemas.microsoft.com/office/drawing/2014/main" id="{FF5C1FF5-35CE-634F-BC39-C9C1FA23DEF2}"/>
              </a:ext>
            </a:extLst>
          </p:cNvPr>
          <p:cNvSpPr/>
          <p:nvPr/>
        </p:nvSpPr>
        <p:spPr>
          <a:xfrm rot="10800000">
            <a:off x="2836890" y="29262975"/>
            <a:ext cx="360000" cy="1260000"/>
          </a:xfrm>
          <a:prstGeom prst="upArrow">
            <a:avLst/>
          </a:prstGeom>
          <a:solidFill>
            <a:srgbClr val="0066FF"/>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80" name="矢印: 下 2279">
            <a:extLst>
              <a:ext uri="{FF2B5EF4-FFF2-40B4-BE49-F238E27FC236}">
                <a16:creationId xmlns:a16="http://schemas.microsoft.com/office/drawing/2014/main" id="{D997D861-7CCF-42F8-315B-919A31C7962F}"/>
              </a:ext>
            </a:extLst>
          </p:cNvPr>
          <p:cNvSpPr/>
          <p:nvPr/>
        </p:nvSpPr>
        <p:spPr>
          <a:xfrm rot="15684643">
            <a:off x="25620914" y="28461362"/>
            <a:ext cx="360000" cy="2063950"/>
          </a:xfrm>
          <a:prstGeom prst="downArrow">
            <a:avLst/>
          </a:prstGeom>
          <a:solidFill>
            <a:srgbClr val="FF0000"/>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 name="図 2" descr="グラフ, バブル チャート&#10;&#10;AI によって生成されたコンテンツは間違っている可能性があります。">
            <a:extLst>
              <a:ext uri="{FF2B5EF4-FFF2-40B4-BE49-F238E27FC236}">
                <a16:creationId xmlns:a16="http://schemas.microsoft.com/office/drawing/2014/main" id="{AFC02F60-139F-39D6-378D-FE07EB405015}"/>
              </a:ext>
            </a:extLst>
          </p:cNvPr>
          <p:cNvPicPr>
            <a:picLocks noChangeAspect="1"/>
          </p:cNvPicPr>
          <p:nvPr/>
        </p:nvPicPr>
        <p:blipFill>
          <a:blip r:embed="rId12"/>
          <a:srcRect l="34459" t="11799" r="34657" b="12064"/>
          <a:stretch/>
        </p:blipFill>
        <p:spPr>
          <a:xfrm>
            <a:off x="22253318" y="34802534"/>
            <a:ext cx="1492900" cy="1440000"/>
          </a:xfrm>
          <a:prstGeom prst="rect">
            <a:avLst/>
          </a:prstGeom>
        </p:spPr>
      </p:pic>
      <p:sp>
        <p:nvSpPr>
          <p:cNvPr id="5" name="矢印: 下 4">
            <a:extLst>
              <a:ext uri="{FF2B5EF4-FFF2-40B4-BE49-F238E27FC236}">
                <a16:creationId xmlns:a16="http://schemas.microsoft.com/office/drawing/2014/main" id="{10BA2BA2-691A-6D99-D5EA-A49E35B6C96E}"/>
              </a:ext>
            </a:extLst>
          </p:cNvPr>
          <p:cNvSpPr/>
          <p:nvPr/>
        </p:nvSpPr>
        <p:spPr>
          <a:xfrm>
            <a:off x="22373073" y="34058627"/>
            <a:ext cx="1440000" cy="540000"/>
          </a:xfrm>
          <a:prstGeom prst="downArrow">
            <a:avLst/>
          </a:prstGeom>
          <a:solidFill>
            <a:srgbClr val="BFBFB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000" dirty="0">
              <a:solidFill>
                <a:schemeClr val="tx1"/>
              </a:solidFill>
            </a:endParaRPr>
          </a:p>
        </p:txBody>
      </p:sp>
      <p:graphicFrame>
        <p:nvGraphicFramePr>
          <p:cNvPr id="7" name="表 6">
            <a:extLst>
              <a:ext uri="{FF2B5EF4-FFF2-40B4-BE49-F238E27FC236}">
                <a16:creationId xmlns:a16="http://schemas.microsoft.com/office/drawing/2014/main" id="{946E93A1-F795-2877-1BF9-98D4F9E06711}"/>
              </a:ext>
            </a:extLst>
          </p:cNvPr>
          <p:cNvGraphicFramePr>
            <a:graphicFrameLocks noGrp="1"/>
          </p:cNvGraphicFramePr>
          <p:nvPr>
            <p:extLst>
              <p:ext uri="{D42A27DB-BD31-4B8C-83A1-F6EECF244321}">
                <p14:modId xmlns:p14="http://schemas.microsoft.com/office/powerpoint/2010/main" val="2126200030"/>
              </p:ext>
            </p:extLst>
          </p:nvPr>
        </p:nvGraphicFramePr>
        <p:xfrm>
          <a:off x="14769352" y="36409820"/>
          <a:ext cx="4205612" cy="1404001"/>
        </p:xfrm>
        <a:graphic>
          <a:graphicData uri="http://schemas.openxmlformats.org/drawingml/2006/table">
            <a:tbl>
              <a:tblPr firstRow="1" bandRow="1">
                <a:tableStyleId>{5C22544A-7EE6-4342-B048-85BDC9FD1C3A}</a:tableStyleId>
              </a:tblPr>
              <a:tblGrid>
                <a:gridCol w="2520000">
                  <a:extLst>
                    <a:ext uri="{9D8B030D-6E8A-4147-A177-3AD203B41FA5}">
                      <a16:colId xmlns:a16="http://schemas.microsoft.com/office/drawing/2014/main" val="1624166410"/>
                    </a:ext>
                  </a:extLst>
                </a:gridCol>
                <a:gridCol w="792000">
                  <a:extLst>
                    <a:ext uri="{9D8B030D-6E8A-4147-A177-3AD203B41FA5}">
                      <a16:colId xmlns:a16="http://schemas.microsoft.com/office/drawing/2014/main" val="1181432433"/>
                    </a:ext>
                  </a:extLst>
                </a:gridCol>
                <a:gridCol w="893612">
                  <a:extLst>
                    <a:ext uri="{9D8B030D-6E8A-4147-A177-3AD203B41FA5}">
                      <a16:colId xmlns:a16="http://schemas.microsoft.com/office/drawing/2014/main" val="1124859162"/>
                    </a:ext>
                  </a:extLst>
                </a:gridCol>
              </a:tblGrid>
              <a:tr h="425185">
                <a:tc>
                  <a:txBody>
                    <a:bodyPr/>
                    <a:lstStyle/>
                    <a:p>
                      <a:pPr algn="ctr">
                        <a:lnSpc>
                          <a:spcPct val="100000"/>
                        </a:lnSpc>
                      </a:pPr>
                      <a:r>
                        <a:rPr kumimoji="1" lang="en-US" altLang="ja-JP" sz="2000" b="0" dirty="0">
                          <a:solidFill>
                            <a:schemeClr val="tx1"/>
                          </a:solidFill>
                          <a:latin typeface="+mn-lt"/>
                          <a:ea typeface="+mn-ea"/>
                        </a:rPr>
                        <a:t>Sample composition</a:t>
                      </a:r>
                      <a:endParaRPr kumimoji="1" lang="ja-JP" altLang="en-US" sz="2000" b="0" dirty="0">
                        <a:solidFill>
                          <a:schemeClr val="tx1"/>
                        </a:solidFill>
                        <a:latin typeface="+mn-lt"/>
                        <a:ea typeface="+mn-ea"/>
                      </a:endParaRPr>
                    </a:p>
                  </a:txBody>
                  <a:tcPr anchor="ctr">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lnSpc>
                          <a:spcPct val="100000"/>
                        </a:lnSpc>
                      </a:pPr>
                      <a:r>
                        <a:rPr kumimoji="1" lang="en-US" altLang="ja-JP" sz="2000" b="0" i="1" dirty="0">
                          <a:solidFill>
                            <a:schemeClr val="tx1"/>
                          </a:solidFill>
                          <a:latin typeface="+mn-lt"/>
                          <a:ea typeface="+mn-ea"/>
                        </a:rPr>
                        <a:t>ZT</a:t>
                      </a:r>
                      <a:endParaRPr kumimoji="1" lang="ja-JP" altLang="en-US" sz="2000" b="0" i="1" dirty="0">
                        <a:solidFill>
                          <a:schemeClr val="tx1"/>
                        </a:solidFill>
                        <a:latin typeface="+mn-lt"/>
                        <a:ea typeface="+mn-ea"/>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lnSpc>
                          <a:spcPct val="100000"/>
                        </a:lnSpc>
                      </a:pPr>
                      <a:r>
                        <a:rPr kumimoji="1" lang="en-US" altLang="ja-JP" sz="2000" b="0" i="1" dirty="0">
                          <a:solidFill>
                            <a:schemeClr val="tx1"/>
                          </a:solidFill>
                          <a:latin typeface="+mn-lt"/>
                          <a:ea typeface="+mn-ea"/>
                        </a:rPr>
                        <a:t>T</a:t>
                      </a:r>
                      <a:r>
                        <a:rPr kumimoji="1" lang="en-US" altLang="ja-JP" sz="2000" b="0" i="0" dirty="0">
                          <a:solidFill>
                            <a:schemeClr val="tx1"/>
                          </a:solidFill>
                          <a:latin typeface="+mn-lt"/>
                          <a:ea typeface="+mn-ea"/>
                        </a:rPr>
                        <a:t> (</a:t>
                      </a:r>
                      <a:r>
                        <a:rPr kumimoji="1" lang="en-US" altLang="ja-JP" sz="2000" b="0" dirty="0">
                          <a:solidFill>
                            <a:schemeClr val="tx1"/>
                          </a:solidFill>
                          <a:latin typeface="+mn-lt"/>
                          <a:ea typeface="+mn-ea"/>
                        </a:rPr>
                        <a:t>K)</a:t>
                      </a:r>
                      <a:endParaRPr kumimoji="1" lang="ja-JP" altLang="en-US" sz="2000" b="0" dirty="0">
                        <a:solidFill>
                          <a:schemeClr val="tx1"/>
                        </a:solidFill>
                        <a:latin typeface="+mn-lt"/>
                        <a:ea typeface="+mn-ea"/>
                      </a:endParaRPr>
                    </a:p>
                  </a:txBody>
                  <a:tcPr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872589303"/>
                  </a:ext>
                </a:extLst>
              </a:tr>
              <a:tr h="326272">
                <a:tc>
                  <a:txBody>
                    <a:bodyPr/>
                    <a:lstStyle/>
                    <a:p>
                      <a:pPr algn="ctr" fontAlgn="ctr">
                        <a:lnSpc>
                          <a:spcPct val="100000"/>
                        </a:lnSpc>
                      </a:pPr>
                      <a:r>
                        <a:rPr lang="en-US" altLang="ja-JP" sz="2000" b="0" i="0" u="none" strike="noStrike" dirty="0">
                          <a:solidFill>
                            <a:schemeClr val="tx1"/>
                          </a:solidFill>
                          <a:effectLst/>
                          <a:latin typeface="+mn-lt"/>
                          <a:ea typeface="+mn-ea"/>
                        </a:rPr>
                        <a:t>HfNi</a:t>
                      </a:r>
                      <a:r>
                        <a:rPr lang="en-US" altLang="ja-JP" sz="2000" b="0" i="0" u="none" strike="noStrike" baseline="-25000" dirty="0">
                          <a:solidFill>
                            <a:schemeClr val="tx1"/>
                          </a:solidFill>
                          <a:effectLst/>
                          <a:latin typeface="+mn-lt"/>
                          <a:ea typeface="+mn-ea"/>
                        </a:rPr>
                        <a:t>0.85</a:t>
                      </a:r>
                      <a:r>
                        <a:rPr lang="en-US" altLang="ja-JP" sz="2000" b="0" i="0" u="none" strike="noStrike" dirty="0">
                          <a:solidFill>
                            <a:schemeClr val="tx1"/>
                          </a:solidFill>
                          <a:effectLst/>
                          <a:latin typeface="+mn-lt"/>
                          <a:ea typeface="+mn-ea"/>
                        </a:rPr>
                        <a:t>Co</a:t>
                      </a:r>
                      <a:r>
                        <a:rPr lang="en-US" altLang="ja-JP" sz="2000" b="0" i="0" u="none" strike="noStrike" baseline="-25000" dirty="0">
                          <a:solidFill>
                            <a:schemeClr val="tx1"/>
                          </a:solidFill>
                          <a:effectLst/>
                          <a:latin typeface="+mn-lt"/>
                          <a:ea typeface="+mn-ea"/>
                        </a:rPr>
                        <a:t>0.15</a:t>
                      </a:r>
                      <a:r>
                        <a:rPr lang="en-US" altLang="ja-JP" sz="2000" b="0" i="0" u="none" strike="noStrike" dirty="0">
                          <a:solidFill>
                            <a:schemeClr val="tx1"/>
                          </a:solidFill>
                          <a:effectLst/>
                          <a:latin typeface="+mn-lt"/>
                          <a:ea typeface="+mn-ea"/>
                        </a:rPr>
                        <a:t>Sn</a:t>
                      </a:r>
                      <a:r>
                        <a:rPr lang="en-US" altLang="ja-JP" sz="2000" b="0" i="0" u="none" strike="noStrike" baseline="30000" dirty="0">
                          <a:solidFill>
                            <a:schemeClr val="tx1"/>
                          </a:solidFill>
                          <a:effectLst/>
                          <a:latin typeface="+mn-lt"/>
                          <a:ea typeface="+mn-ea"/>
                        </a:rPr>
                        <a:t>*</a:t>
                      </a:r>
                    </a:p>
                  </a:txBody>
                  <a:tcPr marL="6350" marR="6350" marT="6350" marB="0" anchor="ctr">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lnSpc>
                          <a:spcPct val="100000"/>
                        </a:lnSpc>
                      </a:pPr>
                      <a:r>
                        <a:rPr lang="en-US" altLang="ja-JP" sz="2000" b="0" i="0" u="none" strike="noStrike" dirty="0">
                          <a:solidFill>
                            <a:schemeClr val="tx1"/>
                          </a:solidFill>
                          <a:effectLst/>
                          <a:latin typeface="+mn-lt"/>
                          <a:ea typeface="+mn-ea"/>
                        </a:rPr>
                        <a:t>~0.3</a:t>
                      </a:r>
                    </a:p>
                  </a:txBody>
                  <a:tcPr marL="6350" marR="6350" marT="635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lnSpc>
                          <a:spcPct val="100000"/>
                        </a:lnSpc>
                      </a:pPr>
                      <a:r>
                        <a:rPr lang="en-US" altLang="ja-JP" sz="2000" b="0" i="0" u="none" strike="noStrike" dirty="0">
                          <a:solidFill>
                            <a:schemeClr val="tx1"/>
                          </a:solidFill>
                          <a:effectLst/>
                          <a:latin typeface="+mn-lt"/>
                          <a:ea typeface="+mn-ea"/>
                        </a:rPr>
                        <a:t>700</a:t>
                      </a:r>
                    </a:p>
                  </a:txBody>
                  <a:tcPr marL="6350" marR="6350" marT="6350"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718715591"/>
                  </a:ext>
                </a:extLst>
              </a:tr>
              <a:tr h="326272">
                <a:tc>
                  <a:txBody>
                    <a:bodyPr/>
                    <a:lstStyle/>
                    <a:p>
                      <a:pPr marL="0" marR="0" lvl="0" indent="0" algn="ctr" defTabSz="3028036" rtl="0" eaLnBrk="1" fontAlgn="ctr" latinLnBrk="0" hangingPunct="1">
                        <a:lnSpc>
                          <a:spcPct val="100000"/>
                        </a:lnSpc>
                        <a:spcBef>
                          <a:spcPts val="0"/>
                        </a:spcBef>
                        <a:spcAft>
                          <a:spcPts val="0"/>
                        </a:spcAft>
                        <a:buClrTx/>
                        <a:buSzTx/>
                        <a:buFontTx/>
                        <a:buNone/>
                        <a:tabLst/>
                        <a:defRPr/>
                      </a:pPr>
                      <a:r>
                        <a:rPr kumimoji="1" lang="en-US" altLang="ja-JP" sz="2000" b="1" dirty="0">
                          <a:solidFill>
                            <a:schemeClr val="tx1"/>
                          </a:solidFill>
                          <a:latin typeface="+mn-lt"/>
                        </a:rPr>
                        <a:t>TiNi</a:t>
                      </a:r>
                      <a:r>
                        <a:rPr kumimoji="1" lang="en-US" altLang="ja-JP" sz="2000" b="1" baseline="-25000" dirty="0">
                          <a:solidFill>
                            <a:schemeClr val="tx1"/>
                          </a:solidFill>
                          <a:latin typeface="+mn-lt"/>
                        </a:rPr>
                        <a:t>0.92</a:t>
                      </a:r>
                      <a:r>
                        <a:rPr kumimoji="1" lang="en-US" altLang="ja-JP" sz="2000" b="1" dirty="0">
                          <a:solidFill>
                            <a:schemeClr val="tx1"/>
                          </a:solidFill>
                          <a:latin typeface="+mn-lt"/>
                        </a:rPr>
                        <a:t>Co</a:t>
                      </a:r>
                      <a:r>
                        <a:rPr kumimoji="1" lang="en-US" altLang="ja-JP" sz="2000" b="1" baseline="-25000" dirty="0">
                          <a:solidFill>
                            <a:schemeClr val="tx1"/>
                          </a:solidFill>
                          <a:latin typeface="+mn-lt"/>
                        </a:rPr>
                        <a:t>0.05</a:t>
                      </a:r>
                      <a:r>
                        <a:rPr kumimoji="1" lang="en-US" altLang="ja-JP" sz="2000" b="1" dirty="0">
                          <a:solidFill>
                            <a:schemeClr val="tx1"/>
                          </a:solidFill>
                          <a:latin typeface="+mn-lt"/>
                        </a:rPr>
                        <a:t>Sn</a:t>
                      </a:r>
                      <a:endParaRPr lang="en-US" altLang="ja-JP" sz="2000" b="1" i="0" u="none" strike="noStrike" baseline="30000" dirty="0">
                        <a:solidFill>
                          <a:schemeClr val="tx1"/>
                        </a:solidFill>
                        <a:effectLst/>
                        <a:latin typeface="+mn-lt"/>
                        <a:ea typeface="+mn-ea"/>
                      </a:endParaRPr>
                    </a:p>
                  </a:txBody>
                  <a:tcPr marL="6350" marR="6350" marT="6350" marB="0" anchor="ctr">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lnSpc>
                          <a:spcPct val="100000"/>
                        </a:lnSpc>
                      </a:pPr>
                      <a:r>
                        <a:rPr lang="en-US" altLang="ja-JP" sz="2000" b="1" i="0" u="none" strike="noStrike" dirty="0">
                          <a:solidFill>
                            <a:schemeClr val="tx1"/>
                          </a:solidFill>
                          <a:effectLst/>
                          <a:latin typeface="+mn-lt"/>
                          <a:ea typeface="+mn-ea"/>
                        </a:rPr>
                        <a:t>0.18</a:t>
                      </a:r>
                    </a:p>
                  </a:txBody>
                  <a:tcPr marL="6350" marR="6350" marT="635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lnSpc>
                          <a:spcPct val="100000"/>
                        </a:lnSpc>
                      </a:pPr>
                      <a:r>
                        <a:rPr lang="en-US" altLang="ja-JP" sz="2000" b="1" i="0" u="none" strike="noStrike" dirty="0">
                          <a:solidFill>
                            <a:schemeClr val="tx1"/>
                          </a:solidFill>
                          <a:effectLst/>
                          <a:latin typeface="+mn-lt"/>
                          <a:ea typeface="+mn-ea"/>
                        </a:rPr>
                        <a:t>700</a:t>
                      </a:r>
                    </a:p>
                  </a:txBody>
                  <a:tcPr marL="6350" marR="6350" marT="6350"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596596950"/>
                  </a:ext>
                </a:extLst>
              </a:tr>
              <a:tr h="326272">
                <a:tc>
                  <a:txBody>
                    <a:bodyPr/>
                    <a:lstStyle/>
                    <a:p>
                      <a:pPr algn="ctr" fontAlgn="ctr">
                        <a:lnSpc>
                          <a:spcPct val="100000"/>
                        </a:lnSpc>
                      </a:pPr>
                      <a:r>
                        <a:rPr lang="en-US" altLang="ja-JP" sz="2000" b="0" i="0" u="none" strike="noStrike" dirty="0">
                          <a:solidFill>
                            <a:schemeClr val="tx1"/>
                          </a:solidFill>
                          <a:effectLst/>
                          <a:latin typeface="+mn-lt"/>
                          <a:ea typeface="+mn-ea"/>
                        </a:rPr>
                        <a:t>ZrNi</a:t>
                      </a:r>
                      <a:r>
                        <a:rPr lang="en-US" altLang="ja-JP" sz="2000" b="0" i="0" u="none" strike="noStrike" baseline="-25000" dirty="0">
                          <a:solidFill>
                            <a:schemeClr val="tx1"/>
                          </a:solidFill>
                          <a:effectLst/>
                          <a:latin typeface="+mn-lt"/>
                          <a:ea typeface="+mn-ea"/>
                        </a:rPr>
                        <a:t>0.98</a:t>
                      </a:r>
                      <a:r>
                        <a:rPr lang="en-US" altLang="ja-JP" sz="2000" b="0" i="0" u="none" strike="noStrike" dirty="0">
                          <a:solidFill>
                            <a:schemeClr val="tx1"/>
                          </a:solidFill>
                          <a:effectLst/>
                          <a:latin typeface="+mn-lt"/>
                          <a:ea typeface="+mn-ea"/>
                        </a:rPr>
                        <a:t>Co</a:t>
                      </a:r>
                      <a:r>
                        <a:rPr lang="en-US" altLang="ja-JP" sz="2000" b="0" i="0" u="none" strike="noStrike" baseline="-25000" dirty="0">
                          <a:solidFill>
                            <a:schemeClr val="tx1"/>
                          </a:solidFill>
                          <a:effectLst/>
                          <a:latin typeface="+mn-lt"/>
                          <a:ea typeface="+mn-ea"/>
                        </a:rPr>
                        <a:t>0.02</a:t>
                      </a:r>
                      <a:r>
                        <a:rPr lang="en-US" altLang="ja-JP" sz="2000" b="0" i="0" u="none" strike="noStrike" dirty="0">
                          <a:solidFill>
                            <a:schemeClr val="tx1"/>
                          </a:solidFill>
                          <a:effectLst/>
                          <a:latin typeface="+mn-lt"/>
                          <a:ea typeface="+mn-ea"/>
                        </a:rPr>
                        <a:t>Sn</a:t>
                      </a:r>
                      <a:r>
                        <a:rPr lang="en-US" altLang="ja-JP" sz="2000" b="0" i="0" u="none" strike="noStrike" baseline="30000" dirty="0">
                          <a:solidFill>
                            <a:schemeClr val="tx1"/>
                          </a:solidFill>
                          <a:effectLst/>
                          <a:latin typeface="+mn-lt"/>
                          <a:ea typeface="+mn-ea"/>
                        </a:rPr>
                        <a:t>**</a:t>
                      </a:r>
                    </a:p>
                  </a:txBody>
                  <a:tcPr marL="6350" marR="6350" marT="6350" marB="0" anchor="ctr">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lnSpc>
                          <a:spcPct val="100000"/>
                        </a:lnSpc>
                      </a:pPr>
                      <a:r>
                        <a:rPr lang="en-US" altLang="ja-JP" sz="2000" b="0" i="0" u="none" strike="noStrike" dirty="0">
                          <a:solidFill>
                            <a:schemeClr val="tx1"/>
                          </a:solidFill>
                          <a:effectLst/>
                          <a:latin typeface="+mn-lt"/>
                          <a:ea typeface="+mn-ea"/>
                        </a:rPr>
                        <a:t>~0.08</a:t>
                      </a:r>
                    </a:p>
                  </a:txBody>
                  <a:tcPr marL="6350" marR="6350" marT="635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lnSpc>
                          <a:spcPct val="100000"/>
                        </a:lnSpc>
                      </a:pPr>
                      <a:r>
                        <a:rPr lang="en-US" altLang="ja-JP" sz="2000" b="0" i="0" u="none" strike="noStrike" dirty="0">
                          <a:solidFill>
                            <a:schemeClr val="tx1"/>
                          </a:solidFill>
                          <a:effectLst/>
                          <a:latin typeface="+mn-lt"/>
                          <a:ea typeface="+mn-ea"/>
                        </a:rPr>
                        <a:t>700</a:t>
                      </a:r>
                    </a:p>
                  </a:txBody>
                  <a:tcPr marL="6350" marR="6350" marT="6350"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7000170"/>
                  </a:ext>
                </a:extLst>
              </a:tr>
            </a:tbl>
          </a:graphicData>
        </a:graphic>
      </p:graphicFrame>
      <p:sp>
        <p:nvSpPr>
          <p:cNvPr id="8" name="テキスト ボックス 7">
            <a:extLst>
              <a:ext uri="{FF2B5EF4-FFF2-40B4-BE49-F238E27FC236}">
                <a16:creationId xmlns:a16="http://schemas.microsoft.com/office/drawing/2014/main" id="{B55BE942-ADD7-2880-EC6B-816A53DEB220}"/>
              </a:ext>
            </a:extLst>
          </p:cNvPr>
          <p:cNvSpPr txBox="1"/>
          <p:nvPr/>
        </p:nvSpPr>
        <p:spPr>
          <a:xfrm>
            <a:off x="18974964" y="37207550"/>
            <a:ext cx="2393349" cy="523220"/>
          </a:xfrm>
          <a:prstGeom prst="rect">
            <a:avLst/>
          </a:prstGeom>
          <a:noFill/>
        </p:spPr>
        <p:txBody>
          <a:bodyPr wrap="square">
            <a:spAutoFit/>
          </a:bodyPr>
          <a:lstStyle/>
          <a:p>
            <a:r>
              <a:rPr lang="fr-FR" altLang="ja-JP" sz="1400" dirty="0"/>
              <a:t>** Xie, H.-H. </a:t>
            </a:r>
            <a:r>
              <a:rPr lang="fr-FR" altLang="ja-JP" sz="1400" i="1" dirty="0"/>
              <a:t>et al.</a:t>
            </a:r>
            <a:r>
              <a:rPr lang="fr-FR" altLang="ja-JP" sz="1400" dirty="0"/>
              <a:t> </a:t>
            </a:r>
            <a:r>
              <a:rPr lang="fr-FR" altLang="ja-JP" sz="1400" i="1" dirty="0"/>
              <a:t>J. Electron. Mater</a:t>
            </a:r>
            <a:r>
              <a:rPr lang="fr-FR" altLang="ja-JP" sz="1400" dirty="0"/>
              <a:t>. </a:t>
            </a:r>
            <a:r>
              <a:rPr lang="fr-FR" altLang="ja-JP" sz="1400" b="1" dirty="0"/>
              <a:t>41</a:t>
            </a:r>
            <a:r>
              <a:rPr lang="fr-FR" altLang="ja-JP" sz="1400" dirty="0"/>
              <a:t>, 1826 (2012).</a:t>
            </a:r>
            <a:endParaRPr lang="ja-JP" altLang="en-US" sz="1400" dirty="0"/>
          </a:p>
        </p:txBody>
      </p:sp>
      <p:sp>
        <p:nvSpPr>
          <p:cNvPr id="9" name="テキスト ボックス 8">
            <a:extLst>
              <a:ext uri="{FF2B5EF4-FFF2-40B4-BE49-F238E27FC236}">
                <a16:creationId xmlns:a16="http://schemas.microsoft.com/office/drawing/2014/main" id="{A4014FAA-A1F9-FBB1-977F-D0F2CA86D46E}"/>
              </a:ext>
            </a:extLst>
          </p:cNvPr>
          <p:cNvSpPr txBox="1"/>
          <p:nvPr/>
        </p:nvSpPr>
        <p:spPr>
          <a:xfrm>
            <a:off x="18974964" y="36588600"/>
            <a:ext cx="2393349" cy="523220"/>
          </a:xfrm>
          <a:prstGeom prst="rect">
            <a:avLst/>
          </a:prstGeom>
          <a:noFill/>
        </p:spPr>
        <p:txBody>
          <a:bodyPr wrap="square">
            <a:spAutoFit/>
          </a:bodyPr>
          <a:lstStyle/>
          <a:p>
            <a:r>
              <a:rPr lang="en-US" altLang="ja-JP" sz="1400" dirty="0"/>
              <a:t>* Ai, X. </a:t>
            </a:r>
            <a:r>
              <a:rPr lang="en-US" altLang="ja-JP" sz="1400" i="1" dirty="0"/>
              <a:t>et</a:t>
            </a:r>
            <a:r>
              <a:rPr lang="en-US" altLang="ja-JP" sz="1400" dirty="0"/>
              <a:t> </a:t>
            </a:r>
            <a:r>
              <a:rPr lang="en-US" altLang="ja-JP" sz="1400" i="1" dirty="0"/>
              <a:t>al</a:t>
            </a:r>
            <a:r>
              <a:rPr lang="en-US" altLang="ja-JP" sz="1400" dirty="0"/>
              <a:t>. </a:t>
            </a:r>
            <a:r>
              <a:rPr lang="en-US" altLang="ja-JP" sz="1400" i="1" dirty="0"/>
              <a:t>Adv. </a:t>
            </a:r>
            <a:r>
              <a:rPr lang="en-US" altLang="ja-JP" sz="1400" i="1" dirty="0" err="1"/>
              <a:t>Funct</a:t>
            </a:r>
            <a:r>
              <a:rPr lang="en-US" altLang="ja-JP" sz="1400" i="1" dirty="0"/>
              <a:t>. Mater.</a:t>
            </a:r>
            <a:r>
              <a:rPr lang="en-US" altLang="ja-JP" sz="1400" dirty="0"/>
              <a:t> </a:t>
            </a:r>
            <a:r>
              <a:rPr lang="en-US" altLang="ja-JP" sz="1400" b="1" dirty="0"/>
              <a:t>33</a:t>
            </a:r>
            <a:r>
              <a:rPr lang="en-US" altLang="ja-JP" sz="1400" dirty="0"/>
              <a:t>, 2305582(2023) .</a:t>
            </a:r>
            <a:endParaRPr lang="ja-JP" altLang="en-US" sz="1400" dirty="0"/>
          </a:p>
        </p:txBody>
      </p:sp>
      <p:graphicFrame>
        <p:nvGraphicFramePr>
          <p:cNvPr id="494" name="オブジェクト 493">
            <a:extLst>
              <a:ext uri="{FF2B5EF4-FFF2-40B4-BE49-F238E27FC236}">
                <a16:creationId xmlns:a16="http://schemas.microsoft.com/office/drawing/2014/main" id="{8FF88B45-17BF-1AFE-9753-CDFCE9315BF3}"/>
              </a:ext>
            </a:extLst>
          </p:cNvPr>
          <p:cNvGraphicFramePr>
            <a:graphicFrameLocks noChangeAspect="1"/>
          </p:cNvGraphicFramePr>
          <p:nvPr>
            <p:extLst>
              <p:ext uri="{D42A27DB-BD31-4B8C-83A1-F6EECF244321}">
                <p14:modId xmlns:p14="http://schemas.microsoft.com/office/powerpoint/2010/main" val="1137383816"/>
              </p:ext>
            </p:extLst>
          </p:nvPr>
        </p:nvGraphicFramePr>
        <p:xfrm>
          <a:off x="1521030" y="27470456"/>
          <a:ext cx="609233" cy="720000"/>
        </p:xfrm>
        <a:graphic>
          <a:graphicData uri="http://schemas.openxmlformats.org/presentationml/2006/ole">
            <mc:AlternateContent xmlns:mc="http://schemas.openxmlformats.org/markup-compatibility/2006">
              <mc:Choice xmlns:v="urn:schemas-microsoft-com:vml" Requires="v">
                <p:oleObj name="Equation" r:id="rId19" imgW="139680" imgH="164880" progId="Equation.DSMT4">
                  <p:embed/>
                </p:oleObj>
              </mc:Choice>
              <mc:Fallback>
                <p:oleObj name="Equation" r:id="rId19" imgW="139680" imgH="164880" progId="Equation.DSMT4">
                  <p:embed/>
                  <p:pic>
                    <p:nvPicPr>
                      <p:cNvPr id="6018" name="オブジェクト 6017">
                        <a:extLst>
                          <a:ext uri="{FF2B5EF4-FFF2-40B4-BE49-F238E27FC236}">
                            <a16:creationId xmlns:a16="http://schemas.microsoft.com/office/drawing/2014/main" id="{0053EAA4-B941-F697-7D3B-130327DA278C}"/>
                          </a:ext>
                        </a:extLst>
                      </p:cNvPr>
                      <p:cNvPicPr/>
                      <p:nvPr/>
                    </p:nvPicPr>
                    <p:blipFill>
                      <a:blip r:embed="rId20"/>
                      <a:stretch>
                        <a:fillRect/>
                      </a:stretch>
                    </p:blipFill>
                    <p:spPr>
                      <a:xfrm>
                        <a:off x="1521030" y="27470456"/>
                        <a:ext cx="609233" cy="720000"/>
                      </a:xfrm>
                      <a:prstGeom prst="rect">
                        <a:avLst/>
                      </a:prstGeom>
                    </p:spPr>
                  </p:pic>
                </p:oleObj>
              </mc:Fallback>
            </mc:AlternateContent>
          </a:graphicData>
        </a:graphic>
      </p:graphicFrame>
      <p:graphicFrame>
        <p:nvGraphicFramePr>
          <p:cNvPr id="495" name="オブジェクト 494">
            <a:extLst>
              <a:ext uri="{FF2B5EF4-FFF2-40B4-BE49-F238E27FC236}">
                <a16:creationId xmlns:a16="http://schemas.microsoft.com/office/drawing/2014/main" id="{6976B23F-8D6F-15B7-F4ED-5A961421AD73}"/>
              </a:ext>
            </a:extLst>
          </p:cNvPr>
          <p:cNvGraphicFramePr>
            <a:graphicFrameLocks noChangeAspect="1"/>
          </p:cNvGraphicFramePr>
          <p:nvPr>
            <p:extLst>
              <p:ext uri="{D42A27DB-BD31-4B8C-83A1-F6EECF244321}">
                <p14:modId xmlns:p14="http://schemas.microsoft.com/office/powerpoint/2010/main" val="1954382261"/>
              </p:ext>
            </p:extLst>
          </p:nvPr>
        </p:nvGraphicFramePr>
        <p:xfrm>
          <a:off x="8323209" y="27470456"/>
          <a:ext cx="554827" cy="720000"/>
        </p:xfrm>
        <a:graphic>
          <a:graphicData uri="http://schemas.openxmlformats.org/presentationml/2006/ole">
            <mc:AlternateContent xmlns:mc="http://schemas.openxmlformats.org/markup-compatibility/2006">
              <mc:Choice xmlns:v="urn:schemas-microsoft-com:vml" Requires="v">
                <p:oleObj name="Equation" r:id="rId21" imgW="126720" imgH="164880" progId="Equation.DSMT4">
                  <p:embed/>
                </p:oleObj>
              </mc:Choice>
              <mc:Fallback>
                <p:oleObj name="Equation" r:id="rId21" imgW="126720" imgH="164880" progId="Equation.DSMT4">
                  <p:embed/>
                  <p:pic>
                    <p:nvPicPr>
                      <p:cNvPr id="494" name="オブジェクト 493">
                        <a:extLst>
                          <a:ext uri="{FF2B5EF4-FFF2-40B4-BE49-F238E27FC236}">
                            <a16:creationId xmlns:a16="http://schemas.microsoft.com/office/drawing/2014/main" id="{8FF88B45-17BF-1AFE-9753-CDFCE9315BF3}"/>
                          </a:ext>
                        </a:extLst>
                      </p:cNvPr>
                      <p:cNvPicPr/>
                      <p:nvPr/>
                    </p:nvPicPr>
                    <p:blipFill>
                      <a:blip r:embed="rId22"/>
                      <a:stretch>
                        <a:fillRect/>
                      </a:stretch>
                    </p:blipFill>
                    <p:spPr>
                      <a:xfrm>
                        <a:off x="8323209" y="27470456"/>
                        <a:ext cx="554827" cy="720000"/>
                      </a:xfrm>
                      <a:prstGeom prst="rect">
                        <a:avLst/>
                      </a:prstGeom>
                    </p:spPr>
                  </p:pic>
                </p:oleObj>
              </mc:Fallback>
            </mc:AlternateContent>
          </a:graphicData>
        </a:graphic>
      </p:graphicFrame>
      <p:graphicFrame>
        <p:nvGraphicFramePr>
          <p:cNvPr id="496" name="オブジェクト 495">
            <a:extLst>
              <a:ext uri="{FF2B5EF4-FFF2-40B4-BE49-F238E27FC236}">
                <a16:creationId xmlns:a16="http://schemas.microsoft.com/office/drawing/2014/main" id="{B01F73BF-9C83-AFB9-86A3-70D2551CF46F}"/>
              </a:ext>
            </a:extLst>
          </p:cNvPr>
          <p:cNvGraphicFramePr>
            <a:graphicFrameLocks noChangeAspect="1"/>
          </p:cNvGraphicFramePr>
          <p:nvPr>
            <p:extLst>
              <p:ext uri="{D42A27DB-BD31-4B8C-83A1-F6EECF244321}">
                <p14:modId xmlns:p14="http://schemas.microsoft.com/office/powerpoint/2010/main" val="3736260779"/>
              </p:ext>
            </p:extLst>
          </p:nvPr>
        </p:nvGraphicFramePr>
        <p:xfrm>
          <a:off x="22509867" y="28126258"/>
          <a:ext cx="630535" cy="720000"/>
        </p:xfrm>
        <a:graphic>
          <a:graphicData uri="http://schemas.openxmlformats.org/presentationml/2006/ole">
            <mc:AlternateContent xmlns:mc="http://schemas.openxmlformats.org/markup-compatibility/2006">
              <mc:Choice xmlns:v="urn:schemas-microsoft-com:vml" Requires="v">
                <p:oleObj name="Equation" r:id="rId23" imgW="177480" imgH="203040" progId="Equation.DSMT4">
                  <p:embed/>
                </p:oleObj>
              </mc:Choice>
              <mc:Fallback>
                <p:oleObj name="Equation" r:id="rId23" imgW="177480" imgH="203040" progId="Equation.DSMT4">
                  <p:embed/>
                  <p:pic>
                    <p:nvPicPr>
                      <p:cNvPr id="495" name="オブジェクト 494">
                        <a:extLst>
                          <a:ext uri="{FF2B5EF4-FFF2-40B4-BE49-F238E27FC236}">
                            <a16:creationId xmlns:a16="http://schemas.microsoft.com/office/drawing/2014/main" id="{6976B23F-8D6F-15B7-F4ED-5A961421AD73}"/>
                          </a:ext>
                        </a:extLst>
                      </p:cNvPr>
                      <p:cNvPicPr/>
                      <p:nvPr/>
                    </p:nvPicPr>
                    <p:blipFill>
                      <a:blip r:embed="rId24"/>
                      <a:stretch>
                        <a:fillRect/>
                      </a:stretch>
                    </p:blipFill>
                    <p:spPr>
                      <a:xfrm>
                        <a:off x="22509867" y="28126258"/>
                        <a:ext cx="630535" cy="720000"/>
                      </a:xfrm>
                      <a:prstGeom prst="rect">
                        <a:avLst/>
                      </a:prstGeom>
                    </p:spPr>
                  </p:pic>
                </p:oleObj>
              </mc:Fallback>
            </mc:AlternateContent>
          </a:graphicData>
        </a:graphic>
      </p:graphicFrame>
      <p:graphicFrame>
        <p:nvGraphicFramePr>
          <p:cNvPr id="497" name="オブジェクト 496">
            <a:extLst>
              <a:ext uri="{FF2B5EF4-FFF2-40B4-BE49-F238E27FC236}">
                <a16:creationId xmlns:a16="http://schemas.microsoft.com/office/drawing/2014/main" id="{A865D08E-C8A7-9D11-F636-8073077A6817}"/>
              </a:ext>
            </a:extLst>
          </p:cNvPr>
          <p:cNvGraphicFramePr>
            <a:graphicFrameLocks noChangeAspect="1"/>
          </p:cNvGraphicFramePr>
          <p:nvPr>
            <p:extLst>
              <p:ext uri="{D42A27DB-BD31-4B8C-83A1-F6EECF244321}">
                <p14:modId xmlns:p14="http://schemas.microsoft.com/office/powerpoint/2010/main" val="1342335192"/>
              </p:ext>
            </p:extLst>
          </p:nvPr>
        </p:nvGraphicFramePr>
        <p:xfrm>
          <a:off x="15188918" y="27470456"/>
          <a:ext cx="794341" cy="720000"/>
        </p:xfrm>
        <a:graphic>
          <a:graphicData uri="http://schemas.openxmlformats.org/presentationml/2006/ole">
            <mc:AlternateContent xmlns:mc="http://schemas.openxmlformats.org/markup-compatibility/2006">
              <mc:Choice xmlns:v="urn:schemas-microsoft-com:vml" Requires="v">
                <p:oleObj name="Equation" r:id="rId25" imgW="139680" imgH="126720" progId="Equation.DSMT4">
                  <p:embed/>
                </p:oleObj>
              </mc:Choice>
              <mc:Fallback>
                <p:oleObj name="Equation" r:id="rId25" imgW="139680" imgH="126720" progId="Equation.DSMT4">
                  <p:embed/>
                  <p:pic>
                    <p:nvPicPr>
                      <p:cNvPr id="495" name="オブジェクト 494">
                        <a:extLst>
                          <a:ext uri="{FF2B5EF4-FFF2-40B4-BE49-F238E27FC236}">
                            <a16:creationId xmlns:a16="http://schemas.microsoft.com/office/drawing/2014/main" id="{6976B23F-8D6F-15B7-F4ED-5A961421AD73}"/>
                          </a:ext>
                        </a:extLst>
                      </p:cNvPr>
                      <p:cNvPicPr/>
                      <p:nvPr/>
                    </p:nvPicPr>
                    <p:blipFill>
                      <a:blip r:embed="rId26"/>
                      <a:stretch>
                        <a:fillRect/>
                      </a:stretch>
                    </p:blipFill>
                    <p:spPr>
                      <a:xfrm>
                        <a:off x="15188918" y="27470456"/>
                        <a:ext cx="794341" cy="720000"/>
                      </a:xfrm>
                      <a:prstGeom prst="rect">
                        <a:avLst/>
                      </a:prstGeom>
                    </p:spPr>
                  </p:pic>
                </p:oleObj>
              </mc:Fallback>
            </mc:AlternateContent>
          </a:graphicData>
        </a:graphic>
      </p:graphicFrame>
      <p:graphicFrame>
        <p:nvGraphicFramePr>
          <p:cNvPr id="499" name="オブジェクト 498">
            <a:extLst>
              <a:ext uri="{FF2B5EF4-FFF2-40B4-BE49-F238E27FC236}">
                <a16:creationId xmlns:a16="http://schemas.microsoft.com/office/drawing/2014/main" id="{BA1A6AF1-6EE8-5CD2-2CB7-D8D481F1307F}"/>
              </a:ext>
            </a:extLst>
          </p:cNvPr>
          <p:cNvGraphicFramePr>
            <a:graphicFrameLocks noChangeAspect="1"/>
          </p:cNvGraphicFramePr>
          <p:nvPr>
            <p:extLst>
              <p:ext uri="{D42A27DB-BD31-4B8C-83A1-F6EECF244321}">
                <p14:modId xmlns:p14="http://schemas.microsoft.com/office/powerpoint/2010/main" val="1988490341"/>
              </p:ext>
            </p:extLst>
          </p:nvPr>
        </p:nvGraphicFramePr>
        <p:xfrm>
          <a:off x="28181235" y="28126258"/>
          <a:ext cx="720861" cy="720000"/>
        </p:xfrm>
        <a:graphic>
          <a:graphicData uri="http://schemas.openxmlformats.org/presentationml/2006/ole">
            <mc:AlternateContent xmlns:mc="http://schemas.openxmlformats.org/markup-compatibility/2006">
              <mc:Choice xmlns:v="urn:schemas-microsoft-com:vml" Requires="v">
                <p:oleObj name="Equation" r:id="rId27" imgW="203040" imgH="203040" progId="Equation.DSMT4">
                  <p:embed/>
                </p:oleObj>
              </mc:Choice>
              <mc:Fallback>
                <p:oleObj name="Equation" r:id="rId27" imgW="203040" imgH="203040" progId="Equation.DSMT4">
                  <p:embed/>
                  <p:pic>
                    <p:nvPicPr>
                      <p:cNvPr id="496" name="オブジェクト 495">
                        <a:extLst>
                          <a:ext uri="{FF2B5EF4-FFF2-40B4-BE49-F238E27FC236}">
                            <a16:creationId xmlns:a16="http://schemas.microsoft.com/office/drawing/2014/main" id="{B01F73BF-9C83-AFB9-86A3-70D2551CF46F}"/>
                          </a:ext>
                        </a:extLst>
                      </p:cNvPr>
                      <p:cNvPicPr/>
                      <p:nvPr/>
                    </p:nvPicPr>
                    <p:blipFill>
                      <a:blip r:embed="rId28"/>
                      <a:stretch>
                        <a:fillRect/>
                      </a:stretch>
                    </p:blipFill>
                    <p:spPr>
                      <a:xfrm>
                        <a:off x="28181235" y="28126258"/>
                        <a:ext cx="720861" cy="720000"/>
                      </a:xfrm>
                      <a:prstGeom prst="rect">
                        <a:avLst/>
                      </a:prstGeom>
                    </p:spPr>
                  </p:pic>
                </p:oleObj>
              </mc:Fallback>
            </mc:AlternateContent>
          </a:graphicData>
        </a:graphic>
      </p:graphicFrame>
      <p:graphicFrame>
        <p:nvGraphicFramePr>
          <p:cNvPr id="500" name="オブジェクト 499">
            <a:extLst>
              <a:ext uri="{FF2B5EF4-FFF2-40B4-BE49-F238E27FC236}">
                <a16:creationId xmlns:a16="http://schemas.microsoft.com/office/drawing/2014/main" id="{A978611F-52C6-4E0E-20FC-20B57562B04C}"/>
              </a:ext>
            </a:extLst>
          </p:cNvPr>
          <p:cNvGraphicFramePr>
            <a:graphicFrameLocks noChangeAspect="1"/>
          </p:cNvGraphicFramePr>
          <p:nvPr>
            <p:extLst>
              <p:ext uri="{D42A27DB-BD31-4B8C-83A1-F6EECF244321}">
                <p14:modId xmlns:p14="http://schemas.microsoft.com/office/powerpoint/2010/main" val="93664310"/>
              </p:ext>
            </p:extLst>
          </p:nvPr>
        </p:nvGraphicFramePr>
        <p:xfrm>
          <a:off x="8012859" y="32873528"/>
          <a:ext cx="1082291" cy="720000"/>
        </p:xfrm>
        <a:graphic>
          <a:graphicData uri="http://schemas.openxmlformats.org/presentationml/2006/ole">
            <mc:AlternateContent xmlns:mc="http://schemas.openxmlformats.org/markup-compatibility/2006">
              <mc:Choice xmlns:v="urn:schemas-microsoft-com:vml" Requires="v">
                <p:oleObj name="Equation" r:id="rId29" imgW="228600" imgH="152280" progId="Equation.DSMT4">
                  <p:embed/>
                </p:oleObj>
              </mc:Choice>
              <mc:Fallback>
                <p:oleObj name="Equation" r:id="rId29" imgW="228600" imgH="152280" progId="Equation.DSMT4">
                  <p:embed/>
                  <p:pic>
                    <p:nvPicPr>
                      <p:cNvPr id="497" name="オブジェクト 496">
                        <a:extLst>
                          <a:ext uri="{FF2B5EF4-FFF2-40B4-BE49-F238E27FC236}">
                            <a16:creationId xmlns:a16="http://schemas.microsoft.com/office/drawing/2014/main" id="{A865D08E-C8A7-9D11-F636-8073077A6817}"/>
                          </a:ext>
                        </a:extLst>
                      </p:cNvPr>
                      <p:cNvPicPr/>
                      <p:nvPr/>
                    </p:nvPicPr>
                    <p:blipFill>
                      <a:blip r:embed="rId30"/>
                      <a:stretch>
                        <a:fillRect/>
                      </a:stretch>
                    </p:blipFill>
                    <p:spPr>
                      <a:xfrm>
                        <a:off x="8012859" y="32873528"/>
                        <a:ext cx="1082291" cy="720000"/>
                      </a:xfrm>
                      <a:prstGeom prst="rect">
                        <a:avLst/>
                      </a:prstGeom>
                    </p:spPr>
                  </p:pic>
                </p:oleObj>
              </mc:Fallback>
            </mc:AlternateContent>
          </a:graphicData>
        </a:graphic>
      </p:graphicFrame>
      <p:graphicFrame>
        <p:nvGraphicFramePr>
          <p:cNvPr id="501" name="オブジェクト 500">
            <a:extLst>
              <a:ext uri="{FF2B5EF4-FFF2-40B4-BE49-F238E27FC236}">
                <a16:creationId xmlns:a16="http://schemas.microsoft.com/office/drawing/2014/main" id="{5798875D-D766-B301-35F7-A3C5D32C0578}"/>
              </a:ext>
            </a:extLst>
          </p:cNvPr>
          <p:cNvGraphicFramePr>
            <a:graphicFrameLocks noChangeAspect="1"/>
          </p:cNvGraphicFramePr>
          <p:nvPr>
            <p:extLst>
              <p:ext uri="{D42A27DB-BD31-4B8C-83A1-F6EECF244321}">
                <p14:modId xmlns:p14="http://schemas.microsoft.com/office/powerpoint/2010/main" val="746924470"/>
              </p:ext>
            </p:extLst>
          </p:nvPr>
        </p:nvGraphicFramePr>
        <p:xfrm>
          <a:off x="1481772" y="32729528"/>
          <a:ext cx="1355037" cy="792000"/>
        </p:xfrm>
        <a:graphic>
          <a:graphicData uri="http://schemas.openxmlformats.org/presentationml/2006/ole">
            <mc:AlternateContent xmlns:mc="http://schemas.openxmlformats.org/markup-compatibility/2006">
              <mc:Choice xmlns:v="urn:schemas-microsoft-com:vml" Requires="v">
                <p:oleObj name="Equation" r:id="rId31" imgW="368280" imgH="215640" progId="Equation.DSMT4">
                  <p:embed/>
                </p:oleObj>
              </mc:Choice>
              <mc:Fallback>
                <p:oleObj name="Equation" r:id="rId31" imgW="368280" imgH="215640" progId="Equation.DSMT4">
                  <p:embed/>
                  <p:pic>
                    <p:nvPicPr>
                      <p:cNvPr id="500" name="オブジェクト 499">
                        <a:extLst>
                          <a:ext uri="{FF2B5EF4-FFF2-40B4-BE49-F238E27FC236}">
                            <a16:creationId xmlns:a16="http://schemas.microsoft.com/office/drawing/2014/main" id="{A978611F-52C6-4E0E-20FC-20B57562B04C}"/>
                          </a:ext>
                        </a:extLst>
                      </p:cNvPr>
                      <p:cNvPicPr/>
                      <p:nvPr/>
                    </p:nvPicPr>
                    <p:blipFill>
                      <a:blip r:embed="rId32"/>
                      <a:stretch>
                        <a:fillRect/>
                      </a:stretch>
                    </p:blipFill>
                    <p:spPr>
                      <a:xfrm>
                        <a:off x="1481772" y="32729528"/>
                        <a:ext cx="1355037" cy="792000"/>
                      </a:xfrm>
                      <a:prstGeom prst="rect">
                        <a:avLst/>
                      </a:prstGeom>
                    </p:spPr>
                  </p:pic>
                </p:oleObj>
              </mc:Fallback>
            </mc:AlternateContent>
          </a:graphicData>
        </a:graphic>
      </p:graphicFrame>
      <p:graphicFrame>
        <p:nvGraphicFramePr>
          <p:cNvPr id="502" name="オブジェクト 501">
            <a:extLst>
              <a:ext uri="{FF2B5EF4-FFF2-40B4-BE49-F238E27FC236}">
                <a16:creationId xmlns:a16="http://schemas.microsoft.com/office/drawing/2014/main" id="{4A8A7B7B-B4CC-75AB-A0F3-AA201AF72E21}"/>
              </a:ext>
            </a:extLst>
          </p:cNvPr>
          <p:cNvGraphicFramePr>
            <a:graphicFrameLocks noChangeAspect="1"/>
          </p:cNvGraphicFramePr>
          <p:nvPr>
            <p:extLst>
              <p:ext uri="{D42A27DB-BD31-4B8C-83A1-F6EECF244321}">
                <p14:modId xmlns:p14="http://schemas.microsoft.com/office/powerpoint/2010/main" val="97641019"/>
              </p:ext>
            </p:extLst>
          </p:nvPr>
        </p:nvGraphicFramePr>
        <p:xfrm>
          <a:off x="3674270" y="32359360"/>
          <a:ext cx="1133979" cy="828000"/>
        </p:xfrm>
        <a:graphic>
          <a:graphicData uri="http://schemas.openxmlformats.org/presentationml/2006/ole">
            <mc:AlternateContent xmlns:mc="http://schemas.openxmlformats.org/markup-compatibility/2006">
              <mc:Choice xmlns:v="urn:schemas-microsoft-com:vml" Requires="v">
                <p:oleObj name="Equation" r:id="rId33" imgW="1043619" imgH="750833" progId="Equation.DSMT4">
                  <p:embed/>
                </p:oleObj>
              </mc:Choice>
              <mc:Fallback>
                <p:oleObj name="Equation" r:id="rId33" imgW="1043619" imgH="750833" progId="Equation.DSMT4">
                  <p:embed/>
                  <p:pic>
                    <p:nvPicPr>
                      <p:cNvPr id="20" name="オブジェクト 19">
                        <a:extLst>
                          <a:ext uri="{FF2B5EF4-FFF2-40B4-BE49-F238E27FC236}">
                            <a16:creationId xmlns:a16="http://schemas.microsoft.com/office/drawing/2014/main" id="{AEBFA220-6551-96F0-28C5-47157547219E}"/>
                          </a:ext>
                        </a:extLst>
                      </p:cNvPr>
                      <p:cNvPicPr/>
                      <p:nvPr/>
                    </p:nvPicPr>
                    <p:blipFill>
                      <a:blip r:embed="rId34"/>
                      <a:stretch>
                        <a:fillRect/>
                      </a:stretch>
                    </p:blipFill>
                    <p:spPr>
                      <a:xfrm>
                        <a:off x="3674270" y="32359360"/>
                        <a:ext cx="1133979" cy="828000"/>
                      </a:xfrm>
                      <a:prstGeom prst="rect">
                        <a:avLst/>
                      </a:prstGeom>
                    </p:spPr>
                  </p:pic>
                </p:oleObj>
              </mc:Fallback>
            </mc:AlternateContent>
          </a:graphicData>
        </a:graphic>
      </p:graphicFrame>
      <p:sp>
        <p:nvSpPr>
          <p:cNvPr id="504" name="テキスト ボックス 503">
            <a:extLst>
              <a:ext uri="{FF2B5EF4-FFF2-40B4-BE49-F238E27FC236}">
                <a16:creationId xmlns:a16="http://schemas.microsoft.com/office/drawing/2014/main" id="{E2D5BE10-6C17-D3AB-EAC0-3D326AAF87D1}"/>
              </a:ext>
            </a:extLst>
          </p:cNvPr>
          <p:cNvSpPr txBox="1"/>
          <p:nvPr/>
        </p:nvSpPr>
        <p:spPr>
          <a:xfrm>
            <a:off x="5075568" y="32656505"/>
            <a:ext cx="1651414" cy="400110"/>
          </a:xfrm>
          <a:prstGeom prst="rect">
            <a:avLst/>
          </a:prstGeom>
          <a:noFill/>
        </p:spPr>
        <p:txBody>
          <a:bodyPr wrap="none" rtlCol="0">
            <a:spAutoFit/>
          </a:bodyPr>
          <a:lstStyle/>
          <a:p>
            <a:r>
              <a:rPr kumimoji="1" lang="en-US" altLang="ja-JP" sz="2000" i="1" dirty="0"/>
              <a:t>… ρ </a:t>
            </a:r>
            <a:r>
              <a:rPr kumimoji="1" lang="ja-JP" altLang="en-US" sz="2000" dirty="0"/>
              <a:t>∝ </a:t>
            </a:r>
            <a:r>
              <a:rPr kumimoji="1" lang="en-US" altLang="ja-JP" sz="2000" i="1" dirty="0"/>
              <a:t>n</a:t>
            </a:r>
            <a:r>
              <a:rPr kumimoji="1" lang="en-US" altLang="ja-JP" sz="2000" baseline="30000" dirty="0"/>
              <a:t>-1</a:t>
            </a:r>
            <a:r>
              <a:rPr kumimoji="1" lang="en-US" altLang="ja-JP" sz="2000" dirty="0"/>
              <a:t>, </a:t>
            </a:r>
            <a:r>
              <a:rPr kumimoji="1" lang="en-US" altLang="ja-JP" sz="2000" i="1" dirty="0"/>
              <a:t>µ</a:t>
            </a:r>
            <a:r>
              <a:rPr kumimoji="1" lang="en-US" altLang="ja-JP" sz="2000" baseline="30000" dirty="0"/>
              <a:t>-1</a:t>
            </a:r>
            <a:endParaRPr kumimoji="1" lang="ja-JP" altLang="en-US" sz="2000" baseline="30000" dirty="0"/>
          </a:p>
        </p:txBody>
      </p:sp>
      <p:graphicFrame>
        <p:nvGraphicFramePr>
          <p:cNvPr id="505" name="オブジェクト 504">
            <a:extLst>
              <a:ext uri="{FF2B5EF4-FFF2-40B4-BE49-F238E27FC236}">
                <a16:creationId xmlns:a16="http://schemas.microsoft.com/office/drawing/2014/main" id="{681F9401-CC1E-317F-B691-DBCD8EBA6704}"/>
              </a:ext>
            </a:extLst>
          </p:cNvPr>
          <p:cNvGraphicFramePr>
            <a:graphicFrameLocks noChangeAspect="1"/>
          </p:cNvGraphicFramePr>
          <p:nvPr>
            <p:extLst>
              <p:ext uri="{D42A27DB-BD31-4B8C-83A1-F6EECF244321}">
                <p14:modId xmlns:p14="http://schemas.microsoft.com/office/powerpoint/2010/main" val="1263383771"/>
              </p:ext>
            </p:extLst>
          </p:nvPr>
        </p:nvGraphicFramePr>
        <p:xfrm>
          <a:off x="10114336" y="32314505"/>
          <a:ext cx="2551317" cy="900000"/>
        </p:xfrm>
        <a:graphic>
          <a:graphicData uri="http://schemas.openxmlformats.org/presentationml/2006/ole">
            <mc:AlternateContent xmlns:mc="http://schemas.openxmlformats.org/markup-compatibility/2006">
              <mc:Choice xmlns:v="urn:schemas-microsoft-com:vml" Requires="v">
                <p:oleObj name="Equation" r:id="rId35" imgW="2561109" imgH="903758" progId="Equation.DSMT4">
                  <p:embed/>
                </p:oleObj>
              </mc:Choice>
              <mc:Fallback>
                <p:oleObj name="Equation" r:id="rId35" imgW="2561109" imgH="903758" progId="Equation.DSMT4">
                  <p:embed/>
                  <p:pic>
                    <p:nvPicPr>
                      <p:cNvPr id="22" name="オブジェクト 21">
                        <a:extLst>
                          <a:ext uri="{FF2B5EF4-FFF2-40B4-BE49-F238E27FC236}">
                            <a16:creationId xmlns:a16="http://schemas.microsoft.com/office/drawing/2014/main" id="{F749B4F9-9B22-4E7E-9BCA-499A9243B6C3}"/>
                          </a:ext>
                        </a:extLst>
                      </p:cNvPr>
                      <p:cNvPicPr/>
                      <p:nvPr/>
                    </p:nvPicPr>
                    <p:blipFill>
                      <a:blip r:embed="rId36"/>
                      <a:stretch>
                        <a:fillRect/>
                      </a:stretch>
                    </p:blipFill>
                    <p:spPr>
                      <a:xfrm>
                        <a:off x="10114336" y="32314505"/>
                        <a:ext cx="2551317" cy="900000"/>
                      </a:xfrm>
                      <a:prstGeom prst="rect">
                        <a:avLst/>
                      </a:prstGeom>
                    </p:spPr>
                  </p:pic>
                </p:oleObj>
              </mc:Fallback>
            </mc:AlternateContent>
          </a:graphicData>
        </a:graphic>
      </p:graphicFrame>
      <p:sp>
        <p:nvSpPr>
          <p:cNvPr id="506" name="テキスト ボックス 505">
            <a:extLst>
              <a:ext uri="{FF2B5EF4-FFF2-40B4-BE49-F238E27FC236}">
                <a16:creationId xmlns:a16="http://schemas.microsoft.com/office/drawing/2014/main" id="{7AF5261E-03B7-1700-363D-540144F6B6C5}"/>
              </a:ext>
            </a:extLst>
          </p:cNvPr>
          <p:cNvSpPr txBox="1"/>
          <p:nvPr/>
        </p:nvSpPr>
        <p:spPr>
          <a:xfrm>
            <a:off x="12705507" y="32611650"/>
            <a:ext cx="2005677" cy="400110"/>
          </a:xfrm>
          <a:prstGeom prst="rect">
            <a:avLst/>
          </a:prstGeom>
          <a:noFill/>
        </p:spPr>
        <p:txBody>
          <a:bodyPr wrap="none" rtlCol="0">
            <a:spAutoFit/>
          </a:bodyPr>
          <a:lstStyle/>
          <a:p>
            <a:r>
              <a:rPr kumimoji="1" lang="en-US" altLang="ja-JP" sz="2000" i="1" dirty="0"/>
              <a:t>… |S| </a:t>
            </a:r>
            <a:r>
              <a:rPr kumimoji="1" lang="ja-JP" altLang="en-US" sz="2000" dirty="0"/>
              <a:t>∝ </a:t>
            </a:r>
            <a:r>
              <a:rPr kumimoji="1" lang="en-US" altLang="ja-JP" sz="2000" i="1" dirty="0"/>
              <a:t>m*, n</a:t>
            </a:r>
            <a:r>
              <a:rPr kumimoji="1" lang="en-US" altLang="ja-JP" sz="2000" baseline="30000" dirty="0"/>
              <a:t>-2/3</a:t>
            </a:r>
            <a:endParaRPr kumimoji="1" lang="ja-JP" altLang="en-US" sz="2000" baseline="30000" dirty="0"/>
          </a:p>
        </p:txBody>
      </p:sp>
      <p:sp>
        <p:nvSpPr>
          <p:cNvPr id="2277" name="矢印: 上 2276">
            <a:extLst>
              <a:ext uri="{FF2B5EF4-FFF2-40B4-BE49-F238E27FC236}">
                <a16:creationId xmlns:a16="http://schemas.microsoft.com/office/drawing/2014/main" id="{0ED2F216-BFFD-7268-E4D1-D6084E0CE50F}"/>
              </a:ext>
            </a:extLst>
          </p:cNvPr>
          <p:cNvSpPr/>
          <p:nvPr/>
        </p:nvSpPr>
        <p:spPr>
          <a:xfrm rot="10800000" flipV="1">
            <a:off x="21407150" y="30840003"/>
            <a:ext cx="360000" cy="468000"/>
          </a:xfrm>
          <a:prstGeom prst="upArrow">
            <a:avLst/>
          </a:prstGeom>
          <a:solidFill>
            <a:srgbClr val="FF0000"/>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462" name="表 461">
            <a:extLst>
              <a:ext uri="{FF2B5EF4-FFF2-40B4-BE49-F238E27FC236}">
                <a16:creationId xmlns:a16="http://schemas.microsoft.com/office/drawing/2014/main" id="{14909334-B163-2752-5CF6-A0E6B93BF553}"/>
              </a:ext>
            </a:extLst>
          </p:cNvPr>
          <p:cNvGraphicFramePr>
            <a:graphicFrameLocks noGrp="1"/>
          </p:cNvGraphicFramePr>
          <p:nvPr>
            <p:extLst>
              <p:ext uri="{D42A27DB-BD31-4B8C-83A1-F6EECF244321}">
                <p14:modId xmlns:p14="http://schemas.microsoft.com/office/powerpoint/2010/main" val="3019825609"/>
              </p:ext>
            </p:extLst>
          </p:nvPr>
        </p:nvGraphicFramePr>
        <p:xfrm>
          <a:off x="19322688" y="20013572"/>
          <a:ext cx="2275794" cy="1980000"/>
        </p:xfrm>
        <a:graphic>
          <a:graphicData uri="http://schemas.openxmlformats.org/drawingml/2006/table">
            <a:tbl>
              <a:tblPr>
                <a:tableStyleId>{5C22544A-7EE6-4342-B048-85BDC9FD1C3A}</a:tableStyleId>
              </a:tblPr>
              <a:tblGrid>
                <a:gridCol w="982887">
                  <a:extLst>
                    <a:ext uri="{9D8B030D-6E8A-4147-A177-3AD203B41FA5}">
                      <a16:colId xmlns:a16="http://schemas.microsoft.com/office/drawing/2014/main" val="918285210"/>
                    </a:ext>
                  </a:extLst>
                </a:gridCol>
                <a:gridCol w="1292907">
                  <a:extLst>
                    <a:ext uri="{9D8B030D-6E8A-4147-A177-3AD203B41FA5}">
                      <a16:colId xmlns:a16="http://schemas.microsoft.com/office/drawing/2014/main" val="3090816437"/>
                    </a:ext>
                  </a:extLst>
                </a:gridCol>
              </a:tblGrid>
              <a:tr h="396000">
                <a:tc>
                  <a:txBody>
                    <a:bodyPr/>
                    <a:lstStyle/>
                    <a:p>
                      <a:pPr algn="ctr" fontAlgn="ctr"/>
                      <a:r>
                        <a:rPr lang="en-US" sz="2000" b="0" i="1" u="none" strike="noStrike" dirty="0" err="1">
                          <a:solidFill>
                            <a:srgbClr val="000000"/>
                          </a:solidFill>
                          <a:effectLst/>
                          <a:latin typeface="Times New Roman" panose="02020603050405020304" pitchFamily="18" charset="0"/>
                          <a:ea typeface="游ゴシック" panose="020B0400000000000000" pitchFamily="50" charset="-128"/>
                        </a:rPr>
                        <a:t>R</a:t>
                      </a:r>
                      <a:r>
                        <a:rPr lang="en-US" sz="2000" b="0" i="0" u="none" strike="noStrike" baseline="-25000" dirty="0" err="1">
                          <a:solidFill>
                            <a:srgbClr val="000000"/>
                          </a:solidFill>
                          <a:effectLst/>
                          <a:latin typeface="Times New Roman" panose="02020603050405020304" pitchFamily="18" charset="0"/>
                          <a:ea typeface="游ゴシック" panose="020B0400000000000000" pitchFamily="50" charset="-128"/>
                        </a:rPr>
                        <a:t>wp</a:t>
                      </a:r>
                      <a:endParaRPr lang="en-US" sz="2000" b="0" i="0" u="none" strike="noStrike" baseline="0" dirty="0">
                        <a:solidFill>
                          <a:srgbClr val="000000"/>
                        </a:solidFill>
                        <a:effectLst/>
                        <a:latin typeface="Times New Roman" panose="02020603050405020304" pitchFamily="18" charset="0"/>
                        <a:ea typeface="游ゴシック" panose="020B0400000000000000" pitchFamily="50" charset="-128"/>
                      </a:endParaRPr>
                    </a:p>
                  </a:txBody>
                  <a:tcPr marL="36000" marR="36000" marT="36000" marB="36000" anchor="ctr">
                    <a:lnL w="12700" cmpd="sng">
                      <a:noFill/>
                    </a:lnL>
                    <a:lnR w="19050" cap="flat" cmpd="sng" algn="ctr">
                      <a:solidFill>
                        <a:schemeClr val="bg1"/>
                      </a:solidFill>
                      <a:prstDash val="solid"/>
                      <a:round/>
                      <a:headEnd type="none" w="med" len="med"/>
                      <a:tailEnd type="none" w="med" len="med"/>
                    </a:lnR>
                    <a:lnT w="12700" cmpd="sng">
                      <a:noFill/>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en-US" sz="2000" b="0" i="0" u="none" strike="noStrike" dirty="0">
                          <a:solidFill>
                            <a:srgbClr val="000000"/>
                          </a:solidFill>
                          <a:effectLst/>
                          <a:latin typeface="Times New Roman" panose="02020603050405020304" pitchFamily="18" charset="0"/>
                          <a:ea typeface="游ゴシック" panose="020B0400000000000000" pitchFamily="50" charset="-128"/>
                        </a:rPr>
                        <a:t>2.570</a:t>
                      </a:r>
                    </a:p>
                  </a:txBody>
                  <a:tcPr marL="36000" marR="36000" marT="36000" marB="36000" anchor="ctr">
                    <a:lnL w="19050" cap="flat" cmpd="sng" algn="ctr">
                      <a:solidFill>
                        <a:schemeClr val="bg1"/>
                      </a:solidFill>
                      <a:prstDash val="solid"/>
                      <a:round/>
                      <a:headEnd type="none" w="med" len="med"/>
                      <a:tailEnd type="none" w="med" len="med"/>
                    </a:lnL>
                    <a:lnR w="12700" cmpd="sng">
                      <a:noFill/>
                    </a:lnR>
                    <a:lnT w="12700" cmpd="sng">
                      <a:noFill/>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950757795"/>
                  </a:ext>
                </a:extLst>
              </a:tr>
              <a:tr h="396000">
                <a:tc>
                  <a:txBody>
                    <a:bodyPr/>
                    <a:lstStyle/>
                    <a:p>
                      <a:pPr algn="ctr" fontAlgn="ctr"/>
                      <a:r>
                        <a:rPr lang="en-US" sz="2000" b="0" i="1" u="none" strike="noStrike" dirty="0">
                          <a:solidFill>
                            <a:srgbClr val="000000"/>
                          </a:solidFill>
                          <a:effectLst/>
                          <a:latin typeface="Times New Roman" panose="02020603050405020304" pitchFamily="18" charset="0"/>
                          <a:ea typeface="游ゴシック" panose="020B0400000000000000" pitchFamily="50" charset="-128"/>
                        </a:rPr>
                        <a:t>R</a:t>
                      </a:r>
                      <a:r>
                        <a:rPr lang="en-US" sz="2000" b="0" i="0" u="none" strike="noStrike" baseline="-25000" dirty="0">
                          <a:solidFill>
                            <a:srgbClr val="000000"/>
                          </a:solidFill>
                          <a:effectLst/>
                          <a:latin typeface="Times New Roman" panose="02020603050405020304" pitchFamily="18" charset="0"/>
                          <a:ea typeface="游ゴシック" panose="020B0400000000000000" pitchFamily="50" charset="-128"/>
                        </a:rPr>
                        <a:t>e</a:t>
                      </a:r>
                    </a:p>
                  </a:txBody>
                  <a:tcPr marL="36000" marR="36000" marT="36000" marB="36000" anchor="ctr">
                    <a:lnL w="12700" cmpd="sng">
                      <a:noFill/>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en-US" sz="2000" b="0" i="0" u="none" strike="noStrike" dirty="0">
                          <a:solidFill>
                            <a:srgbClr val="000000"/>
                          </a:solidFill>
                          <a:effectLst/>
                          <a:latin typeface="Times New Roman" panose="02020603050405020304" pitchFamily="18" charset="0"/>
                          <a:ea typeface="游ゴシック" panose="020B0400000000000000" pitchFamily="50" charset="-128"/>
                        </a:rPr>
                        <a:t>1.371</a:t>
                      </a:r>
                    </a:p>
                  </a:txBody>
                  <a:tcPr marL="36000" marR="36000" marT="36000" marB="36000" anchor="ctr">
                    <a:lnL w="19050" cap="flat" cmpd="sng" algn="ctr">
                      <a:solidFill>
                        <a:schemeClr val="bg1"/>
                      </a:solidFill>
                      <a:prstDash val="solid"/>
                      <a:round/>
                      <a:headEnd type="none" w="med" len="med"/>
                      <a:tailEnd type="none" w="med" len="med"/>
                    </a:lnL>
                    <a:lnR w="12700" cmpd="sng">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508685159"/>
                  </a:ext>
                </a:extLst>
              </a:tr>
              <a:tr h="396000">
                <a:tc>
                  <a:txBody>
                    <a:bodyPr/>
                    <a:lstStyle/>
                    <a:p>
                      <a:pPr algn="ctr" fontAlgn="ctr"/>
                      <a:r>
                        <a:rPr lang="en-US" sz="2000" b="0" i="1" u="none" strike="noStrike" dirty="0">
                          <a:solidFill>
                            <a:srgbClr val="000000"/>
                          </a:solidFill>
                          <a:effectLst/>
                          <a:latin typeface="Times New Roman" panose="02020603050405020304" pitchFamily="18" charset="0"/>
                          <a:ea typeface="游ゴシック" panose="020B0400000000000000" pitchFamily="50" charset="-128"/>
                        </a:rPr>
                        <a:t>S</a:t>
                      </a:r>
                    </a:p>
                  </a:txBody>
                  <a:tcPr marL="36000" marR="36000" marT="36000" marB="36000" anchor="ctr">
                    <a:lnL w="12700" cmpd="sng">
                      <a:noFill/>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en-US" sz="2000" b="0" i="0" u="none" strike="noStrike" dirty="0">
                          <a:solidFill>
                            <a:srgbClr val="000000"/>
                          </a:solidFill>
                          <a:effectLst/>
                          <a:latin typeface="Times New Roman" panose="02020603050405020304" pitchFamily="18" charset="0"/>
                          <a:ea typeface="游ゴシック" panose="020B0400000000000000" pitchFamily="50" charset="-128"/>
                        </a:rPr>
                        <a:t>1.874</a:t>
                      </a:r>
                    </a:p>
                  </a:txBody>
                  <a:tcPr marL="36000" marR="36000" marT="36000" marB="36000" anchor="ctr">
                    <a:lnL w="19050" cap="flat" cmpd="sng" algn="ctr">
                      <a:solidFill>
                        <a:schemeClr val="bg1"/>
                      </a:solidFill>
                      <a:prstDash val="solid"/>
                      <a:round/>
                      <a:headEnd type="none" w="med" len="med"/>
                      <a:tailEnd type="none" w="med" len="med"/>
                    </a:lnL>
                    <a:lnR w="12700" cmpd="sng">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82044994"/>
                  </a:ext>
                </a:extLst>
              </a:tr>
              <a:tr h="396000">
                <a:tc>
                  <a:txBody>
                    <a:bodyPr/>
                    <a:lstStyle/>
                    <a:p>
                      <a:pPr algn="ctr" fontAlgn="ctr"/>
                      <a:r>
                        <a:rPr lang="en-US" sz="2000" b="0" i="1" u="none" strike="noStrike" dirty="0">
                          <a:solidFill>
                            <a:srgbClr val="000000"/>
                          </a:solidFill>
                          <a:effectLst/>
                          <a:latin typeface="Times New Roman" panose="02020603050405020304" pitchFamily="18" charset="0"/>
                          <a:ea typeface="游ゴシック" panose="020B0400000000000000" pitchFamily="50" charset="-128"/>
                        </a:rPr>
                        <a:t>R</a:t>
                      </a:r>
                      <a:r>
                        <a:rPr lang="en-US" sz="2000" b="0" i="0" u="none" strike="noStrike" baseline="-25000" dirty="0">
                          <a:solidFill>
                            <a:srgbClr val="000000"/>
                          </a:solidFill>
                          <a:effectLst/>
                          <a:latin typeface="Times New Roman" panose="02020603050405020304" pitchFamily="18" charset="0"/>
                          <a:ea typeface="游ゴシック" panose="020B0400000000000000" pitchFamily="50" charset="-128"/>
                        </a:rPr>
                        <a:t>B</a:t>
                      </a:r>
                    </a:p>
                  </a:txBody>
                  <a:tcPr marL="36000" marR="36000" marT="36000" marB="36000" anchor="ctr">
                    <a:lnL w="12700" cmpd="sng">
                      <a:noFill/>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en-US" sz="2000" b="0" i="0" u="none" strike="noStrike" dirty="0">
                          <a:solidFill>
                            <a:srgbClr val="000000"/>
                          </a:solidFill>
                          <a:effectLst/>
                          <a:latin typeface="Times New Roman" panose="02020603050405020304" pitchFamily="18" charset="0"/>
                          <a:ea typeface="游ゴシック" panose="020B0400000000000000" pitchFamily="50" charset="-128"/>
                        </a:rPr>
                        <a:t>3.773</a:t>
                      </a:r>
                    </a:p>
                  </a:txBody>
                  <a:tcPr marL="36000" marR="36000" marT="36000" marB="36000" anchor="ctr">
                    <a:lnL w="19050" cap="flat" cmpd="sng" algn="ctr">
                      <a:solidFill>
                        <a:schemeClr val="bg1"/>
                      </a:solidFill>
                      <a:prstDash val="solid"/>
                      <a:round/>
                      <a:headEnd type="none" w="med" len="med"/>
                      <a:tailEnd type="none" w="med" len="med"/>
                    </a:lnL>
                    <a:lnR w="12700" cmpd="sng">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566406141"/>
                  </a:ext>
                </a:extLst>
              </a:tr>
              <a:tr h="396000">
                <a:tc>
                  <a:txBody>
                    <a:bodyPr/>
                    <a:lstStyle/>
                    <a:p>
                      <a:pPr algn="ctr" fontAlgn="ctr"/>
                      <a:r>
                        <a:rPr lang="en-US" sz="2000" b="0" i="1" u="none" strike="noStrike" dirty="0">
                          <a:solidFill>
                            <a:srgbClr val="000000"/>
                          </a:solidFill>
                          <a:effectLst/>
                          <a:latin typeface="Times New Roman" panose="02020603050405020304" pitchFamily="18" charset="0"/>
                          <a:ea typeface="游ゴシック" panose="020B0400000000000000" pitchFamily="50" charset="-128"/>
                        </a:rPr>
                        <a:t>R</a:t>
                      </a:r>
                      <a:r>
                        <a:rPr lang="en-US" sz="2000" b="0" i="0" u="none" strike="noStrike" baseline="-25000" dirty="0">
                          <a:solidFill>
                            <a:srgbClr val="000000"/>
                          </a:solidFill>
                          <a:effectLst/>
                          <a:latin typeface="Times New Roman" panose="02020603050405020304" pitchFamily="18" charset="0"/>
                          <a:ea typeface="游ゴシック" panose="020B0400000000000000" pitchFamily="50" charset="-128"/>
                        </a:rPr>
                        <a:t>F</a:t>
                      </a:r>
                    </a:p>
                  </a:txBody>
                  <a:tcPr marL="36000" marR="36000" marT="36000" marB="36000" anchor="ctr">
                    <a:lnL w="12700" cmpd="sng">
                      <a:noFill/>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en-US" sz="2000" b="0" i="0" u="none" strike="noStrike" dirty="0">
                          <a:solidFill>
                            <a:srgbClr val="000000"/>
                          </a:solidFill>
                          <a:effectLst/>
                          <a:latin typeface="Times New Roman" panose="02020603050405020304" pitchFamily="18" charset="0"/>
                          <a:ea typeface="游ゴシック" panose="020B0400000000000000" pitchFamily="50" charset="-128"/>
                        </a:rPr>
                        <a:t>1.943</a:t>
                      </a:r>
                    </a:p>
                  </a:txBody>
                  <a:tcPr marL="36000" marR="36000" marT="36000" marB="36000" anchor="ctr">
                    <a:lnL w="19050" cap="flat" cmpd="sng" algn="ctr">
                      <a:solidFill>
                        <a:schemeClr val="bg1"/>
                      </a:solidFill>
                      <a:prstDash val="solid"/>
                      <a:round/>
                      <a:headEnd type="none" w="med" len="med"/>
                      <a:tailEnd type="none" w="med" len="med"/>
                    </a:lnL>
                    <a:lnR w="12700" cmpd="sng">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409290907"/>
                  </a:ext>
                </a:extLst>
              </a:tr>
            </a:tbl>
          </a:graphicData>
        </a:graphic>
      </p:graphicFrame>
      <mc:AlternateContent xmlns:mc="http://schemas.openxmlformats.org/markup-compatibility/2006" xmlns:a14="http://schemas.microsoft.com/office/drawing/2010/main">
        <mc:Choice Requires="a14">
          <p:sp>
            <p:nvSpPr>
              <p:cNvPr id="463" name="テキスト ボックス 462">
                <a:extLst>
                  <a:ext uri="{FF2B5EF4-FFF2-40B4-BE49-F238E27FC236}">
                    <a16:creationId xmlns:a16="http://schemas.microsoft.com/office/drawing/2014/main" id="{8576933D-B9ED-EC0C-768F-7E089D97A79C}"/>
                  </a:ext>
                </a:extLst>
              </p:cNvPr>
              <p:cNvSpPr txBox="1"/>
              <p:nvPr/>
            </p:nvSpPr>
            <p:spPr>
              <a:xfrm>
                <a:off x="19604773" y="19703143"/>
                <a:ext cx="1644681" cy="276999"/>
              </a:xfrm>
              <a:prstGeom prst="rect">
                <a:avLst/>
              </a:prstGeom>
              <a:noFill/>
            </p:spPr>
            <p:txBody>
              <a:bodyPr wrap="none" lIns="0" tIns="0" rIns="0" bIns="0" rtlCol="0" anchor="ctr">
                <a:spAutoFit/>
              </a:bodyPr>
              <a:lstStyle/>
              <a:p>
                <a14:m>
                  <m:oMath xmlns:m="http://schemas.openxmlformats.org/officeDocument/2006/math">
                    <m:r>
                      <a:rPr kumimoji="1" lang="en-US" altLang="ja-JP" b="0" i="0" smtClean="0">
                        <a:latin typeface="Cambria Math" panose="02040503050406030204" pitchFamily="18" charset="0"/>
                      </a:rPr>
                      <m:t> </m:t>
                    </m:r>
                    <m:r>
                      <a:rPr kumimoji="1" lang="en-US" altLang="ja-JP" b="0" i="1" smtClean="0">
                        <a:latin typeface="Cambria Math" panose="02040503050406030204" pitchFamily="18" charset="0"/>
                      </a:rPr>
                      <m:t>𝐹</m:t>
                    </m:r>
                    <m:acc>
                      <m:accPr>
                        <m:chr m:val="̅"/>
                        <m:ctrlPr>
                          <a:rPr kumimoji="1" lang="en-US" altLang="ja-JP" i="1" smtClean="0">
                            <a:latin typeface="Cambria Math" panose="02040503050406030204" pitchFamily="18" charset="0"/>
                          </a:rPr>
                        </m:ctrlPr>
                      </m:accPr>
                      <m:e>
                        <m:r>
                          <a:rPr kumimoji="1" lang="en-US" altLang="ja-JP" b="0" i="1" smtClean="0">
                            <a:latin typeface="Cambria Math" panose="02040503050406030204" pitchFamily="18" charset="0"/>
                          </a:rPr>
                          <m:t>4</m:t>
                        </m:r>
                      </m:e>
                    </m:acc>
                    <m:r>
                      <a:rPr kumimoji="1" lang="en-US" altLang="ja-JP" b="0" i="1" smtClean="0">
                        <a:latin typeface="Cambria Math" panose="02040503050406030204" pitchFamily="18" charset="0"/>
                      </a:rPr>
                      <m:t>3</m:t>
                    </m:r>
                    <m:r>
                      <a:rPr kumimoji="1" lang="en-US" altLang="ja-JP" b="0" i="1" smtClean="0">
                        <a:latin typeface="Cambria Math" panose="02040503050406030204" pitchFamily="18" charset="0"/>
                      </a:rPr>
                      <m:t>𝑚</m:t>
                    </m:r>
                  </m:oMath>
                </a14:m>
                <a:r>
                  <a:rPr kumimoji="1" lang="en-US" altLang="ja-JP" dirty="0">
                    <a:latin typeface="Times New Roman" panose="02020603050405020304" pitchFamily="18" charset="0"/>
                    <a:cs typeface="Times New Roman" panose="02020603050405020304" pitchFamily="18" charset="0"/>
                  </a:rPr>
                  <a:t> (No. 216)</a:t>
                </a:r>
                <a:endParaRPr kumimoji="1" lang="ja-JP" altLang="en-US" dirty="0">
                  <a:latin typeface="Times New Roman" panose="02020603050405020304" pitchFamily="18" charset="0"/>
                  <a:cs typeface="Times New Roman" panose="02020603050405020304" pitchFamily="18" charset="0"/>
                </a:endParaRPr>
              </a:p>
            </p:txBody>
          </p:sp>
        </mc:Choice>
        <mc:Fallback xmlns="">
          <p:sp>
            <p:nvSpPr>
              <p:cNvPr id="463" name="テキスト ボックス 462">
                <a:extLst>
                  <a:ext uri="{FF2B5EF4-FFF2-40B4-BE49-F238E27FC236}">
                    <a16:creationId xmlns:a16="http://schemas.microsoft.com/office/drawing/2014/main" id="{8576933D-B9ED-EC0C-768F-7E089D97A79C}"/>
                  </a:ext>
                </a:extLst>
              </p:cNvPr>
              <p:cNvSpPr txBox="1">
                <a:spLocks noRot="1" noChangeAspect="1" noMove="1" noResize="1" noEditPoints="1" noAdjustHandles="1" noChangeArrowheads="1" noChangeShapeType="1" noTextEdit="1"/>
              </p:cNvSpPr>
              <p:nvPr/>
            </p:nvSpPr>
            <p:spPr>
              <a:xfrm>
                <a:off x="19604773" y="19703143"/>
                <a:ext cx="1644681" cy="276999"/>
              </a:xfrm>
              <a:prstGeom prst="rect">
                <a:avLst/>
              </a:prstGeom>
              <a:blipFill>
                <a:blip r:embed="rId37"/>
                <a:stretch>
                  <a:fillRect l="-1852" t="-28261" r="-6296" b="-50000"/>
                </a:stretch>
              </a:blipFill>
            </p:spPr>
            <p:txBody>
              <a:bodyPr/>
              <a:lstStyle/>
              <a:p>
                <a:r>
                  <a:rPr lang="ja-JP" altLang="en-US">
                    <a:noFill/>
                  </a:rPr>
                  <a:t> </a:t>
                </a:r>
              </a:p>
            </p:txBody>
          </p:sp>
        </mc:Fallback>
      </mc:AlternateContent>
      <p:sp>
        <p:nvSpPr>
          <p:cNvPr id="489" name="吹き出し: 角を丸めた四角形 488">
            <a:extLst>
              <a:ext uri="{FF2B5EF4-FFF2-40B4-BE49-F238E27FC236}">
                <a16:creationId xmlns:a16="http://schemas.microsoft.com/office/drawing/2014/main" id="{99D4A582-E5D3-E4B9-7A01-A0A14D4F81C6}"/>
              </a:ext>
            </a:extLst>
          </p:cNvPr>
          <p:cNvSpPr/>
          <p:nvPr/>
        </p:nvSpPr>
        <p:spPr>
          <a:xfrm>
            <a:off x="15489386" y="32312065"/>
            <a:ext cx="5383198" cy="3507239"/>
          </a:xfrm>
          <a:prstGeom prst="wedgeRoundRectCallout">
            <a:avLst>
              <a:gd name="adj1" fmla="val -57868"/>
              <a:gd name="adj2" fmla="val 19759"/>
              <a:gd name="adj3" fmla="val 16667"/>
            </a:avLst>
          </a:prstGeom>
          <a:solidFill>
            <a:srgbClr val="DEEBF7">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90" name="図 489">
            <a:extLst>
              <a:ext uri="{FF2B5EF4-FFF2-40B4-BE49-F238E27FC236}">
                <a16:creationId xmlns:a16="http://schemas.microsoft.com/office/drawing/2014/main" id="{7B43A8E6-314D-1F1E-CF8B-933D67B14D71}"/>
              </a:ext>
            </a:extLst>
          </p:cNvPr>
          <p:cNvPicPr>
            <a:picLocks noChangeAspect="1"/>
          </p:cNvPicPr>
          <p:nvPr/>
        </p:nvPicPr>
        <p:blipFill>
          <a:blip r:embed="rId38"/>
          <a:stretch>
            <a:fillRect/>
          </a:stretch>
        </p:blipFill>
        <p:spPr>
          <a:xfrm>
            <a:off x="15739335" y="32349072"/>
            <a:ext cx="4916250" cy="3420000"/>
          </a:xfrm>
          <a:prstGeom prst="rect">
            <a:avLst/>
          </a:prstGeom>
        </p:spPr>
      </p:pic>
      <p:sp>
        <p:nvSpPr>
          <p:cNvPr id="511" name="矢印: 下 510">
            <a:extLst>
              <a:ext uri="{FF2B5EF4-FFF2-40B4-BE49-F238E27FC236}">
                <a16:creationId xmlns:a16="http://schemas.microsoft.com/office/drawing/2014/main" id="{40A98686-3961-985E-187F-8544971BD72D}"/>
              </a:ext>
            </a:extLst>
          </p:cNvPr>
          <p:cNvSpPr/>
          <p:nvPr/>
        </p:nvSpPr>
        <p:spPr>
          <a:xfrm rot="19930905">
            <a:off x="17360952" y="33810701"/>
            <a:ext cx="360000" cy="868352"/>
          </a:xfrm>
          <a:prstGeom prst="downArrow">
            <a:avLst/>
          </a:prstGeom>
          <a:solidFill>
            <a:srgbClr val="0066FF"/>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42" name="矢印: 下 2241">
            <a:extLst>
              <a:ext uri="{FF2B5EF4-FFF2-40B4-BE49-F238E27FC236}">
                <a16:creationId xmlns:a16="http://schemas.microsoft.com/office/drawing/2014/main" id="{CDAF67CA-797F-1CC3-4EDC-36709BC52C1E}"/>
              </a:ext>
            </a:extLst>
          </p:cNvPr>
          <p:cNvSpPr/>
          <p:nvPr/>
        </p:nvSpPr>
        <p:spPr>
          <a:xfrm rot="16200000">
            <a:off x="17422708" y="32917653"/>
            <a:ext cx="360000" cy="868352"/>
          </a:xfrm>
          <a:prstGeom prst="downArrow">
            <a:avLst/>
          </a:prstGeom>
          <a:solidFill>
            <a:schemeClr val="bg1">
              <a:lumMod val="75000"/>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262" name="図 2261" descr="グラフ, バブル チャート&#10;&#10;AI によって生成されたコンテンツは間違っている可能性があります。">
            <a:extLst>
              <a:ext uri="{FF2B5EF4-FFF2-40B4-BE49-F238E27FC236}">
                <a16:creationId xmlns:a16="http://schemas.microsoft.com/office/drawing/2014/main" id="{E289C523-6577-A964-86E5-87F49C99B589}"/>
              </a:ext>
            </a:extLst>
          </p:cNvPr>
          <p:cNvPicPr>
            <a:picLocks noChangeAspect="1"/>
          </p:cNvPicPr>
          <p:nvPr/>
        </p:nvPicPr>
        <p:blipFill>
          <a:blip r:embed="rId39"/>
          <a:srcRect l="34327" t="11902" r="34665" b="11723"/>
          <a:stretch/>
        </p:blipFill>
        <p:spPr>
          <a:xfrm>
            <a:off x="22252553" y="32338699"/>
            <a:ext cx="1494260" cy="1440000"/>
          </a:xfrm>
          <a:prstGeom prst="rect">
            <a:avLst/>
          </a:prstGeom>
        </p:spPr>
      </p:pic>
      <p:pic>
        <p:nvPicPr>
          <p:cNvPr id="45" name="図 44">
            <a:extLst>
              <a:ext uri="{FF2B5EF4-FFF2-40B4-BE49-F238E27FC236}">
                <a16:creationId xmlns:a16="http://schemas.microsoft.com/office/drawing/2014/main" id="{A961B783-1491-D416-829C-DC877BCDDD0E}"/>
              </a:ext>
            </a:extLst>
          </p:cNvPr>
          <p:cNvPicPr>
            <a:picLocks noChangeAspect="1"/>
          </p:cNvPicPr>
          <p:nvPr/>
        </p:nvPicPr>
        <p:blipFill>
          <a:blip r:embed="rId40"/>
          <a:stretch>
            <a:fillRect/>
          </a:stretch>
        </p:blipFill>
        <p:spPr>
          <a:xfrm>
            <a:off x="8501292" y="33331402"/>
            <a:ext cx="6189623" cy="4500000"/>
          </a:xfrm>
          <a:prstGeom prst="rect">
            <a:avLst/>
          </a:prstGeom>
        </p:spPr>
      </p:pic>
      <p:sp>
        <p:nvSpPr>
          <p:cNvPr id="2282" name="テキスト ボックス 2281">
            <a:extLst>
              <a:ext uri="{FF2B5EF4-FFF2-40B4-BE49-F238E27FC236}">
                <a16:creationId xmlns:a16="http://schemas.microsoft.com/office/drawing/2014/main" id="{B337032D-0BC0-160E-D7AB-6C3BB6F86B8A}"/>
              </a:ext>
            </a:extLst>
          </p:cNvPr>
          <p:cNvSpPr txBox="1"/>
          <p:nvPr/>
        </p:nvSpPr>
        <p:spPr>
          <a:xfrm>
            <a:off x="11831255" y="13864524"/>
            <a:ext cx="5028573" cy="338554"/>
          </a:xfrm>
          <a:prstGeom prst="rect">
            <a:avLst/>
          </a:prstGeom>
          <a:noFill/>
        </p:spPr>
        <p:txBody>
          <a:bodyPr wrap="square">
            <a:spAutoFit/>
          </a:bodyPr>
          <a:lstStyle/>
          <a:p>
            <a:r>
              <a:rPr lang="en-US" altLang="ja-JP" sz="1600" dirty="0"/>
              <a:t>* Yamazaki, K. </a:t>
            </a:r>
            <a:r>
              <a:rPr lang="en-US" altLang="ja-JP" sz="1600" i="1" dirty="0"/>
              <a:t>et</a:t>
            </a:r>
            <a:r>
              <a:rPr lang="en-US" altLang="ja-JP" sz="1600" dirty="0"/>
              <a:t> </a:t>
            </a:r>
            <a:r>
              <a:rPr lang="en-US" altLang="ja-JP" sz="1600" i="1" dirty="0"/>
              <a:t>al</a:t>
            </a:r>
            <a:r>
              <a:rPr lang="en-US" altLang="ja-JP" sz="1600" dirty="0"/>
              <a:t>. </a:t>
            </a:r>
            <a:r>
              <a:rPr lang="en-US" altLang="ja-JP" sz="1600" i="1" dirty="0"/>
              <a:t>Solid State Sci</a:t>
            </a:r>
            <a:r>
              <a:rPr lang="en-US" altLang="ja-JP" sz="1600" dirty="0"/>
              <a:t>. </a:t>
            </a:r>
            <a:r>
              <a:rPr lang="en-US" altLang="ja-JP" sz="1600" b="1" dirty="0"/>
              <a:t>157</a:t>
            </a:r>
            <a:r>
              <a:rPr lang="en-US" altLang="ja-JP" sz="1600" dirty="0"/>
              <a:t>, 107708(2024) .</a:t>
            </a:r>
            <a:endParaRPr lang="ja-JP" altLang="en-US" sz="1600" dirty="0"/>
          </a:p>
        </p:txBody>
      </p:sp>
      <p:grpSp>
        <p:nvGrpSpPr>
          <p:cNvPr id="47" name="グループ化 46">
            <a:extLst>
              <a:ext uri="{FF2B5EF4-FFF2-40B4-BE49-F238E27FC236}">
                <a16:creationId xmlns:a16="http://schemas.microsoft.com/office/drawing/2014/main" id="{E74FA1B0-D100-3D9C-8ED4-5CE22ED58534}"/>
              </a:ext>
            </a:extLst>
          </p:cNvPr>
          <p:cNvGrpSpPr/>
          <p:nvPr/>
        </p:nvGrpSpPr>
        <p:grpSpPr>
          <a:xfrm>
            <a:off x="23985139" y="35171601"/>
            <a:ext cx="1888785" cy="934029"/>
            <a:chOff x="27528483" y="32479207"/>
            <a:chExt cx="1888785" cy="934029"/>
          </a:xfrm>
        </p:grpSpPr>
        <p:sp>
          <p:nvSpPr>
            <p:cNvPr id="460" name="楕円 459">
              <a:extLst>
                <a:ext uri="{FF2B5EF4-FFF2-40B4-BE49-F238E27FC236}">
                  <a16:creationId xmlns:a16="http://schemas.microsoft.com/office/drawing/2014/main" id="{3E52CB61-7484-73C9-0F9F-D25050A50924}"/>
                </a:ext>
              </a:extLst>
            </p:cNvPr>
            <p:cNvSpPr/>
            <p:nvPr/>
          </p:nvSpPr>
          <p:spPr>
            <a:xfrm>
              <a:off x="27528483" y="32479207"/>
              <a:ext cx="360000" cy="360000"/>
            </a:xfrm>
            <a:prstGeom prst="ellipse">
              <a:avLst/>
            </a:prstGeom>
            <a:solidFill>
              <a:srgbClr val="4DC4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800" baseline="-25000" dirty="0"/>
            </a:p>
          </p:txBody>
        </p:sp>
        <p:sp>
          <p:nvSpPr>
            <p:cNvPr id="461" name="テキスト ボックス 460">
              <a:extLst>
                <a:ext uri="{FF2B5EF4-FFF2-40B4-BE49-F238E27FC236}">
                  <a16:creationId xmlns:a16="http://schemas.microsoft.com/office/drawing/2014/main" id="{FFFFE60F-BE49-07DA-489F-2F7D71FD3E11}"/>
                </a:ext>
              </a:extLst>
            </p:cNvPr>
            <p:cNvSpPr txBox="1"/>
            <p:nvPr/>
          </p:nvSpPr>
          <p:spPr>
            <a:xfrm>
              <a:off x="27574807" y="32502674"/>
              <a:ext cx="457732" cy="307777"/>
            </a:xfrm>
            <a:prstGeom prst="rect">
              <a:avLst/>
            </a:prstGeom>
            <a:noFill/>
          </p:spPr>
          <p:txBody>
            <a:bodyPr wrap="square" rtlCol="0">
              <a:spAutoFit/>
            </a:bodyPr>
            <a:lstStyle/>
            <a:p>
              <a:r>
                <a:rPr kumimoji="1" lang="en-US" altLang="ja-JP" sz="1400" b="1" dirty="0"/>
                <a:t>e</a:t>
              </a:r>
              <a:r>
                <a:rPr kumimoji="1" lang="en-US" altLang="ja-JP" sz="1400" b="1" baseline="30000" dirty="0"/>
                <a:t>-</a:t>
              </a:r>
              <a:endParaRPr kumimoji="1" lang="ja-JP" altLang="en-US" sz="1400" b="1" baseline="30000" dirty="0"/>
            </a:p>
          </p:txBody>
        </p:sp>
        <p:sp>
          <p:nvSpPr>
            <p:cNvPr id="465" name="楕円 464">
              <a:extLst>
                <a:ext uri="{FF2B5EF4-FFF2-40B4-BE49-F238E27FC236}">
                  <a16:creationId xmlns:a16="http://schemas.microsoft.com/office/drawing/2014/main" id="{CDE4900D-BE9E-8013-E4A2-35857415D7EF}"/>
                </a:ext>
              </a:extLst>
            </p:cNvPr>
            <p:cNvSpPr/>
            <p:nvPr/>
          </p:nvSpPr>
          <p:spPr>
            <a:xfrm>
              <a:off x="27528483" y="33053236"/>
              <a:ext cx="360000" cy="360000"/>
            </a:xfrm>
            <a:prstGeom prst="ellipse">
              <a:avLst/>
            </a:prstGeom>
            <a:solidFill>
              <a:srgbClr val="FFCC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800" baseline="-25000" dirty="0"/>
            </a:p>
          </p:txBody>
        </p:sp>
        <p:sp>
          <p:nvSpPr>
            <p:cNvPr id="467" name="テキスト ボックス 466">
              <a:extLst>
                <a:ext uri="{FF2B5EF4-FFF2-40B4-BE49-F238E27FC236}">
                  <a16:creationId xmlns:a16="http://schemas.microsoft.com/office/drawing/2014/main" id="{45C82FF9-25B5-3447-5916-71F756B22598}"/>
                </a:ext>
              </a:extLst>
            </p:cNvPr>
            <p:cNvSpPr txBox="1"/>
            <p:nvPr/>
          </p:nvSpPr>
          <p:spPr>
            <a:xfrm>
              <a:off x="27574807" y="33076703"/>
              <a:ext cx="457732" cy="307777"/>
            </a:xfrm>
            <a:prstGeom prst="rect">
              <a:avLst/>
            </a:prstGeom>
            <a:noFill/>
          </p:spPr>
          <p:txBody>
            <a:bodyPr wrap="square" rtlCol="0">
              <a:spAutoFit/>
            </a:bodyPr>
            <a:lstStyle/>
            <a:p>
              <a:r>
                <a:rPr kumimoji="1" lang="en-US" altLang="ja-JP" sz="1400" b="1" dirty="0"/>
                <a:t>h</a:t>
              </a:r>
              <a:r>
                <a:rPr kumimoji="1" lang="en-US" altLang="ja-JP" sz="1400" b="1" baseline="30000" dirty="0"/>
                <a:t>+</a:t>
              </a:r>
              <a:endParaRPr kumimoji="1" lang="ja-JP" altLang="en-US" sz="1400" b="1" baseline="30000" dirty="0"/>
            </a:p>
          </p:txBody>
        </p:sp>
        <p:sp>
          <p:nvSpPr>
            <p:cNvPr id="468" name="楕円 467">
              <a:extLst>
                <a:ext uri="{FF2B5EF4-FFF2-40B4-BE49-F238E27FC236}">
                  <a16:creationId xmlns:a16="http://schemas.microsoft.com/office/drawing/2014/main" id="{C3952871-CA45-1716-A187-47FD75C12FA4}"/>
                </a:ext>
              </a:extLst>
            </p:cNvPr>
            <p:cNvSpPr/>
            <p:nvPr/>
          </p:nvSpPr>
          <p:spPr>
            <a:xfrm>
              <a:off x="27986215" y="33053236"/>
              <a:ext cx="360000" cy="360000"/>
            </a:xfrm>
            <a:prstGeom prst="ellipse">
              <a:avLst/>
            </a:prstGeom>
            <a:solidFill>
              <a:srgbClr val="FFCC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800" baseline="-25000" dirty="0"/>
            </a:p>
          </p:txBody>
        </p:sp>
        <p:sp>
          <p:nvSpPr>
            <p:cNvPr id="469" name="テキスト ボックス 468">
              <a:extLst>
                <a:ext uri="{FF2B5EF4-FFF2-40B4-BE49-F238E27FC236}">
                  <a16:creationId xmlns:a16="http://schemas.microsoft.com/office/drawing/2014/main" id="{89F5DEC8-35F7-EAD3-1F79-F7E1C63E441C}"/>
                </a:ext>
              </a:extLst>
            </p:cNvPr>
            <p:cNvSpPr txBox="1"/>
            <p:nvPr/>
          </p:nvSpPr>
          <p:spPr>
            <a:xfrm>
              <a:off x="28032539" y="33076703"/>
              <a:ext cx="457732" cy="307777"/>
            </a:xfrm>
            <a:prstGeom prst="rect">
              <a:avLst/>
            </a:prstGeom>
            <a:noFill/>
          </p:spPr>
          <p:txBody>
            <a:bodyPr wrap="square" rtlCol="0">
              <a:spAutoFit/>
            </a:bodyPr>
            <a:lstStyle/>
            <a:p>
              <a:r>
                <a:rPr kumimoji="1" lang="en-US" altLang="ja-JP" sz="1400" b="1" dirty="0"/>
                <a:t>h</a:t>
              </a:r>
              <a:r>
                <a:rPr kumimoji="1" lang="en-US" altLang="ja-JP" sz="1400" b="1" baseline="30000" dirty="0"/>
                <a:t>+</a:t>
              </a:r>
              <a:endParaRPr kumimoji="1" lang="ja-JP" altLang="en-US" sz="1400" b="1" baseline="30000" dirty="0"/>
            </a:p>
          </p:txBody>
        </p:sp>
        <p:sp>
          <p:nvSpPr>
            <p:cNvPr id="470" name="楕円 469">
              <a:extLst>
                <a:ext uri="{FF2B5EF4-FFF2-40B4-BE49-F238E27FC236}">
                  <a16:creationId xmlns:a16="http://schemas.microsoft.com/office/drawing/2014/main" id="{B7F3EFA1-6C3C-A023-84DD-C73FAE1751FF}"/>
                </a:ext>
              </a:extLst>
            </p:cNvPr>
            <p:cNvSpPr/>
            <p:nvPr/>
          </p:nvSpPr>
          <p:spPr>
            <a:xfrm>
              <a:off x="28446524" y="33053236"/>
              <a:ext cx="360000" cy="360000"/>
            </a:xfrm>
            <a:prstGeom prst="ellipse">
              <a:avLst/>
            </a:prstGeom>
            <a:solidFill>
              <a:srgbClr val="FFCC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800" baseline="-25000" dirty="0"/>
            </a:p>
          </p:txBody>
        </p:sp>
        <p:sp>
          <p:nvSpPr>
            <p:cNvPr id="471" name="テキスト ボックス 470">
              <a:extLst>
                <a:ext uri="{FF2B5EF4-FFF2-40B4-BE49-F238E27FC236}">
                  <a16:creationId xmlns:a16="http://schemas.microsoft.com/office/drawing/2014/main" id="{96B34BF0-C8E5-D11D-47A8-C5CCA664BDA4}"/>
                </a:ext>
              </a:extLst>
            </p:cNvPr>
            <p:cNvSpPr txBox="1"/>
            <p:nvPr/>
          </p:nvSpPr>
          <p:spPr>
            <a:xfrm>
              <a:off x="28492848" y="33076703"/>
              <a:ext cx="457732" cy="307777"/>
            </a:xfrm>
            <a:prstGeom prst="rect">
              <a:avLst/>
            </a:prstGeom>
            <a:noFill/>
          </p:spPr>
          <p:txBody>
            <a:bodyPr wrap="square" rtlCol="0">
              <a:spAutoFit/>
            </a:bodyPr>
            <a:lstStyle/>
            <a:p>
              <a:r>
                <a:rPr kumimoji="1" lang="en-US" altLang="ja-JP" sz="1400" b="1" dirty="0"/>
                <a:t>h</a:t>
              </a:r>
              <a:r>
                <a:rPr kumimoji="1" lang="en-US" altLang="ja-JP" sz="1400" b="1" baseline="30000" dirty="0"/>
                <a:t>+</a:t>
              </a:r>
              <a:endParaRPr kumimoji="1" lang="ja-JP" altLang="en-US" sz="1400" b="1" baseline="30000" dirty="0"/>
            </a:p>
          </p:txBody>
        </p:sp>
        <p:sp>
          <p:nvSpPr>
            <p:cNvPr id="472" name="楕円 471">
              <a:extLst>
                <a:ext uri="{FF2B5EF4-FFF2-40B4-BE49-F238E27FC236}">
                  <a16:creationId xmlns:a16="http://schemas.microsoft.com/office/drawing/2014/main" id="{A326D443-FC70-EE86-E7FC-C6C19F92D230}"/>
                </a:ext>
              </a:extLst>
            </p:cNvPr>
            <p:cNvSpPr/>
            <p:nvPr/>
          </p:nvSpPr>
          <p:spPr>
            <a:xfrm>
              <a:off x="28913212" y="33053236"/>
              <a:ext cx="360000" cy="360000"/>
            </a:xfrm>
            <a:prstGeom prst="ellipse">
              <a:avLst/>
            </a:prstGeom>
            <a:solidFill>
              <a:srgbClr val="FFCC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800" baseline="-25000" dirty="0"/>
            </a:p>
          </p:txBody>
        </p:sp>
        <p:sp>
          <p:nvSpPr>
            <p:cNvPr id="473" name="テキスト ボックス 472">
              <a:extLst>
                <a:ext uri="{FF2B5EF4-FFF2-40B4-BE49-F238E27FC236}">
                  <a16:creationId xmlns:a16="http://schemas.microsoft.com/office/drawing/2014/main" id="{352306C0-E51B-1F2E-5569-EEFC25664C04}"/>
                </a:ext>
              </a:extLst>
            </p:cNvPr>
            <p:cNvSpPr txBox="1"/>
            <p:nvPr/>
          </p:nvSpPr>
          <p:spPr>
            <a:xfrm>
              <a:off x="28959536" y="33076703"/>
              <a:ext cx="457732" cy="307777"/>
            </a:xfrm>
            <a:prstGeom prst="rect">
              <a:avLst/>
            </a:prstGeom>
            <a:noFill/>
          </p:spPr>
          <p:txBody>
            <a:bodyPr wrap="square" rtlCol="0">
              <a:spAutoFit/>
            </a:bodyPr>
            <a:lstStyle/>
            <a:p>
              <a:r>
                <a:rPr kumimoji="1" lang="en-US" altLang="ja-JP" sz="1400" b="1" dirty="0"/>
                <a:t>h</a:t>
              </a:r>
              <a:r>
                <a:rPr kumimoji="1" lang="en-US" altLang="ja-JP" sz="1400" b="1" baseline="30000" dirty="0"/>
                <a:t>+</a:t>
              </a:r>
              <a:endParaRPr kumimoji="1" lang="ja-JP" altLang="en-US" sz="1400" b="1" baseline="30000" dirty="0"/>
            </a:p>
          </p:txBody>
        </p:sp>
        <p:sp>
          <p:nvSpPr>
            <p:cNvPr id="476" name="矢印: 上下 475">
              <a:extLst>
                <a:ext uri="{FF2B5EF4-FFF2-40B4-BE49-F238E27FC236}">
                  <a16:creationId xmlns:a16="http://schemas.microsoft.com/office/drawing/2014/main" id="{D8E1D0D2-D364-4DDB-E093-62AA0107E526}"/>
                </a:ext>
              </a:extLst>
            </p:cNvPr>
            <p:cNvSpPr/>
            <p:nvPr/>
          </p:nvSpPr>
          <p:spPr>
            <a:xfrm>
              <a:off x="27669988" y="32864449"/>
              <a:ext cx="72000" cy="149929"/>
            </a:xfrm>
            <a:prstGeom prst="upDownArrow">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03" name="グループ化 102">
            <a:extLst>
              <a:ext uri="{FF2B5EF4-FFF2-40B4-BE49-F238E27FC236}">
                <a16:creationId xmlns:a16="http://schemas.microsoft.com/office/drawing/2014/main" id="{132C6EBE-E240-A976-D613-48358E4F934A}"/>
              </a:ext>
            </a:extLst>
          </p:cNvPr>
          <p:cNvGrpSpPr/>
          <p:nvPr/>
        </p:nvGrpSpPr>
        <p:grpSpPr>
          <a:xfrm>
            <a:off x="23985139" y="32789928"/>
            <a:ext cx="1888785" cy="934029"/>
            <a:chOff x="24499151" y="32483214"/>
            <a:chExt cx="1888785" cy="934029"/>
          </a:xfrm>
        </p:grpSpPr>
        <p:sp>
          <p:nvSpPr>
            <p:cNvPr id="25" name="楕円 24">
              <a:extLst>
                <a:ext uri="{FF2B5EF4-FFF2-40B4-BE49-F238E27FC236}">
                  <a16:creationId xmlns:a16="http://schemas.microsoft.com/office/drawing/2014/main" id="{DF73DC3B-D36E-3CAD-9A8A-AB9A06DDB06C}"/>
                </a:ext>
              </a:extLst>
            </p:cNvPr>
            <p:cNvSpPr/>
            <p:nvPr/>
          </p:nvSpPr>
          <p:spPr>
            <a:xfrm>
              <a:off x="24499151" y="32483214"/>
              <a:ext cx="360000" cy="360000"/>
            </a:xfrm>
            <a:prstGeom prst="ellipse">
              <a:avLst/>
            </a:prstGeom>
            <a:solidFill>
              <a:srgbClr val="4DC4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800" baseline="-25000" dirty="0"/>
            </a:p>
          </p:txBody>
        </p:sp>
        <p:sp>
          <p:nvSpPr>
            <p:cNvPr id="43" name="テキスト ボックス 42">
              <a:extLst>
                <a:ext uri="{FF2B5EF4-FFF2-40B4-BE49-F238E27FC236}">
                  <a16:creationId xmlns:a16="http://schemas.microsoft.com/office/drawing/2014/main" id="{AF35B13D-8F8C-D6DC-8884-B5552E07CAF4}"/>
                </a:ext>
              </a:extLst>
            </p:cNvPr>
            <p:cNvSpPr txBox="1"/>
            <p:nvPr/>
          </p:nvSpPr>
          <p:spPr>
            <a:xfrm>
              <a:off x="24545475" y="32506681"/>
              <a:ext cx="457732" cy="307777"/>
            </a:xfrm>
            <a:prstGeom prst="rect">
              <a:avLst/>
            </a:prstGeom>
            <a:noFill/>
          </p:spPr>
          <p:txBody>
            <a:bodyPr wrap="square" rtlCol="0">
              <a:spAutoFit/>
            </a:bodyPr>
            <a:lstStyle/>
            <a:p>
              <a:r>
                <a:rPr kumimoji="1" lang="en-US" altLang="ja-JP" sz="1400" b="1" dirty="0"/>
                <a:t>e</a:t>
              </a:r>
              <a:r>
                <a:rPr kumimoji="1" lang="en-US" altLang="ja-JP" sz="1400" b="1" baseline="30000" dirty="0"/>
                <a:t>-</a:t>
              </a:r>
              <a:endParaRPr kumimoji="1" lang="ja-JP" altLang="en-US" sz="1400" b="1" baseline="30000" dirty="0"/>
            </a:p>
          </p:txBody>
        </p:sp>
        <p:sp>
          <p:nvSpPr>
            <p:cNvPr id="52" name="楕円 51">
              <a:extLst>
                <a:ext uri="{FF2B5EF4-FFF2-40B4-BE49-F238E27FC236}">
                  <a16:creationId xmlns:a16="http://schemas.microsoft.com/office/drawing/2014/main" id="{F4309208-2422-CBFE-666C-EF5A7A7C2D20}"/>
                </a:ext>
              </a:extLst>
            </p:cNvPr>
            <p:cNvSpPr/>
            <p:nvPr/>
          </p:nvSpPr>
          <p:spPr>
            <a:xfrm>
              <a:off x="24956883" y="32483214"/>
              <a:ext cx="360000" cy="360000"/>
            </a:xfrm>
            <a:prstGeom prst="ellipse">
              <a:avLst/>
            </a:prstGeom>
            <a:solidFill>
              <a:srgbClr val="4DC4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800" baseline="-25000" dirty="0"/>
            </a:p>
          </p:txBody>
        </p:sp>
        <p:sp>
          <p:nvSpPr>
            <p:cNvPr id="54" name="テキスト ボックス 53">
              <a:extLst>
                <a:ext uri="{FF2B5EF4-FFF2-40B4-BE49-F238E27FC236}">
                  <a16:creationId xmlns:a16="http://schemas.microsoft.com/office/drawing/2014/main" id="{BEF1B15E-2B7D-1264-0E52-1FBB44FC6534}"/>
                </a:ext>
              </a:extLst>
            </p:cNvPr>
            <p:cNvSpPr txBox="1"/>
            <p:nvPr/>
          </p:nvSpPr>
          <p:spPr>
            <a:xfrm>
              <a:off x="25003207" y="32506681"/>
              <a:ext cx="457732" cy="307777"/>
            </a:xfrm>
            <a:prstGeom prst="rect">
              <a:avLst/>
            </a:prstGeom>
            <a:noFill/>
          </p:spPr>
          <p:txBody>
            <a:bodyPr wrap="square" rtlCol="0">
              <a:spAutoFit/>
            </a:bodyPr>
            <a:lstStyle/>
            <a:p>
              <a:r>
                <a:rPr kumimoji="1" lang="en-US" altLang="ja-JP" sz="1400" b="1" dirty="0"/>
                <a:t>e</a:t>
              </a:r>
              <a:r>
                <a:rPr kumimoji="1" lang="en-US" altLang="ja-JP" sz="1400" b="1" baseline="30000" dirty="0"/>
                <a:t>-</a:t>
              </a:r>
              <a:endParaRPr kumimoji="1" lang="ja-JP" altLang="en-US" sz="1400" b="1" baseline="30000" dirty="0"/>
            </a:p>
          </p:txBody>
        </p:sp>
        <p:sp>
          <p:nvSpPr>
            <p:cNvPr id="57" name="楕円 56">
              <a:extLst>
                <a:ext uri="{FF2B5EF4-FFF2-40B4-BE49-F238E27FC236}">
                  <a16:creationId xmlns:a16="http://schemas.microsoft.com/office/drawing/2014/main" id="{7B83CD07-E82F-241B-5061-915AC5260061}"/>
                </a:ext>
              </a:extLst>
            </p:cNvPr>
            <p:cNvSpPr/>
            <p:nvPr/>
          </p:nvSpPr>
          <p:spPr>
            <a:xfrm>
              <a:off x="25417192" y="32483214"/>
              <a:ext cx="360000" cy="360000"/>
            </a:xfrm>
            <a:prstGeom prst="ellipse">
              <a:avLst/>
            </a:prstGeom>
            <a:solidFill>
              <a:srgbClr val="4DC4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800" baseline="-25000" dirty="0"/>
            </a:p>
          </p:txBody>
        </p:sp>
        <p:sp>
          <p:nvSpPr>
            <p:cNvPr id="59" name="テキスト ボックス 58">
              <a:extLst>
                <a:ext uri="{FF2B5EF4-FFF2-40B4-BE49-F238E27FC236}">
                  <a16:creationId xmlns:a16="http://schemas.microsoft.com/office/drawing/2014/main" id="{09352B7A-FAD6-DB7D-9A86-D26A7BB57334}"/>
                </a:ext>
              </a:extLst>
            </p:cNvPr>
            <p:cNvSpPr txBox="1"/>
            <p:nvPr/>
          </p:nvSpPr>
          <p:spPr>
            <a:xfrm>
              <a:off x="25463516" y="32506681"/>
              <a:ext cx="457732" cy="307777"/>
            </a:xfrm>
            <a:prstGeom prst="rect">
              <a:avLst/>
            </a:prstGeom>
            <a:noFill/>
          </p:spPr>
          <p:txBody>
            <a:bodyPr wrap="square" rtlCol="0">
              <a:spAutoFit/>
            </a:bodyPr>
            <a:lstStyle/>
            <a:p>
              <a:r>
                <a:rPr kumimoji="1" lang="en-US" altLang="ja-JP" sz="1400" b="1" dirty="0"/>
                <a:t>e</a:t>
              </a:r>
              <a:r>
                <a:rPr kumimoji="1" lang="en-US" altLang="ja-JP" sz="1400" b="1" baseline="30000" dirty="0"/>
                <a:t>-</a:t>
              </a:r>
              <a:endParaRPr kumimoji="1" lang="ja-JP" altLang="en-US" sz="1400" b="1" baseline="30000" dirty="0"/>
            </a:p>
          </p:txBody>
        </p:sp>
        <p:sp>
          <p:nvSpPr>
            <p:cNvPr id="452" name="楕円 451">
              <a:extLst>
                <a:ext uri="{FF2B5EF4-FFF2-40B4-BE49-F238E27FC236}">
                  <a16:creationId xmlns:a16="http://schemas.microsoft.com/office/drawing/2014/main" id="{BF87D21E-F0F7-E58E-A5A9-3C2E360D27E3}"/>
                </a:ext>
              </a:extLst>
            </p:cNvPr>
            <p:cNvSpPr/>
            <p:nvPr/>
          </p:nvSpPr>
          <p:spPr>
            <a:xfrm>
              <a:off x="24499151" y="33057243"/>
              <a:ext cx="360000" cy="360000"/>
            </a:xfrm>
            <a:prstGeom prst="ellipse">
              <a:avLst/>
            </a:prstGeom>
            <a:solidFill>
              <a:srgbClr val="FFCC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800" baseline="-25000" dirty="0"/>
            </a:p>
          </p:txBody>
        </p:sp>
        <p:sp>
          <p:nvSpPr>
            <p:cNvPr id="453" name="テキスト ボックス 452">
              <a:extLst>
                <a:ext uri="{FF2B5EF4-FFF2-40B4-BE49-F238E27FC236}">
                  <a16:creationId xmlns:a16="http://schemas.microsoft.com/office/drawing/2014/main" id="{9506D567-F5C6-FF1D-A5AC-3DA7525EAFE2}"/>
                </a:ext>
              </a:extLst>
            </p:cNvPr>
            <p:cNvSpPr txBox="1"/>
            <p:nvPr/>
          </p:nvSpPr>
          <p:spPr>
            <a:xfrm>
              <a:off x="24545475" y="33080710"/>
              <a:ext cx="457732" cy="307777"/>
            </a:xfrm>
            <a:prstGeom prst="rect">
              <a:avLst/>
            </a:prstGeom>
            <a:noFill/>
          </p:spPr>
          <p:txBody>
            <a:bodyPr wrap="square" rtlCol="0">
              <a:spAutoFit/>
            </a:bodyPr>
            <a:lstStyle/>
            <a:p>
              <a:r>
                <a:rPr kumimoji="1" lang="en-US" altLang="ja-JP" sz="1400" b="1" dirty="0"/>
                <a:t>h</a:t>
              </a:r>
              <a:r>
                <a:rPr kumimoji="1" lang="en-US" altLang="ja-JP" sz="1400" b="1" baseline="30000" dirty="0"/>
                <a:t>+</a:t>
              </a:r>
              <a:endParaRPr kumimoji="1" lang="ja-JP" altLang="en-US" sz="1400" b="1" baseline="30000" dirty="0"/>
            </a:p>
          </p:txBody>
        </p:sp>
        <p:sp>
          <p:nvSpPr>
            <p:cNvPr id="454" name="楕円 453">
              <a:extLst>
                <a:ext uri="{FF2B5EF4-FFF2-40B4-BE49-F238E27FC236}">
                  <a16:creationId xmlns:a16="http://schemas.microsoft.com/office/drawing/2014/main" id="{E71D0E69-B7D8-EA5C-1174-081E4B3475C0}"/>
                </a:ext>
              </a:extLst>
            </p:cNvPr>
            <p:cNvSpPr/>
            <p:nvPr/>
          </p:nvSpPr>
          <p:spPr>
            <a:xfrm>
              <a:off x="24956883" y="33057243"/>
              <a:ext cx="360000" cy="360000"/>
            </a:xfrm>
            <a:prstGeom prst="ellipse">
              <a:avLst/>
            </a:prstGeom>
            <a:solidFill>
              <a:srgbClr val="FFCC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800" baseline="-25000" dirty="0"/>
            </a:p>
          </p:txBody>
        </p:sp>
        <p:sp>
          <p:nvSpPr>
            <p:cNvPr id="455" name="テキスト ボックス 454">
              <a:extLst>
                <a:ext uri="{FF2B5EF4-FFF2-40B4-BE49-F238E27FC236}">
                  <a16:creationId xmlns:a16="http://schemas.microsoft.com/office/drawing/2014/main" id="{18518C3A-42F8-620C-E06C-366CC74EA3FA}"/>
                </a:ext>
              </a:extLst>
            </p:cNvPr>
            <p:cNvSpPr txBox="1"/>
            <p:nvPr/>
          </p:nvSpPr>
          <p:spPr>
            <a:xfrm>
              <a:off x="25003207" y="33080710"/>
              <a:ext cx="457732" cy="307777"/>
            </a:xfrm>
            <a:prstGeom prst="rect">
              <a:avLst/>
            </a:prstGeom>
            <a:noFill/>
          </p:spPr>
          <p:txBody>
            <a:bodyPr wrap="square" rtlCol="0">
              <a:spAutoFit/>
            </a:bodyPr>
            <a:lstStyle/>
            <a:p>
              <a:r>
                <a:rPr kumimoji="1" lang="en-US" altLang="ja-JP" sz="1400" b="1" dirty="0"/>
                <a:t>h</a:t>
              </a:r>
              <a:r>
                <a:rPr kumimoji="1" lang="en-US" altLang="ja-JP" sz="1400" b="1" baseline="30000" dirty="0"/>
                <a:t>+</a:t>
              </a:r>
              <a:endParaRPr kumimoji="1" lang="ja-JP" altLang="en-US" sz="1400" b="1" baseline="30000" dirty="0"/>
            </a:p>
          </p:txBody>
        </p:sp>
        <p:sp>
          <p:nvSpPr>
            <p:cNvPr id="456" name="楕円 455">
              <a:extLst>
                <a:ext uri="{FF2B5EF4-FFF2-40B4-BE49-F238E27FC236}">
                  <a16:creationId xmlns:a16="http://schemas.microsoft.com/office/drawing/2014/main" id="{9F6E8F69-4F5B-22B1-9026-F7C1C9043205}"/>
                </a:ext>
              </a:extLst>
            </p:cNvPr>
            <p:cNvSpPr/>
            <p:nvPr/>
          </p:nvSpPr>
          <p:spPr>
            <a:xfrm>
              <a:off x="25417192" y="33057243"/>
              <a:ext cx="360000" cy="360000"/>
            </a:xfrm>
            <a:prstGeom prst="ellipse">
              <a:avLst/>
            </a:prstGeom>
            <a:solidFill>
              <a:srgbClr val="FFCC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800" baseline="-25000" dirty="0"/>
            </a:p>
          </p:txBody>
        </p:sp>
        <p:sp>
          <p:nvSpPr>
            <p:cNvPr id="457" name="テキスト ボックス 456">
              <a:extLst>
                <a:ext uri="{FF2B5EF4-FFF2-40B4-BE49-F238E27FC236}">
                  <a16:creationId xmlns:a16="http://schemas.microsoft.com/office/drawing/2014/main" id="{C04CEF38-F437-D002-4C74-B5BC04D7F10D}"/>
                </a:ext>
              </a:extLst>
            </p:cNvPr>
            <p:cNvSpPr txBox="1"/>
            <p:nvPr/>
          </p:nvSpPr>
          <p:spPr>
            <a:xfrm>
              <a:off x="25463516" y="33080710"/>
              <a:ext cx="457732" cy="307777"/>
            </a:xfrm>
            <a:prstGeom prst="rect">
              <a:avLst/>
            </a:prstGeom>
            <a:noFill/>
          </p:spPr>
          <p:txBody>
            <a:bodyPr wrap="square" rtlCol="0">
              <a:spAutoFit/>
            </a:bodyPr>
            <a:lstStyle/>
            <a:p>
              <a:r>
                <a:rPr kumimoji="1" lang="en-US" altLang="ja-JP" sz="1400" b="1" dirty="0"/>
                <a:t>h</a:t>
              </a:r>
              <a:r>
                <a:rPr kumimoji="1" lang="en-US" altLang="ja-JP" sz="1400" b="1" baseline="30000" dirty="0"/>
                <a:t>+</a:t>
              </a:r>
              <a:endParaRPr kumimoji="1" lang="ja-JP" altLang="en-US" sz="1400" b="1" baseline="30000" dirty="0"/>
            </a:p>
          </p:txBody>
        </p:sp>
        <p:sp>
          <p:nvSpPr>
            <p:cNvPr id="458" name="楕円 457">
              <a:extLst>
                <a:ext uri="{FF2B5EF4-FFF2-40B4-BE49-F238E27FC236}">
                  <a16:creationId xmlns:a16="http://schemas.microsoft.com/office/drawing/2014/main" id="{2BB186AE-AF08-6914-AADF-EAC7BAAE4D4D}"/>
                </a:ext>
              </a:extLst>
            </p:cNvPr>
            <p:cNvSpPr/>
            <p:nvPr/>
          </p:nvSpPr>
          <p:spPr>
            <a:xfrm>
              <a:off x="25883880" y="33057243"/>
              <a:ext cx="360000" cy="360000"/>
            </a:xfrm>
            <a:prstGeom prst="ellipse">
              <a:avLst/>
            </a:prstGeom>
            <a:solidFill>
              <a:srgbClr val="FFCC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800" baseline="-25000" dirty="0"/>
            </a:p>
          </p:txBody>
        </p:sp>
        <p:sp>
          <p:nvSpPr>
            <p:cNvPr id="459" name="テキスト ボックス 458">
              <a:extLst>
                <a:ext uri="{FF2B5EF4-FFF2-40B4-BE49-F238E27FC236}">
                  <a16:creationId xmlns:a16="http://schemas.microsoft.com/office/drawing/2014/main" id="{FDCD7EB2-D53F-64D5-4996-735308E8DC0A}"/>
                </a:ext>
              </a:extLst>
            </p:cNvPr>
            <p:cNvSpPr txBox="1"/>
            <p:nvPr/>
          </p:nvSpPr>
          <p:spPr>
            <a:xfrm>
              <a:off x="25930204" y="33080710"/>
              <a:ext cx="457732" cy="307777"/>
            </a:xfrm>
            <a:prstGeom prst="rect">
              <a:avLst/>
            </a:prstGeom>
            <a:noFill/>
          </p:spPr>
          <p:txBody>
            <a:bodyPr wrap="square" rtlCol="0">
              <a:spAutoFit/>
            </a:bodyPr>
            <a:lstStyle/>
            <a:p>
              <a:r>
                <a:rPr kumimoji="1" lang="en-US" altLang="ja-JP" sz="1400" b="1" dirty="0"/>
                <a:t>h</a:t>
              </a:r>
              <a:r>
                <a:rPr kumimoji="1" lang="en-US" altLang="ja-JP" sz="1400" b="1" baseline="30000" dirty="0"/>
                <a:t>+</a:t>
              </a:r>
              <a:endParaRPr kumimoji="1" lang="ja-JP" altLang="en-US" sz="1400" b="1" baseline="30000" dirty="0"/>
            </a:p>
          </p:txBody>
        </p:sp>
        <p:sp>
          <p:nvSpPr>
            <p:cNvPr id="480" name="矢印: 上下 479">
              <a:extLst>
                <a:ext uri="{FF2B5EF4-FFF2-40B4-BE49-F238E27FC236}">
                  <a16:creationId xmlns:a16="http://schemas.microsoft.com/office/drawing/2014/main" id="{CF2E395A-2034-590C-C482-048E94B0FE10}"/>
                </a:ext>
              </a:extLst>
            </p:cNvPr>
            <p:cNvSpPr/>
            <p:nvPr/>
          </p:nvSpPr>
          <p:spPr>
            <a:xfrm>
              <a:off x="24640225" y="32875629"/>
              <a:ext cx="72000" cy="149929"/>
            </a:xfrm>
            <a:prstGeom prst="upDownArrow">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1" name="矢印: 上下 480">
              <a:extLst>
                <a:ext uri="{FF2B5EF4-FFF2-40B4-BE49-F238E27FC236}">
                  <a16:creationId xmlns:a16="http://schemas.microsoft.com/office/drawing/2014/main" id="{1B0B9BF3-1E0C-67E8-6BCD-86B0DCEA34A3}"/>
                </a:ext>
              </a:extLst>
            </p:cNvPr>
            <p:cNvSpPr/>
            <p:nvPr/>
          </p:nvSpPr>
          <p:spPr>
            <a:xfrm>
              <a:off x="25100452" y="32868059"/>
              <a:ext cx="72000" cy="149929"/>
            </a:xfrm>
            <a:prstGeom prst="upDownArrow">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4" name="矢印: 上下 483">
              <a:extLst>
                <a:ext uri="{FF2B5EF4-FFF2-40B4-BE49-F238E27FC236}">
                  <a16:creationId xmlns:a16="http://schemas.microsoft.com/office/drawing/2014/main" id="{031E8B79-EB21-8AD6-241D-7BA34AD9DCDB}"/>
                </a:ext>
              </a:extLst>
            </p:cNvPr>
            <p:cNvSpPr/>
            <p:nvPr/>
          </p:nvSpPr>
          <p:spPr>
            <a:xfrm>
              <a:off x="25587130" y="32853419"/>
              <a:ext cx="72000" cy="149929"/>
            </a:xfrm>
            <a:prstGeom prst="upDownArrow">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 name="テキスト ボックス 1">
            <a:extLst>
              <a:ext uri="{FF2B5EF4-FFF2-40B4-BE49-F238E27FC236}">
                <a16:creationId xmlns:a16="http://schemas.microsoft.com/office/drawing/2014/main" id="{DC3EB579-8E5C-5086-515A-F94ADEE7806D}"/>
              </a:ext>
            </a:extLst>
          </p:cNvPr>
          <p:cNvSpPr txBox="1"/>
          <p:nvPr/>
        </p:nvSpPr>
        <p:spPr>
          <a:xfrm>
            <a:off x="9602250" y="25089893"/>
            <a:ext cx="12276019" cy="1128514"/>
          </a:xfrm>
          <a:prstGeom prst="rect">
            <a:avLst/>
          </a:prstGeom>
          <a:noFill/>
        </p:spPr>
        <p:txBody>
          <a:bodyPr wrap="square" lIns="0" tIns="0" rIns="0" bIns="0" rtlCol="0" anchor="ctr">
            <a:spAutoFit/>
          </a:bodyPr>
          <a:lstStyle/>
          <a:p>
            <a:pPr marL="342900" indent="-342900" algn="l">
              <a:lnSpc>
                <a:spcPts val="2200"/>
              </a:lnSpc>
              <a:buFont typeface="Arial" panose="020B0604020202020204" pitchFamily="34" charset="0"/>
              <a:buChar char="•"/>
            </a:pPr>
            <a:r>
              <a:rPr kumimoji="1" lang="en-US" altLang="ja-JP" sz="2000" dirty="0"/>
              <a:t>The lattice constants and 4d site occupancy (interstitial Ni atoms) decrease with the reduction in Ni composition, suggesting a decrease in resistivity. </a:t>
            </a:r>
          </a:p>
          <a:p>
            <a:pPr marL="342900" indent="-342900" algn="l">
              <a:lnSpc>
                <a:spcPts val="2200"/>
              </a:lnSpc>
              <a:buFont typeface="Arial" panose="020B0604020202020204" pitchFamily="34" charset="0"/>
              <a:buChar char="•"/>
            </a:pPr>
            <a:r>
              <a:rPr kumimoji="1" lang="en-US" altLang="ja-JP" sz="2000" dirty="0"/>
              <a:t>For </a:t>
            </a:r>
            <a:r>
              <a:rPr kumimoji="1" lang="en-US" altLang="ja-JP" sz="2000" i="1" dirty="0"/>
              <a:t>x</a:t>
            </a:r>
            <a:r>
              <a:rPr kumimoji="1" lang="en-US" altLang="ja-JP" sz="2000" dirty="0"/>
              <a:t> &gt; 0.05, the mass fraction of the main phase decreases while the impurity phase increases, suggesting a deterioration in the thermoelectric properties. </a:t>
            </a:r>
          </a:p>
        </p:txBody>
      </p:sp>
      <p:sp>
        <p:nvSpPr>
          <p:cNvPr id="2291" name="テキスト ボックス 2290">
            <a:extLst>
              <a:ext uri="{FF2B5EF4-FFF2-40B4-BE49-F238E27FC236}">
                <a16:creationId xmlns:a16="http://schemas.microsoft.com/office/drawing/2014/main" id="{EE18E9DA-3F5B-FF1E-EE7D-D079FBD3E833}"/>
              </a:ext>
            </a:extLst>
          </p:cNvPr>
          <p:cNvSpPr txBox="1"/>
          <p:nvPr/>
        </p:nvSpPr>
        <p:spPr>
          <a:xfrm>
            <a:off x="15463207" y="35963022"/>
            <a:ext cx="5679847" cy="307777"/>
          </a:xfrm>
          <a:prstGeom prst="rect">
            <a:avLst/>
          </a:prstGeom>
          <a:noFill/>
        </p:spPr>
        <p:txBody>
          <a:bodyPr wrap="square" lIns="0" tIns="0" rIns="0" bIns="0" rtlCol="0" anchor="ctr">
            <a:spAutoFit/>
          </a:bodyPr>
          <a:lstStyle/>
          <a:p>
            <a:pPr marL="342900" indent="-342900" algn="l">
              <a:buFont typeface="Arial" panose="020B0604020202020204" pitchFamily="34" charset="0"/>
              <a:buChar char="•"/>
            </a:pPr>
            <a:r>
              <a:rPr kumimoji="1" lang="en-US" altLang="ja-JP" sz="2000" i="1" dirty="0"/>
              <a:t>ZT</a:t>
            </a:r>
            <a:r>
              <a:rPr kumimoji="1" lang="en-US" altLang="ja-JP" sz="2000" dirty="0"/>
              <a:t> increase because the resistivity decrease. </a:t>
            </a:r>
          </a:p>
        </p:txBody>
      </p:sp>
      <p:sp>
        <p:nvSpPr>
          <p:cNvPr id="2292" name="テキスト ボックス 2291">
            <a:extLst>
              <a:ext uri="{FF2B5EF4-FFF2-40B4-BE49-F238E27FC236}">
                <a16:creationId xmlns:a16="http://schemas.microsoft.com/office/drawing/2014/main" id="{87873C7A-6E98-084B-231B-119EF268240C}"/>
              </a:ext>
            </a:extLst>
          </p:cNvPr>
          <p:cNvSpPr txBox="1"/>
          <p:nvPr/>
        </p:nvSpPr>
        <p:spPr>
          <a:xfrm>
            <a:off x="21549044" y="36499664"/>
            <a:ext cx="7172562" cy="1231106"/>
          </a:xfrm>
          <a:prstGeom prst="rect">
            <a:avLst/>
          </a:prstGeom>
          <a:noFill/>
        </p:spPr>
        <p:txBody>
          <a:bodyPr wrap="square" lIns="0" tIns="0" rIns="0" bIns="0" rtlCol="0" anchor="ctr">
            <a:spAutoFit/>
          </a:bodyPr>
          <a:lstStyle/>
          <a:p>
            <a:pPr marL="342900" indent="-342900" algn="l">
              <a:buFont typeface="Arial" panose="020B0604020202020204" pitchFamily="34" charset="0"/>
              <a:buChar char="•"/>
            </a:pPr>
            <a:r>
              <a:rPr kumimoji="1" lang="en-US" altLang="ja-JP" sz="2000" dirty="0"/>
              <a:t>Increase in hole carrier density due to decrease in interstitial Ni atoms. </a:t>
            </a:r>
          </a:p>
          <a:p>
            <a:pPr marL="342900" indent="-342900">
              <a:buFont typeface="Arial" panose="020B0604020202020204" pitchFamily="34" charset="0"/>
              <a:buChar char="•"/>
            </a:pPr>
            <a:r>
              <a:rPr kumimoji="1" lang="en-US" altLang="ja-JP" sz="2000" dirty="0"/>
              <a:t>The reduction of interstitial Ni atoms modifies the electronic structure in a way that enhances the Seebeck coefficient.</a:t>
            </a:r>
            <a:endParaRPr kumimoji="1" lang="ja-JP" altLang="en-US" sz="2000" dirty="0"/>
          </a:p>
        </p:txBody>
      </p:sp>
      <p:grpSp>
        <p:nvGrpSpPr>
          <p:cNvPr id="2293" name="グループ化 2292">
            <a:extLst>
              <a:ext uri="{FF2B5EF4-FFF2-40B4-BE49-F238E27FC236}">
                <a16:creationId xmlns:a16="http://schemas.microsoft.com/office/drawing/2014/main" id="{F4A6A90A-37D8-3489-3C35-AE341284D37A}"/>
              </a:ext>
            </a:extLst>
          </p:cNvPr>
          <p:cNvGrpSpPr/>
          <p:nvPr/>
        </p:nvGrpSpPr>
        <p:grpSpPr>
          <a:xfrm>
            <a:off x="11849920" y="33618369"/>
            <a:ext cx="2617313" cy="649718"/>
            <a:chOff x="11441363" y="33443274"/>
            <a:chExt cx="2617313" cy="649718"/>
          </a:xfrm>
        </p:grpSpPr>
        <p:sp>
          <p:nvSpPr>
            <p:cNvPr id="487" name="テキスト ボックス 486">
              <a:extLst>
                <a:ext uri="{FF2B5EF4-FFF2-40B4-BE49-F238E27FC236}">
                  <a16:creationId xmlns:a16="http://schemas.microsoft.com/office/drawing/2014/main" id="{F594CD43-14CE-4B6C-91F2-C23884D7295F}"/>
                </a:ext>
              </a:extLst>
            </p:cNvPr>
            <p:cNvSpPr txBox="1"/>
            <p:nvPr/>
          </p:nvSpPr>
          <p:spPr>
            <a:xfrm>
              <a:off x="11441363" y="33443274"/>
              <a:ext cx="2617313" cy="369332"/>
            </a:xfrm>
            <a:prstGeom prst="rect">
              <a:avLst/>
            </a:prstGeom>
            <a:noFill/>
          </p:spPr>
          <p:txBody>
            <a:bodyPr wrap="square" rtlCol="0">
              <a:spAutoFit/>
            </a:bodyPr>
            <a:lstStyle/>
            <a:p>
              <a:r>
                <a:rPr kumimoji="1" lang="en-US" altLang="ja-JP" b="1" i="1" dirty="0" err="1"/>
                <a:t>ZT</a:t>
              </a:r>
              <a:r>
                <a:rPr kumimoji="1" lang="en-US" altLang="ja-JP" b="1" baseline="-25000" dirty="0" err="1"/>
                <a:t>max</a:t>
              </a:r>
              <a:r>
                <a:rPr kumimoji="1" lang="en-US" altLang="ja-JP" b="1" dirty="0"/>
                <a:t>=0.18</a:t>
              </a:r>
              <a:r>
                <a:rPr kumimoji="1" lang="ja-JP" altLang="en-US" b="1" dirty="0"/>
                <a:t> </a:t>
              </a:r>
              <a:r>
                <a:rPr kumimoji="1" lang="en-US" altLang="ja-JP" b="1" dirty="0"/>
                <a:t>(</a:t>
              </a:r>
              <a:r>
                <a:rPr kumimoji="1" lang="en-US" altLang="ja-JP" b="1" i="1" dirty="0"/>
                <a:t>T</a:t>
              </a:r>
              <a:r>
                <a:rPr kumimoji="1" lang="en-US" altLang="ja-JP" b="1" dirty="0"/>
                <a:t>=700 K) </a:t>
              </a:r>
              <a:endParaRPr kumimoji="1" lang="ja-JP" altLang="en-US" b="1" dirty="0"/>
            </a:p>
          </p:txBody>
        </p:sp>
        <p:sp>
          <p:nvSpPr>
            <p:cNvPr id="488" name="フリーフォーム: 図形 487">
              <a:extLst>
                <a:ext uri="{FF2B5EF4-FFF2-40B4-BE49-F238E27FC236}">
                  <a16:creationId xmlns:a16="http://schemas.microsoft.com/office/drawing/2014/main" id="{633AF8BF-985B-B424-D41A-96D6EDBDA8B7}"/>
                </a:ext>
              </a:extLst>
            </p:cNvPr>
            <p:cNvSpPr/>
            <p:nvPr/>
          </p:nvSpPr>
          <p:spPr>
            <a:xfrm>
              <a:off x="11526515" y="33859076"/>
              <a:ext cx="2232000" cy="233916"/>
            </a:xfrm>
            <a:custGeom>
              <a:avLst/>
              <a:gdLst>
                <a:gd name="connsiteX0" fmla="*/ 0 w 2594344"/>
                <a:gd name="connsiteY0" fmla="*/ 0 h 233916"/>
                <a:gd name="connsiteX1" fmla="*/ 2594344 w 2594344"/>
                <a:gd name="connsiteY1" fmla="*/ 0 h 233916"/>
                <a:gd name="connsiteX2" fmla="*/ 2371061 w 2594344"/>
                <a:gd name="connsiteY2" fmla="*/ 233916 h 233916"/>
              </a:gdLst>
              <a:ahLst/>
              <a:cxnLst>
                <a:cxn ang="0">
                  <a:pos x="connsiteX0" y="connsiteY0"/>
                </a:cxn>
                <a:cxn ang="0">
                  <a:pos x="connsiteX1" y="connsiteY1"/>
                </a:cxn>
                <a:cxn ang="0">
                  <a:pos x="connsiteX2" y="connsiteY2"/>
                </a:cxn>
              </a:cxnLst>
              <a:rect l="l" t="t" r="r" b="b"/>
              <a:pathLst>
                <a:path w="2594344" h="233916">
                  <a:moveTo>
                    <a:pt x="0" y="0"/>
                  </a:moveTo>
                  <a:lnTo>
                    <a:pt x="2594344" y="0"/>
                  </a:lnTo>
                  <a:lnTo>
                    <a:pt x="2371061" y="233916"/>
                  </a:lnTo>
                </a:path>
              </a:pathLst>
            </a:custGeom>
            <a:noFill/>
            <a:ln w="38100">
              <a:solidFill>
                <a:srgbClr val="FF0000"/>
              </a:solidFill>
              <a:headEnd type="none" w="med" len="med"/>
              <a:tailEnd type="triangle"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50" name="図 49" descr="グラフ, バブル チャート&#10;&#10;AI によって生成されたコンテンツは間違っている可能性があります。">
            <a:extLst>
              <a:ext uri="{FF2B5EF4-FFF2-40B4-BE49-F238E27FC236}">
                <a16:creationId xmlns:a16="http://schemas.microsoft.com/office/drawing/2014/main" id="{AC0FDB96-EC4D-43D8-808B-9FDED1A59EA9}"/>
              </a:ext>
            </a:extLst>
          </p:cNvPr>
          <p:cNvPicPr>
            <a:picLocks noChangeAspect="1"/>
          </p:cNvPicPr>
          <p:nvPr/>
        </p:nvPicPr>
        <p:blipFill>
          <a:blip r:embed="rId41"/>
          <a:srcRect l="33623" t="11484" r="33412" b="12328"/>
          <a:stretch/>
        </p:blipFill>
        <p:spPr>
          <a:xfrm>
            <a:off x="15146383" y="11758330"/>
            <a:ext cx="1632326" cy="1476000"/>
          </a:xfrm>
          <a:prstGeom prst="rect">
            <a:avLst/>
          </a:prstGeom>
        </p:spPr>
      </p:pic>
      <p:graphicFrame>
        <p:nvGraphicFramePr>
          <p:cNvPr id="6020" name="表 6019">
            <a:extLst>
              <a:ext uri="{FF2B5EF4-FFF2-40B4-BE49-F238E27FC236}">
                <a16:creationId xmlns:a16="http://schemas.microsoft.com/office/drawing/2014/main" id="{20FFDCB8-4EB9-B654-C267-F36FBF499D5A}"/>
              </a:ext>
            </a:extLst>
          </p:cNvPr>
          <p:cNvGraphicFramePr>
            <a:graphicFrameLocks noGrp="1"/>
          </p:cNvGraphicFramePr>
          <p:nvPr>
            <p:extLst>
              <p:ext uri="{D42A27DB-BD31-4B8C-83A1-F6EECF244321}">
                <p14:modId xmlns:p14="http://schemas.microsoft.com/office/powerpoint/2010/main" val="233642048"/>
              </p:ext>
            </p:extLst>
          </p:nvPr>
        </p:nvGraphicFramePr>
        <p:xfrm>
          <a:off x="11806900" y="11759712"/>
          <a:ext cx="3276000" cy="1483360"/>
        </p:xfrm>
        <a:graphic>
          <a:graphicData uri="http://schemas.openxmlformats.org/drawingml/2006/table">
            <a:tbl>
              <a:tblPr firstRow="1" bandRow="1">
                <a:tableStyleId>{5C22544A-7EE6-4342-B048-85BDC9FD1C3A}</a:tableStyleId>
              </a:tblPr>
              <a:tblGrid>
                <a:gridCol w="1476000">
                  <a:extLst>
                    <a:ext uri="{9D8B030D-6E8A-4147-A177-3AD203B41FA5}">
                      <a16:colId xmlns:a16="http://schemas.microsoft.com/office/drawing/2014/main" val="3221122480"/>
                    </a:ext>
                  </a:extLst>
                </a:gridCol>
                <a:gridCol w="540000">
                  <a:extLst>
                    <a:ext uri="{9D8B030D-6E8A-4147-A177-3AD203B41FA5}">
                      <a16:colId xmlns:a16="http://schemas.microsoft.com/office/drawing/2014/main" val="1697423902"/>
                    </a:ext>
                  </a:extLst>
                </a:gridCol>
                <a:gridCol w="1260000">
                  <a:extLst>
                    <a:ext uri="{9D8B030D-6E8A-4147-A177-3AD203B41FA5}">
                      <a16:colId xmlns:a16="http://schemas.microsoft.com/office/drawing/2014/main" val="3365225644"/>
                    </a:ext>
                  </a:extLst>
                </a:gridCol>
              </a:tblGrid>
              <a:tr h="370840">
                <a:tc>
                  <a:txBody>
                    <a:bodyPr/>
                    <a:lstStyle/>
                    <a:p>
                      <a:pPr algn="ctr"/>
                      <a:r>
                        <a:rPr kumimoji="1" lang="en-US" altLang="ja-JP" sz="1800" b="0" dirty="0">
                          <a:solidFill>
                            <a:schemeClr val="tx1"/>
                          </a:solidFill>
                        </a:rPr>
                        <a:t>Ti</a:t>
                      </a:r>
                      <a:endParaRPr kumimoji="1" lang="ja-JP" altLang="en-US" sz="1800" b="0" dirty="0">
                        <a:solidFill>
                          <a:schemeClr val="tx1"/>
                        </a:solidFill>
                      </a:endParaRPr>
                    </a:p>
                  </a:txBody>
                  <a:tcPr>
                    <a:lnL w="12700" cmpd="sng">
                      <a:noFill/>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kumimoji="1" lang="en-US" altLang="ja-JP" sz="1800" b="0" dirty="0">
                          <a:solidFill>
                            <a:schemeClr val="tx1"/>
                          </a:solidFill>
                        </a:rPr>
                        <a:t>4a</a:t>
                      </a:r>
                      <a:endParaRPr kumimoji="1" lang="ja-JP" altLang="en-US" sz="1800" b="0"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kumimoji="1" lang="en-US" altLang="ja-JP" sz="1800" b="0" dirty="0">
                          <a:solidFill>
                            <a:schemeClr val="tx1"/>
                          </a:solidFill>
                        </a:rPr>
                        <a:t>(0, 0, 0)</a:t>
                      </a:r>
                      <a:endParaRPr kumimoji="1" lang="ja-JP" altLang="en-US" sz="1800" b="0" dirty="0">
                        <a:solidFill>
                          <a:schemeClr val="tx1"/>
                        </a:solidFill>
                      </a:endParaRPr>
                    </a:p>
                  </a:txBody>
                  <a:tcPr>
                    <a:lnL w="12700" cap="flat" cmpd="sng" algn="ctr">
                      <a:solidFill>
                        <a:schemeClr val="bg1"/>
                      </a:solidFill>
                      <a:prstDash val="solid"/>
                      <a:round/>
                      <a:headEnd type="none" w="med" len="med"/>
                      <a:tailEnd type="none" w="med" len="med"/>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146265899"/>
                  </a:ext>
                </a:extLst>
              </a:tr>
              <a:tr h="370840">
                <a:tc>
                  <a:txBody>
                    <a:bodyPr/>
                    <a:lstStyle/>
                    <a:p>
                      <a:pPr algn="ctr"/>
                      <a:r>
                        <a:rPr kumimoji="1" lang="en-US" altLang="ja-JP" sz="1800" b="0" dirty="0">
                          <a:solidFill>
                            <a:schemeClr val="tx1"/>
                          </a:solidFill>
                        </a:rPr>
                        <a:t>Ni</a:t>
                      </a:r>
                      <a:endParaRPr kumimoji="1" lang="ja-JP" altLang="en-US" sz="1800" b="0" dirty="0">
                        <a:solidFill>
                          <a:schemeClr val="tx1"/>
                        </a:solidFill>
                      </a:endParaRPr>
                    </a:p>
                  </a:txBody>
                  <a:tcP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kumimoji="1" lang="en-US" altLang="ja-JP" sz="1800" b="0" dirty="0">
                          <a:solidFill>
                            <a:schemeClr val="tx1"/>
                          </a:solidFill>
                        </a:rPr>
                        <a:t>4c</a:t>
                      </a:r>
                      <a:endParaRPr kumimoji="1" lang="ja-JP" altLang="en-US" sz="1800" b="0"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kumimoji="1" lang="en-US" altLang="ja-JP" sz="1800" b="0" dirty="0">
                          <a:solidFill>
                            <a:schemeClr val="tx1"/>
                          </a:solidFill>
                        </a:rPr>
                        <a:t>(¼, ¼, ¼)</a:t>
                      </a:r>
                      <a:endParaRPr kumimoji="1" lang="ja-JP" altLang="en-US" sz="1800" b="0" dirty="0">
                        <a:solidFill>
                          <a:schemeClr val="tx1"/>
                        </a:solidFill>
                      </a:endParaRPr>
                    </a:p>
                  </a:txBody>
                  <a:tcP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703391257"/>
                  </a:ext>
                </a:extLst>
              </a:tr>
              <a:tr h="370840">
                <a:tc>
                  <a:txBody>
                    <a:bodyPr/>
                    <a:lstStyle/>
                    <a:p>
                      <a:pPr algn="ctr"/>
                      <a:r>
                        <a:rPr kumimoji="1" lang="en-US" altLang="ja-JP" sz="1800" b="0" dirty="0">
                          <a:solidFill>
                            <a:schemeClr val="tx1"/>
                          </a:solidFill>
                        </a:rPr>
                        <a:t>Sn</a:t>
                      </a:r>
                      <a:endParaRPr kumimoji="1" lang="ja-JP" altLang="en-US" sz="1800" b="0" dirty="0">
                        <a:solidFill>
                          <a:schemeClr val="tx1"/>
                        </a:solidFill>
                      </a:endParaRPr>
                    </a:p>
                  </a:txBody>
                  <a:tcP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kumimoji="1" lang="en-US" altLang="ja-JP" sz="1800" b="0" dirty="0">
                          <a:solidFill>
                            <a:schemeClr val="tx1"/>
                          </a:solidFill>
                        </a:rPr>
                        <a:t>4b</a:t>
                      </a:r>
                      <a:endParaRPr kumimoji="1" lang="ja-JP" altLang="en-US" sz="1800" b="0"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kumimoji="1" lang="en-US" altLang="ja-JP" sz="1800" b="0" dirty="0">
                          <a:solidFill>
                            <a:schemeClr val="tx1"/>
                          </a:solidFill>
                        </a:rPr>
                        <a:t>(½, ½, ½)</a:t>
                      </a:r>
                      <a:endParaRPr kumimoji="1" lang="ja-JP" altLang="en-US" sz="1800" b="0" dirty="0">
                        <a:solidFill>
                          <a:schemeClr val="tx1"/>
                        </a:solidFill>
                      </a:endParaRPr>
                    </a:p>
                  </a:txBody>
                  <a:tcP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205924974"/>
                  </a:ext>
                </a:extLst>
              </a:tr>
              <a:tr h="370840">
                <a:tc>
                  <a:txBody>
                    <a:bodyPr/>
                    <a:lstStyle/>
                    <a:p>
                      <a:pPr algn="ctr"/>
                      <a:r>
                        <a:rPr kumimoji="1" lang="en-US" altLang="ja-JP" sz="1800" b="0" dirty="0">
                          <a:solidFill>
                            <a:srgbClr val="FF0000"/>
                          </a:solidFill>
                        </a:rPr>
                        <a:t>Vacancy (</a:t>
                      </a:r>
                      <a:r>
                        <a:rPr kumimoji="1" lang="en-US" altLang="ja-JP" sz="1800" b="0" dirty="0" err="1">
                          <a:solidFill>
                            <a:srgbClr val="FF0000"/>
                          </a:solidFill>
                        </a:rPr>
                        <a:t>Vc</a:t>
                      </a:r>
                      <a:r>
                        <a:rPr kumimoji="1" lang="en-US" altLang="ja-JP" sz="1800" b="0" dirty="0">
                          <a:solidFill>
                            <a:srgbClr val="FF0000"/>
                          </a:solidFill>
                        </a:rPr>
                        <a:t>)</a:t>
                      </a:r>
                      <a:endParaRPr kumimoji="1" lang="ja-JP" altLang="en-US" sz="1800" b="0" dirty="0">
                        <a:solidFill>
                          <a:srgbClr val="FF0000"/>
                        </a:solidFill>
                      </a:endParaRPr>
                    </a:p>
                  </a:txBody>
                  <a:tcP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ctr"/>
                      <a:r>
                        <a:rPr kumimoji="1" lang="en-US" altLang="ja-JP" sz="1800" b="0" dirty="0">
                          <a:solidFill>
                            <a:srgbClr val="FF0000"/>
                          </a:solidFill>
                        </a:rPr>
                        <a:t>4d</a:t>
                      </a:r>
                      <a:endParaRPr kumimoji="1" lang="ja-JP" altLang="en-US" sz="1800" b="0" dirty="0">
                        <a:solidFill>
                          <a:srgbClr val="FF0000"/>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dirty="0">
                          <a:solidFill>
                            <a:srgbClr val="FF0000"/>
                          </a:solidFill>
                        </a:rPr>
                        <a:t>(¾, ¾, ¾)</a:t>
                      </a:r>
                      <a:endParaRPr kumimoji="1" lang="ja-JP" altLang="en-US" sz="1800" b="0" dirty="0">
                        <a:solidFill>
                          <a:srgbClr val="FF0000"/>
                        </a:solidFill>
                      </a:endParaRPr>
                    </a:p>
                  </a:txBody>
                  <a:tcP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253739402"/>
                  </a:ext>
                </a:extLst>
              </a:tr>
            </a:tbl>
          </a:graphicData>
        </a:graphic>
      </p:graphicFrame>
      <p:cxnSp>
        <p:nvCxnSpPr>
          <p:cNvPr id="6021" name="直線矢印コネクタ 6020">
            <a:extLst>
              <a:ext uri="{FF2B5EF4-FFF2-40B4-BE49-F238E27FC236}">
                <a16:creationId xmlns:a16="http://schemas.microsoft.com/office/drawing/2014/main" id="{F8B3916B-1ECF-9293-3CC5-B23C5154F527}"/>
              </a:ext>
            </a:extLst>
          </p:cNvPr>
          <p:cNvCxnSpPr>
            <a:cxnSpLocks/>
          </p:cNvCxnSpPr>
          <p:nvPr/>
        </p:nvCxnSpPr>
        <p:spPr>
          <a:xfrm flipV="1">
            <a:off x="14991332" y="12794983"/>
            <a:ext cx="534566" cy="262569"/>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244" name="グラフィックス 6032" descr="工場 単色塗りつぶし">
            <a:extLst>
              <a:ext uri="{FF2B5EF4-FFF2-40B4-BE49-F238E27FC236}">
                <a16:creationId xmlns:a16="http://schemas.microsoft.com/office/drawing/2014/main" id="{5E515640-E371-03EB-18E1-3049D68DA295}"/>
              </a:ext>
            </a:extLst>
          </p:cNvPr>
          <p:cNvSpPr/>
          <p:nvPr/>
        </p:nvSpPr>
        <p:spPr>
          <a:xfrm>
            <a:off x="15171707" y="6619472"/>
            <a:ext cx="688500" cy="688500"/>
          </a:xfrm>
          <a:custGeom>
            <a:avLst/>
            <a:gdLst>
              <a:gd name="connsiteX0" fmla="*/ 607500 w 688500"/>
              <a:gd name="connsiteY0" fmla="*/ 617625 h 688500"/>
              <a:gd name="connsiteX1" fmla="*/ 486000 w 688500"/>
              <a:gd name="connsiteY1" fmla="*/ 617625 h 688500"/>
              <a:gd name="connsiteX2" fmla="*/ 486000 w 688500"/>
              <a:gd name="connsiteY2" fmla="*/ 526500 h 688500"/>
              <a:gd name="connsiteX3" fmla="*/ 607500 w 688500"/>
              <a:gd name="connsiteY3" fmla="*/ 526500 h 688500"/>
              <a:gd name="connsiteX4" fmla="*/ 607500 w 688500"/>
              <a:gd name="connsiteY4" fmla="*/ 617625 h 688500"/>
              <a:gd name="connsiteX5" fmla="*/ 405000 w 688500"/>
              <a:gd name="connsiteY5" fmla="*/ 617625 h 688500"/>
              <a:gd name="connsiteX6" fmla="*/ 283500 w 688500"/>
              <a:gd name="connsiteY6" fmla="*/ 617625 h 688500"/>
              <a:gd name="connsiteX7" fmla="*/ 283500 w 688500"/>
              <a:gd name="connsiteY7" fmla="*/ 526500 h 688500"/>
              <a:gd name="connsiteX8" fmla="*/ 405000 w 688500"/>
              <a:gd name="connsiteY8" fmla="*/ 526500 h 688500"/>
              <a:gd name="connsiteX9" fmla="*/ 405000 w 688500"/>
              <a:gd name="connsiteY9" fmla="*/ 617625 h 688500"/>
              <a:gd name="connsiteX10" fmla="*/ 202500 w 688500"/>
              <a:gd name="connsiteY10" fmla="*/ 617625 h 688500"/>
              <a:gd name="connsiteX11" fmla="*/ 81000 w 688500"/>
              <a:gd name="connsiteY11" fmla="*/ 617625 h 688500"/>
              <a:gd name="connsiteX12" fmla="*/ 81000 w 688500"/>
              <a:gd name="connsiteY12" fmla="*/ 526500 h 688500"/>
              <a:gd name="connsiteX13" fmla="*/ 202500 w 688500"/>
              <a:gd name="connsiteY13" fmla="*/ 526500 h 688500"/>
              <a:gd name="connsiteX14" fmla="*/ 202500 w 688500"/>
              <a:gd name="connsiteY14" fmla="*/ 617625 h 688500"/>
              <a:gd name="connsiteX15" fmla="*/ 415125 w 688500"/>
              <a:gd name="connsiteY15" fmla="*/ 415125 h 688500"/>
              <a:gd name="connsiteX16" fmla="*/ 415125 w 688500"/>
              <a:gd name="connsiteY16" fmla="*/ 273375 h 688500"/>
              <a:gd name="connsiteX17" fmla="*/ 141750 w 688500"/>
              <a:gd name="connsiteY17" fmla="*/ 415125 h 688500"/>
              <a:gd name="connsiteX18" fmla="*/ 111375 w 688500"/>
              <a:gd name="connsiteY18" fmla="*/ 0 h 688500"/>
              <a:gd name="connsiteX19" fmla="*/ 30375 w 688500"/>
              <a:gd name="connsiteY19" fmla="*/ 0 h 688500"/>
              <a:gd name="connsiteX20" fmla="*/ 0 w 688500"/>
              <a:gd name="connsiteY20" fmla="*/ 415125 h 688500"/>
              <a:gd name="connsiteX21" fmla="*/ 0 w 688500"/>
              <a:gd name="connsiteY21" fmla="*/ 688500 h 688500"/>
              <a:gd name="connsiteX22" fmla="*/ 688500 w 688500"/>
              <a:gd name="connsiteY22" fmla="*/ 688500 h 688500"/>
              <a:gd name="connsiteX23" fmla="*/ 688500 w 688500"/>
              <a:gd name="connsiteY23" fmla="*/ 415125 h 688500"/>
              <a:gd name="connsiteX24" fmla="*/ 688500 w 688500"/>
              <a:gd name="connsiteY24" fmla="*/ 273375 h 688500"/>
              <a:gd name="connsiteX25" fmla="*/ 415125 w 688500"/>
              <a:gd name="connsiteY25" fmla="*/ 415125 h 688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88500" h="688500">
                <a:moveTo>
                  <a:pt x="607500" y="617625"/>
                </a:moveTo>
                <a:lnTo>
                  <a:pt x="486000" y="617625"/>
                </a:lnTo>
                <a:lnTo>
                  <a:pt x="486000" y="526500"/>
                </a:lnTo>
                <a:lnTo>
                  <a:pt x="607500" y="526500"/>
                </a:lnTo>
                <a:lnTo>
                  <a:pt x="607500" y="617625"/>
                </a:lnTo>
                <a:close/>
                <a:moveTo>
                  <a:pt x="405000" y="617625"/>
                </a:moveTo>
                <a:lnTo>
                  <a:pt x="283500" y="617625"/>
                </a:lnTo>
                <a:lnTo>
                  <a:pt x="283500" y="526500"/>
                </a:lnTo>
                <a:lnTo>
                  <a:pt x="405000" y="526500"/>
                </a:lnTo>
                <a:lnTo>
                  <a:pt x="405000" y="617625"/>
                </a:lnTo>
                <a:close/>
                <a:moveTo>
                  <a:pt x="202500" y="617625"/>
                </a:moveTo>
                <a:lnTo>
                  <a:pt x="81000" y="617625"/>
                </a:lnTo>
                <a:lnTo>
                  <a:pt x="81000" y="526500"/>
                </a:lnTo>
                <a:lnTo>
                  <a:pt x="202500" y="526500"/>
                </a:lnTo>
                <a:lnTo>
                  <a:pt x="202500" y="617625"/>
                </a:lnTo>
                <a:close/>
                <a:moveTo>
                  <a:pt x="415125" y="415125"/>
                </a:moveTo>
                <a:lnTo>
                  <a:pt x="415125" y="273375"/>
                </a:lnTo>
                <a:lnTo>
                  <a:pt x="141750" y="415125"/>
                </a:lnTo>
                <a:lnTo>
                  <a:pt x="111375" y="0"/>
                </a:lnTo>
                <a:lnTo>
                  <a:pt x="30375" y="0"/>
                </a:lnTo>
                <a:lnTo>
                  <a:pt x="0" y="415125"/>
                </a:lnTo>
                <a:lnTo>
                  <a:pt x="0" y="688500"/>
                </a:lnTo>
                <a:lnTo>
                  <a:pt x="688500" y="688500"/>
                </a:lnTo>
                <a:lnTo>
                  <a:pt x="688500" y="415125"/>
                </a:lnTo>
                <a:lnTo>
                  <a:pt x="688500" y="273375"/>
                </a:lnTo>
                <a:lnTo>
                  <a:pt x="415125" y="415125"/>
                </a:lnTo>
                <a:close/>
              </a:path>
            </a:pathLst>
          </a:custGeom>
          <a:solidFill>
            <a:srgbClr val="000000"/>
          </a:solidFill>
          <a:ln w="10120" cap="flat">
            <a:noFill/>
            <a:prstDash val="solid"/>
            <a:miter/>
          </a:ln>
        </p:spPr>
        <p:txBody>
          <a:bodyPr rtlCol="0" anchor="ctr"/>
          <a:lstStyle/>
          <a:p>
            <a:endParaRPr lang="ja-JP" altLang="en-US"/>
          </a:p>
        </p:txBody>
      </p:sp>
      <p:pic>
        <p:nvPicPr>
          <p:cNvPr id="36" name="図 35" descr="グラフ, バブル チャート&#10;&#10;AI によって生成されたコンテンツは間違っている可能性があります。">
            <a:extLst>
              <a:ext uri="{FF2B5EF4-FFF2-40B4-BE49-F238E27FC236}">
                <a16:creationId xmlns:a16="http://schemas.microsoft.com/office/drawing/2014/main" id="{C955DDB4-6AA2-02DF-E95A-F570190A0A0E}"/>
              </a:ext>
            </a:extLst>
          </p:cNvPr>
          <p:cNvPicPr>
            <a:picLocks noChangeAspect="1"/>
          </p:cNvPicPr>
          <p:nvPr/>
        </p:nvPicPr>
        <p:blipFill>
          <a:blip r:embed="rId12"/>
          <a:srcRect l="5561" t="53267" r="81455" b="14182"/>
          <a:stretch/>
        </p:blipFill>
        <p:spPr>
          <a:xfrm>
            <a:off x="18979332" y="18936641"/>
            <a:ext cx="705805" cy="692314"/>
          </a:xfrm>
          <a:prstGeom prst="rect">
            <a:avLst/>
          </a:prstGeom>
        </p:spPr>
      </p:pic>
      <p:sp>
        <p:nvSpPr>
          <p:cNvPr id="2256" name="フローチャート: 端子 2255">
            <a:extLst>
              <a:ext uri="{FF2B5EF4-FFF2-40B4-BE49-F238E27FC236}">
                <a16:creationId xmlns:a16="http://schemas.microsoft.com/office/drawing/2014/main" id="{A5125C0A-36CD-6B73-062E-44038063C21B}"/>
              </a:ext>
            </a:extLst>
          </p:cNvPr>
          <p:cNvSpPr/>
          <p:nvPr/>
        </p:nvSpPr>
        <p:spPr>
          <a:xfrm>
            <a:off x="21117573" y="15582299"/>
            <a:ext cx="588562" cy="278980"/>
          </a:xfrm>
          <a:prstGeom prst="flowChartTerminator">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8" name="直方体 477">
            <a:extLst>
              <a:ext uri="{FF2B5EF4-FFF2-40B4-BE49-F238E27FC236}">
                <a16:creationId xmlns:a16="http://schemas.microsoft.com/office/drawing/2014/main" id="{5590758A-4992-6ACD-A90E-527CA074B857}"/>
              </a:ext>
            </a:extLst>
          </p:cNvPr>
          <p:cNvSpPr>
            <a:spLocks noChangeAspect="1"/>
          </p:cNvSpPr>
          <p:nvPr/>
        </p:nvSpPr>
        <p:spPr>
          <a:xfrm>
            <a:off x="21284376" y="15648422"/>
            <a:ext cx="254956" cy="134035"/>
          </a:xfrm>
          <a:prstGeom prst="cube">
            <a:avLst>
              <a:gd name="adj" fmla="val 70763"/>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96" name="直方体 2295">
            <a:extLst>
              <a:ext uri="{FF2B5EF4-FFF2-40B4-BE49-F238E27FC236}">
                <a16:creationId xmlns:a16="http://schemas.microsoft.com/office/drawing/2014/main" id="{2FEE397A-CD30-C654-3B0F-68FB44FC2EE4}"/>
              </a:ext>
            </a:extLst>
          </p:cNvPr>
          <p:cNvSpPr/>
          <p:nvPr/>
        </p:nvSpPr>
        <p:spPr>
          <a:xfrm>
            <a:off x="10710821" y="6686434"/>
            <a:ext cx="2671200" cy="892800"/>
          </a:xfrm>
          <a:prstGeom prst="cube">
            <a:avLst>
              <a:gd name="adj" fmla="val 91620"/>
            </a:avLst>
          </a:prstGeom>
          <a:solidFill>
            <a:srgbClr val="BFBFB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0" name="グループ化 39">
            <a:extLst>
              <a:ext uri="{FF2B5EF4-FFF2-40B4-BE49-F238E27FC236}">
                <a16:creationId xmlns:a16="http://schemas.microsoft.com/office/drawing/2014/main" id="{A09BE4B9-0CAF-E2CE-4239-04190C6245D1}"/>
              </a:ext>
            </a:extLst>
          </p:cNvPr>
          <p:cNvGrpSpPr/>
          <p:nvPr/>
        </p:nvGrpSpPr>
        <p:grpSpPr>
          <a:xfrm>
            <a:off x="22930707" y="22986801"/>
            <a:ext cx="5545064" cy="2503766"/>
            <a:chOff x="22930707" y="23582960"/>
            <a:chExt cx="5545064" cy="2503766"/>
          </a:xfrm>
        </p:grpSpPr>
        <p:pic>
          <p:nvPicPr>
            <p:cNvPr id="42" name="図 41">
              <a:extLst>
                <a:ext uri="{FF2B5EF4-FFF2-40B4-BE49-F238E27FC236}">
                  <a16:creationId xmlns:a16="http://schemas.microsoft.com/office/drawing/2014/main" id="{119C8D5C-B659-213B-97D3-C79A9D946B2E}"/>
                </a:ext>
              </a:extLst>
            </p:cNvPr>
            <p:cNvPicPr>
              <a:picLocks noChangeAspect="1"/>
            </p:cNvPicPr>
            <p:nvPr/>
          </p:nvPicPr>
          <p:blipFill>
            <a:blip r:embed="rId42"/>
            <a:stretch>
              <a:fillRect/>
            </a:stretch>
          </p:blipFill>
          <p:spPr>
            <a:xfrm>
              <a:off x="22930707" y="23582960"/>
              <a:ext cx="5545064" cy="2503766"/>
            </a:xfrm>
            <a:prstGeom prst="rect">
              <a:avLst/>
            </a:prstGeom>
          </p:spPr>
        </p:pic>
        <p:sp>
          <p:nvSpPr>
            <p:cNvPr id="46" name="テキスト ボックス 45">
              <a:extLst>
                <a:ext uri="{FF2B5EF4-FFF2-40B4-BE49-F238E27FC236}">
                  <a16:creationId xmlns:a16="http://schemas.microsoft.com/office/drawing/2014/main" id="{7890649B-5950-94A2-D3C8-0518FC6A2631}"/>
                </a:ext>
              </a:extLst>
            </p:cNvPr>
            <p:cNvSpPr txBox="1"/>
            <p:nvPr/>
          </p:nvSpPr>
          <p:spPr>
            <a:xfrm>
              <a:off x="22973519" y="23608169"/>
              <a:ext cx="1521891" cy="365741"/>
            </a:xfrm>
            <a:prstGeom prst="rect">
              <a:avLst/>
            </a:prstGeom>
            <a:noFill/>
          </p:spPr>
          <p:txBody>
            <a:bodyPr wrap="none" lIns="0" tIns="0" rIns="0" bIns="0" rtlCol="0" anchor="ctr">
              <a:spAutoFit/>
            </a:bodyPr>
            <a:lstStyle/>
            <a:p>
              <a:pPr algn="l">
                <a:lnSpc>
                  <a:spcPct val="150000"/>
                </a:lnSpc>
              </a:pPr>
              <a:r>
                <a:rPr kumimoji="1" lang="en-US" altLang="ja-JP" b="1" dirty="0">
                  <a:solidFill>
                    <a:schemeClr val="bg1"/>
                  </a:solidFill>
                  <a:latin typeface="Times New Roman" panose="02020603050405020304" pitchFamily="18" charset="0"/>
                  <a:cs typeface="Times New Roman" panose="02020603050405020304" pitchFamily="18" charset="0"/>
                </a:rPr>
                <a:t>TiNi</a:t>
              </a:r>
              <a:r>
                <a:rPr kumimoji="1" lang="en-US" altLang="ja-JP" b="1" baseline="-25000" dirty="0">
                  <a:solidFill>
                    <a:schemeClr val="bg1"/>
                  </a:solidFill>
                  <a:latin typeface="Times New Roman" panose="02020603050405020304" pitchFamily="18" charset="0"/>
                  <a:cs typeface="Times New Roman" panose="02020603050405020304" pitchFamily="18" charset="0"/>
                </a:rPr>
                <a:t>0.85</a:t>
              </a:r>
              <a:r>
                <a:rPr kumimoji="1" lang="en-US" altLang="ja-JP" b="1" dirty="0">
                  <a:solidFill>
                    <a:schemeClr val="bg1"/>
                  </a:solidFill>
                  <a:latin typeface="Times New Roman" panose="02020603050405020304" pitchFamily="18" charset="0"/>
                  <a:cs typeface="Times New Roman" panose="02020603050405020304" pitchFamily="18" charset="0"/>
                </a:rPr>
                <a:t>Co</a:t>
              </a:r>
              <a:r>
                <a:rPr kumimoji="1" lang="en-US" altLang="ja-JP" b="1" baseline="-25000" dirty="0">
                  <a:solidFill>
                    <a:schemeClr val="bg1"/>
                  </a:solidFill>
                  <a:latin typeface="Times New Roman" panose="02020603050405020304" pitchFamily="18" charset="0"/>
                  <a:cs typeface="Times New Roman" panose="02020603050405020304" pitchFamily="18" charset="0"/>
                </a:rPr>
                <a:t>0.05</a:t>
              </a:r>
              <a:r>
                <a:rPr kumimoji="1" lang="en-US" altLang="ja-JP" b="1" dirty="0">
                  <a:solidFill>
                    <a:schemeClr val="bg1"/>
                  </a:solidFill>
                  <a:latin typeface="Times New Roman" panose="02020603050405020304" pitchFamily="18" charset="0"/>
                  <a:cs typeface="Times New Roman" panose="02020603050405020304" pitchFamily="18" charset="0"/>
                </a:rPr>
                <a:t>Sn</a:t>
              </a:r>
              <a:endParaRPr kumimoji="1" lang="ja-JP" altLang="en-US" b="1" dirty="0">
                <a:solidFill>
                  <a:schemeClr val="bg1"/>
                </a:solidFill>
                <a:latin typeface="Times New Roman" panose="02020603050405020304" pitchFamily="18" charset="0"/>
                <a:cs typeface="Times New Roman" panose="02020603050405020304" pitchFamily="18" charset="0"/>
              </a:endParaRPr>
            </a:p>
          </p:txBody>
        </p:sp>
      </p:grpSp>
      <p:sp>
        <p:nvSpPr>
          <p:cNvPr id="58" name="テキスト ボックス 57">
            <a:extLst>
              <a:ext uri="{FF2B5EF4-FFF2-40B4-BE49-F238E27FC236}">
                <a16:creationId xmlns:a16="http://schemas.microsoft.com/office/drawing/2014/main" id="{1CFCDC73-412A-8B47-7B17-60136A8E58A9}"/>
              </a:ext>
            </a:extLst>
          </p:cNvPr>
          <p:cNvSpPr txBox="1"/>
          <p:nvPr/>
        </p:nvSpPr>
        <p:spPr>
          <a:xfrm>
            <a:off x="22338004" y="25558708"/>
            <a:ext cx="6834859" cy="656590"/>
          </a:xfrm>
          <a:prstGeom prst="rect">
            <a:avLst/>
          </a:prstGeom>
          <a:noFill/>
        </p:spPr>
        <p:txBody>
          <a:bodyPr wrap="square">
            <a:spAutoFit/>
          </a:bodyPr>
          <a:lstStyle/>
          <a:p>
            <a:pPr marL="285750" indent="-285750">
              <a:lnSpc>
                <a:spcPts val="2200"/>
              </a:lnSpc>
              <a:buFont typeface="Arial" panose="020B0604020202020204" pitchFamily="34" charset="0"/>
              <a:buChar char="•"/>
            </a:pPr>
            <a:r>
              <a:rPr lang="en-US" altLang="ja-JP" sz="2000" dirty="0"/>
              <a:t>Regions exhibiting strong Sn intensity are attributed to the presence of Ti</a:t>
            </a:r>
            <a:r>
              <a:rPr lang="en-US" altLang="ja-JP" sz="2000" baseline="-25000" dirty="0"/>
              <a:t>6</a:t>
            </a:r>
            <a:r>
              <a:rPr lang="en-US" altLang="ja-JP" sz="2000" dirty="0"/>
              <a:t>Sn</a:t>
            </a:r>
            <a:r>
              <a:rPr lang="en-US" altLang="ja-JP" sz="2000" baseline="-25000" dirty="0"/>
              <a:t>5</a:t>
            </a:r>
            <a:r>
              <a:rPr lang="en-US" altLang="ja-JP" sz="2000" dirty="0"/>
              <a:t> and Sn, as identified by XRD. </a:t>
            </a:r>
            <a:endParaRPr lang="ja-JP" altLang="en-US" sz="2000" dirty="0"/>
          </a:p>
        </p:txBody>
      </p:sp>
      <p:sp>
        <p:nvSpPr>
          <p:cNvPr id="449" name="テキスト ボックス 448">
            <a:extLst>
              <a:ext uri="{FF2B5EF4-FFF2-40B4-BE49-F238E27FC236}">
                <a16:creationId xmlns:a16="http://schemas.microsoft.com/office/drawing/2014/main" id="{BBCDD1CE-D4A0-E1E9-681F-D503712EEFA1}"/>
              </a:ext>
            </a:extLst>
          </p:cNvPr>
          <p:cNvSpPr txBox="1"/>
          <p:nvPr/>
        </p:nvSpPr>
        <p:spPr>
          <a:xfrm>
            <a:off x="22338004" y="22008133"/>
            <a:ext cx="6847200" cy="938719"/>
          </a:xfrm>
          <a:prstGeom prst="rect">
            <a:avLst/>
          </a:prstGeom>
          <a:noFill/>
        </p:spPr>
        <p:txBody>
          <a:bodyPr wrap="square">
            <a:spAutoFit/>
          </a:bodyPr>
          <a:lstStyle/>
          <a:p>
            <a:pPr marL="285750" indent="-285750">
              <a:lnSpc>
                <a:spcPts val="2200"/>
              </a:lnSpc>
              <a:buFont typeface="Arial" panose="020B0604020202020204" pitchFamily="34" charset="0"/>
              <a:buChar char="•"/>
            </a:pPr>
            <a:r>
              <a:rPr lang="en-US" altLang="ja-JP" sz="2000" dirty="0"/>
              <a:t>All the samples exhibit compositions close to the nominal values, with the Ni content decreasing as </a:t>
            </a:r>
            <a:r>
              <a:rPr lang="en-US" altLang="ja-JP" sz="2000" i="1" dirty="0"/>
              <a:t>x</a:t>
            </a:r>
            <a:r>
              <a:rPr lang="en-US" altLang="ja-JP" sz="2000" dirty="0"/>
              <a:t> increases, as confirmed by ICP-OES. </a:t>
            </a:r>
          </a:p>
        </p:txBody>
      </p:sp>
      <p:sp>
        <p:nvSpPr>
          <p:cNvPr id="2251" name="矢印: 下 2250">
            <a:extLst>
              <a:ext uri="{FF2B5EF4-FFF2-40B4-BE49-F238E27FC236}">
                <a16:creationId xmlns:a16="http://schemas.microsoft.com/office/drawing/2014/main" id="{AA66F2FD-C3D0-25A2-40EB-FF33EE9D1412}"/>
              </a:ext>
            </a:extLst>
          </p:cNvPr>
          <p:cNvSpPr/>
          <p:nvPr/>
        </p:nvSpPr>
        <p:spPr>
          <a:xfrm rot="19930905">
            <a:off x="15126587" y="22403661"/>
            <a:ext cx="360000" cy="1188000"/>
          </a:xfrm>
          <a:prstGeom prst="downArrow">
            <a:avLst/>
          </a:prstGeom>
          <a:solidFill>
            <a:srgbClr val="0066FF"/>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76" name="矢印: 下 2275">
            <a:extLst>
              <a:ext uri="{FF2B5EF4-FFF2-40B4-BE49-F238E27FC236}">
                <a16:creationId xmlns:a16="http://schemas.microsoft.com/office/drawing/2014/main" id="{5F5F4216-762B-10C8-30B2-EE76C423DCA5}"/>
              </a:ext>
            </a:extLst>
          </p:cNvPr>
          <p:cNvSpPr/>
          <p:nvPr/>
        </p:nvSpPr>
        <p:spPr>
          <a:xfrm rot="17969156">
            <a:off x="10876543" y="22104860"/>
            <a:ext cx="360000" cy="868352"/>
          </a:xfrm>
          <a:prstGeom prst="downArrow">
            <a:avLst/>
          </a:prstGeom>
          <a:solidFill>
            <a:srgbClr val="0066FF"/>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矢印: 下 66">
            <a:extLst>
              <a:ext uri="{FF2B5EF4-FFF2-40B4-BE49-F238E27FC236}">
                <a16:creationId xmlns:a16="http://schemas.microsoft.com/office/drawing/2014/main" id="{DB073768-B203-C601-BF2C-1160A8C396AD}"/>
              </a:ext>
            </a:extLst>
          </p:cNvPr>
          <p:cNvSpPr/>
          <p:nvPr/>
        </p:nvSpPr>
        <p:spPr>
          <a:xfrm rot="17082740">
            <a:off x="20963806" y="22378531"/>
            <a:ext cx="360000" cy="1080000"/>
          </a:xfrm>
          <a:prstGeom prst="downArrow">
            <a:avLst/>
          </a:prstGeom>
          <a:solidFill>
            <a:srgbClr val="0066FF"/>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 name="矢印: 下 85">
            <a:extLst>
              <a:ext uri="{FF2B5EF4-FFF2-40B4-BE49-F238E27FC236}">
                <a16:creationId xmlns:a16="http://schemas.microsoft.com/office/drawing/2014/main" id="{DF18202F-3B72-E50F-DEBC-13A46DFA06CC}"/>
              </a:ext>
            </a:extLst>
          </p:cNvPr>
          <p:cNvSpPr/>
          <p:nvPr/>
        </p:nvSpPr>
        <p:spPr>
          <a:xfrm rot="4517260" flipV="1">
            <a:off x="20963806" y="23354781"/>
            <a:ext cx="360000" cy="1080000"/>
          </a:xfrm>
          <a:prstGeom prst="downArrow">
            <a:avLst/>
          </a:prstGeom>
          <a:solidFill>
            <a:srgbClr val="FF0000"/>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3" name="図 12">
            <a:extLst>
              <a:ext uri="{FF2B5EF4-FFF2-40B4-BE49-F238E27FC236}">
                <a16:creationId xmlns:a16="http://schemas.microsoft.com/office/drawing/2014/main" id="{7D484FF0-F691-2581-B88A-B877B7746531}"/>
              </a:ext>
            </a:extLst>
          </p:cNvPr>
          <p:cNvPicPr>
            <a:picLocks noChangeAspect="1"/>
          </p:cNvPicPr>
          <p:nvPr/>
        </p:nvPicPr>
        <p:blipFill>
          <a:blip r:embed="rId43"/>
          <a:stretch>
            <a:fillRect/>
          </a:stretch>
        </p:blipFill>
        <p:spPr>
          <a:xfrm>
            <a:off x="25781885" y="32835026"/>
            <a:ext cx="3105144" cy="3420000"/>
          </a:xfrm>
          <a:prstGeom prst="rect">
            <a:avLst/>
          </a:prstGeom>
        </p:spPr>
      </p:pic>
      <p:sp>
        <p:nvSpPr>
          <p:cNvPr id="22" name="テキスト ボックス 21">
            <a:extLst>
              <a:ext uri="{FF2B5EF4-FFF2-40B4-BE49-F238E27FC236}">
                <a16:creationId xmlns:a16="http://schemas.microsoft.com/office/drawing/2014/main" id="{E25DBE6C-542A-DCB3-3EBE-2754BE0344E6}"/>
              </a:ext>
            </a:extLst>
          </p:cNvPr>
          <p:cNvSpPr txBox="1"/>
          <p:nvPr/>
        </p:nvSpPr>
        <p:spPr>
          <a:xfrm>
            <a:off x="22078283" y="33992160"/>
            <a:ext cx="1982374" cy="646331"/>
          </a:xfrm>
          <a:prstGeom prst="rect">
            <a:avLst/>
          </a:prstGeom>
          <a:noFill/>
        </p:spPr>
        <p:txBody>
          <a:bodyPr wrap="square">
            <a:spAutoFit/>
          </a:bodyPr>
          <a:lstStyle/>
          <a:p>
            <a:pPr algn="ctr"/>
            <a:r>
              <a:rPr kumimoji="1" lang="en-US" altLang="ja-JP" sz="1800" dirty="0">
                <a:solidFill>
                  <a:schemeClr val="tx1"/>
                </a:solidFill>
              </a:rPr>
              <a:t>Interstitial</a:t>
            </a:r>
            <a:r>
              <a:rPr kumimoji="1" lang="ja-JP" altLang="en-US" sz="1800" dirty="0">
                <a:solidFill>
                  <a:schemeClr val="tx1"/>
                </a:solidFill>
              </a:rPr>
              <a:t> </a:t>
            </a:r>
            <a:r>
              <a:rPr kumimoji="1" lang="en-US" altLang="ja-JP" sz="1800" dirty="0">
                <a:solidFill>
                  <a:schemeClr val="tx1"/>
                </a:solidFill>
              </a:rPr>
              <a:t>Ni</a:t>
            </a:r>
            <a:r>
              <a:rPr kumimoji="1" lang="ja-JP" altLang="en-US" sz="1800" dirty="0">
                <a:solidFill>
                  <a:schemeClr val="tx1"/>
                </a:solidFill>
              </a:rPr>
              <a:t> </a:t>
            </a:r>
            <a:r>
              <a:rPr kumimoji="1" lang="en-US" altLang="ja-JP" sz="1800" dirty="0">
                <a:solidFill>
                  <a:schemeClr val="tx1"/>
                </a:solidFill>
              </a:rPr>
              <a:t>atoms decrease</a:t>
            </a:r>
            <a:endParaRPr kumimoji="1" lang="ja-JP" altLang="en-US" sz="1800" dirty="0">
              <a:solidFill>
                <a:schemeClr val="tx1"/>
              </a:solidFill>
            </a:endParaRPr>
          </a:p>
        </p:txBody>
      </p:sp>
      <p:sp>
        <p:nvSpPr>
          <p:cNvPr id="104" name="テキスト ボックス 103">
            <a:extLst>
              <a:ext uri="{FF2B5EF4-FFF2-40B4-BE49-F238E27FC236}">
                <a16:creationId xmlns:a16="http://schemas.microsoft.com/office/drawing/2014/main" id="{268E1D58-AD5F-31B4-4C64-786CBCE7A6E0}"/>
              </a:ext>
            </a:extLst>
          </p:cNvPr>
          <p:cNvSpPr txBox="1"/>
          <p:nvPr/>
        </p:nvSpPr>
        <p:spPr>
          <a:xfrm>
            <a:off x="21862594" y="27493315"/>
            <a:ext cx="7126823" cy="465512"/>
          </a:xfrm>
          <a:prstGeom prst="rect">
            <a:avLst/>
          </a:prstGeom>
          <a:noFill/>
        </p:spPr>
        <p:txBody>
          <a:bodyPr wrap="none" lIns="0" tIns="0" rIns="0" bIns="0" rtlCol="0" anchor="ctr">
            <a:spAutoFit/>
          </a:bodyPr>
          <a:lstStyle/>
          <a:p>
            <a:pPr algn="ctr">
              <a:lnSpc>
                <a:spcPct val="150000"/>
              </a:lnSpc>
            </a:pPr>
            <a:r>
              <a:rPr kumimoji="1" lang="en-US" altLang="ja-JP" sz="2200" b="1" dirty="0"/>
              <a:t>【Why does </a:t>
            </a:r>
            <a:r>
              <a:rPr kumimoji="1" lang="en-US" altLang="ja-JP" sz="2200" b="1" i="1" dirty="0"/>
              <a:t>ρ</a:t>
            </a:r>
            <a:r>
              <a:rPr kumimoji="1" lang="en-US" altLang="ja-JP" sz="2200" b="1" dirty="0"/>
              <a:t> decrease, yet |</a:t>
            </a:r>
            <a:r>
              <a:rPr kumimoji="1" lang="en-US" altLang="ja-JP" sz="2200" b="1" i="1" dirty="0"/>
              <a:t>S</a:t>
            </a:r>
            <a:r>
              <a:rPr kumimoji="1" lang="en-US" altLang="ja-JP" sz="2200" b="1" dirty="0"/>
              <a:t>| remains unchanged?】</a:t>
            </a:r>
            <a:endParaRPr kumimoji="1" lang="ja-JP" altLang="en-US" sz="2200" b="1" dirty="0"/>
          </a:p>
        </p:txBody>
      </p:sp>
      <p:sp>
        <p:nvSpPr>
          <p:cNvPr id="4" name="テキスト ボックス 3">
            <a:extLst>
              <a:ext uri="{FF2B5EF4-FFF2-40B4-BE49-F238E27FC236}">
                <a16:creationId xmlns:a16="http://schemas.microsoft.com/office/drawing/2014/main" id="{6300FD80-46A4-569B-2910-0C08D67F1D16}"/>
              </a:ext>
            </a:extLst>
          </p:cNvPr>
          <p:cNvSpPr txBox="1"/>
          <p:nvPr/>
        </p:nvSpPr>
        <p:spPr>
          <a:xfrm>
            <a:off x="8968893" y="32015639"/>
            <a:ext cx="1658339" cy="404341"/>
          </a:xfrm>
          <a:prstGeom prst="rect">
            <a:avLst/>
          </a:prstGeom>
          <a:noFill/>
        </p:spPr>
        <p:txBody>
          <a:bodyPr wrap="none" lIns="0" tIns="0" rIns="0" bIns="0" rtlCol="0" anchor="ctr">
            <a:spAutoFit/>
          </a:bodyPr>
          <a:lstStyle/>
          <a:p>
            <a:pPr algn="l">
              <a:lnSpc>
                <a:spcPct val="150000"/>
              </a:lnSpc>
            </a:pPr>
            <a:r>
              <a:rPr kumimoji="1" lang="en-US" altLang="ja-JP" sz="2000" dirty="0"/>
              <a:t>Mott’s formula</a:t>
            </a:r>
            <a:endParaRPr kumimoji="1" lang="ja-JP" altLang="en-US" sz="2000" dirty="0"/>
          </a:p>
        </p:txBody>
      </p:sp>
    </p:spTree>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いつもの">
      <a:majorFont>
        <a:latin typeface="Segoe UI"/>
        <a:ea typeface="メイリオ"/>
        <a:cs typeface=""/>
      </a:majorFont>
      <a:minorFont>
        <a:latin typeface="Segoe UI"/>
        <a:ea typeface="メイリオ"/>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lIns="0" tIns="0" rIns="0" bIns="0" rtlCol="0" anchor="ctr">
        <a:spAutoFit/>
      </a:bodyPr>
      <a:lstStyle>
        <a:defPPr marL="342900" indent="-342900" algn="l">
          <a:lnSpc>
            <a:spcPct val="150000"/>
          </a:lnSpc>
          <a:buFont typeface="Arial" panose="020B0604020202020204" pitchFamily="34" charset="0"/>
          <a:buChar char="•"/>
          <a:defRPr kumimoji="1" sz="2400" b="1" dirty="0" smtClean="0"/>
        </a:defPPr>
      </a:lstStyle>
    </a:txDef>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2013 - 2022 Theme</Template>
  <TotalTime>44167</TotalTime>
  <Words>999</Words>
  <Application>Microsoft Office PowerPoint</Application>
  <PresentationFormat>ユーザー設定</PresentationFormat>
  <Paragraphs>179</Paragraphs>
  <Slides>1</Slides>
  <Notes>1</Notes>
  <HiddenSlides>0</HiddenSlides>
  <MMClips>0</MMClips>
  <ScaleCrop>false</ScaleCrop>
  <HeadingPairs>
    <vt:vector size="8" baseType="variant">
      <vt:variant>
        <vt:lpstr>使用されているフォント</vt:lpstr>
      </vt:variant>
      <vt:variant>
        <vt:i4>7</vt:i4>
      </vt:variant>
      <vt:variant>
        <vt:lpstr>テーマ</vt:lpstr>
      </vt:variant>
      <vt:variant>
        <vt:i4>1</vt:i4>
      </vt:variant>
      <vt:variant>
        <vt:lpstr>埋め込まれた OLE サーバー</vt:lpstr>
      </vt:variant>
      <vt:variant>
        <vt:i4>1</vt:i4>
      </vt:variant>
      <vt:variant>
        <vt:lpstr>スライド タイトル</vt:lpstr>
      </vt:variant>
      <vt:variant>
        <vt:i4>1</vt:i4>
      </vt:variant>
    </vt:vector>
  </HeadingPairs>
  <TitlesOfParts>
    <vt:vector size="10" baseType="lpstr">
      <vt:lpstr>Arial</vt:lpstr>
      <vt:lpstr>Calibri</vt:lpstr>
      <vt:lpstr>Cambria Math</vt:lpstr>
      <vt:lpstr>Segoe UI</vt:lpstr>
      <vt:lpstr>Segoe UI Symbol</vt:lpstr>
      <vt:lpstr>Times New Roman</vt:lpstr>
      <vt:lpstr>Wingdings</vt:lpstr>
      <vt:lpstr>Office テーマ</vt:lpstr>
      <vt:lpstr>Equation</vt:lpstr>
      <vt:lpstr>PowerPoint プレゼンテーション</vt:lpstr>
    </vt:vector>
  </TitlesOfParts>
  <Company>yuvec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moriyama</dc:creator>
  <cp:lastModifiedBy>Abe Kosuke</cp:lastModifiedBy>
  <cp:revision>2292</cp:revision>
  <cp:lastPrinted>2025-06-12T01:08:40Z</cp:lastPrinted>
  <dcterms:created xsi:type="dcterms:W3CDTF">2003-06-13T04:51:22Z</dcterms:created>
  <dcterms:modified xsi:type="dcterms:W3CDTF">2025-06-12T02:30:51Z</dcterms:modified>
</cp:coreProperties>
</file>