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75" r:id="rId3"/>
    <p:sldId id="442" r:id="rId4"/>
    <p:sldId id="395" r:id="rId5"/>
    <p:sldId id="423" r:id="rId6"/>
    <p:sldId id="397" r:id="rId7"/>
    <p:sldId id="424" r:id="rId8"/>
    <p:sldId id="407" r:id="rId9"/>
    <p:sldId id="443" r:id="rId10"/>
    <p:sldId id="408" r:id="rId11"/>
    <p:sldId id="439" r:id="rId12"/>
    <p:sldId id="378" r:id="rId13"/>
    <p:sldId id="419" r:id="rId14"/>
    <p:sldId id="384" r:id="rId15"/>
    <p:sldId id="425" r:id="rId16"/>
    <p:sldId id="413" r:id="rId17"/>
    <p:sldId id="406" r:id="rId18"/>
    <p:sldId id="377" r:id="rId19"/>
    <p:sldId id="445" r:id="rId20"/>
    <p:sldId id="444" r:id="rId21"/>
    <p:sldId id="394" r:id="rId22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19F0E75-6081-4340-91E3-3BCCEFB053CE}">
          <p14:sldIdLst>
            <p14:sldId id="256"/>
            <p14:sldId id="375"/>
            <p14:sldId id="442"/>
            <p14:sldId id="395"/>
            <p14:sldId id="423"/>
            <p14:sldId id="397"/>
            <p14:sldId id="424"/>
            <p14:sldId id="407"/>
            <p14:sldId id="443"/>
            <p14:sldId id="408"/>
            <p14:sldId id="439"/>
            <p14:sldId id="378"/>
            <p14:sldId id="419"/>
            <p14:sldId id="384"/>
            <p14:sldId id="425"/>
            <p14:sldId id="413"/>
            <p14:sldId id="406"/>
            <p14:sldId id="377"/>
            <p14:sldId id="445"/>
            <p14:sldId id="444"/>
            <p14:sldId id="3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5095" autoAdjust="0"/>
  </p:normalViewPr>
  <p:slideViewPr>
    <p:cSldViewPr showGuides="1">
      <p:cViewPr varScale="1">
        <p:scale>
          <a:sx n="82" d="100"/>
          <a:sy n="82" d="100"/>
        </p:scale>
        <p:origin x="1474" y="77"/>
      </p:cViewPr>
      <p:guideLst>
        <p:guide orient="horz" pos="2205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731"/>
          </a:xfrm>
          <a:prstGeom prst="rect">
            <a:avLst/>
          </a:prstGeom>
        </p:spPr>
        <p:txBody>
          <a:bodyPr vert="horz" lIns="95452" tIns="47726" rIns="95452" bIns="47726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4" cy="511731"/>
          </a:xfrm>
          <a:prstGeom prst="rect">
            <a:avLst/>
          </a:prstGeom>
        </p:spPr>
        <p:txBody>
          <a:bodyPr vert="horz" lIns="95452" tIns="47726" rIns="95452" bIns="47726" rtlCol="0"/>
          <a:lstStyle>
            <a:lvl1pPr algn="r">
              <a:defRPr sz="1300"/>
            </a:lvl1pPr>
          </a:lstStyle>
          <a:p>
            <a:fld id="{5AADEA73-BDC4-4447-842E-4BE47F6E5CBB}" type="datetimeFigureOut">
              <a:rPr kumimoji="1" lang="ja-JP" altLang="en-US" smtClean="0"/>
              <a:t>2024/9/23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6" rIns="95452" bIns="4772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1" y="4861443"/>
            <a:ext cx="5679440" cy="4605576"/>
          </a:xfrm>
          <a:prstGeom prst="rect">
            <a:avLst/>
          </a:prstGeom>
        </p:spPr>
        <p:txBody>
          <a:bodyPr vert="horz" lIns="95452" tIns="47726" rIns="95452" bIns="4772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1731"/>
          </a:xfrm>
          <a:prstGeom prst="rect">
            <a:avLst/>
          </a:prstGeom>
        </p:spPr>
        <p:txBody>
          <a:bodyPr vert="horz" lIns="95452" tIns="47726" rIns="95452" bIns="47726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4" cy="511731"/>
          </a:xfrm>
          <a:prstGeom prst="rect">
            <a:avLst/>
          </a:prstGeom>
        </p:spPr>
        <p:txBody>
          <a:bodyPr vert="horz" lIns="95452" tIns="47726" rIns="95452" bIns="47726" rtlCol="0" anchor="b"/>
          <a:lstStyle>
            <a:lvl1pPr algn="r">
              <a:defRPr sz="1300"/>
            </a:lvl1pPr>
          </a:lstStyle>
          <a:p>
            <a:fld id="{DC9BA620-E891-426B-B203-42C3E990D8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094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r>
              <a:rPr kumimoji="1" lang="ja-JP" altLang="en-US" dirty="0"/>
              <a:t>----- 会議メモ (15/09/12 14:28) -----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1858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Power Factor (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of the samples was calculated over the temperature range of 80-800K.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formula which explains the data is as,	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PF = S</a:t>
            </a:r>
            <a:r>
              <a:rPr lang="en-US" altLang="ja-JP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ρ</a:t>
            </a:r>
            <a:endParaRPr lang="en-US" altLang="ja-JP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very much clear from the data that the 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doped samples increased with increasing temperature as compared to non doped FeSi</a:t>
            </a:r>
            <a:r>
              <a:rPr lang="en-US" altLang="ja-JP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en-US" altLang="ja-JP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Courier New" panose="02070309020205020404" pitchFamily="49" charset="0"/>
              <a:buNone/>
            </a:pPr>
            <a:endParaRPr lang="en-US" altLang="ja-JP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dimensionless 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ZT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figure merit for the samples was calculated over the temperature range of 80-800K.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formula which explains the data is as,</a:t>
            </a:r>
          </a:p>
          <a:p>
            <a:pPr algn="just"/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ZT = S</a:t>
            </a:r>
            <a:r>
              <a:rPr lang="en-US" altLang="ja-JP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ρ</a:t>
            </a:r>
            <a:r>
              <a:rPr lang="en-US" altLang="ja-JP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</a:t>
            </a:r>
            <a:r>
              <a:rPr lang="en-US" altLang="ja-JP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</a:p>
          <a:p>
            <a:pPr algn="just"/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=PF </a:t>
            </a:r>
            <a:r>
              <a:rPr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n-US" altLang="ja-JP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very much clear from the data that the 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ZT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doped samples increased with increasing temperature as compared to non doped </a:t>
            </a:r>
            <a:r>
              <a:rPr lang="el-GR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-FeSi</a:t>
            </a:r>
            <a:r>
              <a:rPr lang="en-US" altLang="ja-JP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ja-JP" sz="1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maximum 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ZT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achieved was 0.31 for 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Fe</a:t>
            </a:r>
            <a:r>
              <a:rPr lang="en-US" sz="1200" spc="-45" baseline="-25000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0.96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Co</a:t>
            </a:r>
            <a:r>
              <a:rPr lang="en-US" sz="1200" spc="-45" baseline="-25000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0.02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Ni</a:t>
            </a:r>
            <a:r>
              <a:rPr lang="en-US" sz="1200" spc="-45" baseline="-25000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0.02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Si</a:t>
            </a:r>
            <a:r>
              <a:rPr lang="en-US" sz="1200" spc="-45" baseline="-25000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7815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858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781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Thermoelectricity is a physical phenomenon describing the direct transformation of heat into electricity without any moving parts.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Thermoelectric generators are devices to harvest electrical energy with the help of suitably assembled thermoelectric elements</a:t>
            </a:r>
            <a:r>
              <a:rPr lang="en-US" altLang="ja-JP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driving force behind thermoelectricity is a heat flow caused by a thermal gradient in a conductive material.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based on the pairs of      n-type and p-type semiconductors connected to larger assemblies.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practical thermoelectric generator or cooler, n-type and p-type thermoelectric elements are joined and arranged as a thermoelectric device.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7815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7815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The purpose of this study is to investigates the effect of Co and Ni doping for enhancing the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</a:rPr>
              <a:t>ZT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 of β-FeSi</a:t>
            </a:r>
            <a:r>
              <a:rPr lang="en-US" sz="1200" spc="-45" baseline="-25000" dirty="0">
                <a:effectLst/>
                <a:latin typeface="Times New Roman" panose="02020603050405020304" pitchFamily="18" charset="0"/>
                <a:ea typeface="Mincho"/>
              </a:rPr>
              <a:t>2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To achieve high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</a:rPr>
              <a:t>ZT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, we need to increase the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</a:rPr>
              <a:t>S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 of the material and decrease the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</a:rPr>
              <a:t>ρ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 and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</a:rPr>
              <a:t>κ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But in the case of Co and Ni doped β-FeSi</a:t>
            </a:r>
            <a:r>
              <a:rPr lang="en-US" sz="1200" spc="-45" baseline="-25000" dirty="0">
                <a:effectLst/>
                <a:latin typeface="Times New Roman" panose="02020603050405020304" pitchFamily="18" charset="0"/>
                <a:ea typeface="Mincho"/>
              </a:rPr>
              <a:t>2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 while decreasing the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</a:rPr>
              <a:t>ρ,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 the carrier concentration (</a:t>
            </a:r>
            <a:r>
              <a:rPr lang="en-US" sz="1200" i="1" spc="-45" dirty="0" err="1">
                <a:effectLst/>
                <a:latin typeface="Times New Roman" panose="02020603050405020304" pitchFamily="18" charset="0"/>
                <a:ea typeface="HGMaruGothicMPRO" panose="020F0600000000000000" pitchFamily="34" charset="-128"/>
              </a:rPr>
              <a:t>n</a:t>
            </a:r>
            <a:r>
              <a:rPr lang="en-US" sz="1200" i="1" spc="-45" baseline="-25000" dirty="0" err="1">
                <a:effectLst/>
                <a:latin typeface="Times New Roman" panose="02020603050405020304" pitchFamily="18" charset="0"/>
                <a:ea typeface="HGMaruGothicMPRO" panose="020F0600000000000000" pitchFamily="34" charset="-128"/>
              </a:rPr>
              <a:t>H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HGMaruGothicMPRO" panose="020F0600000000000000" pitchFamily="34" charset="-128"/>
              </a:rPr>
              <a:t>)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 increases which in turn</a:t>
            </a:r>
            <a:r>
              <a:rPr lang="en-US" sz="1200" spc="-4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ncho"/>
              </a:rPr>
              <a:t> 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reduces the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S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So, for this purpose</a:t>
            </a:r>
            <a:r>
              <a:rPr lang="en-US" sz="1200" spc="-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,</a:t>
            </a:r>
            <a:r>
              <a:rPr lang="en-US" sz="1200" spc="-4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 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we are going to optimize the level of doping to achieve maximum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S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 and lower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ρ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 to achieve high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ZT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.</a:t>
            </a:r>
            <a:endParaRPr lang="en-US" sz="1200" spc="-45" dirty="0">
              <a:effectLst/>
              <a:latin typeface="Century" panose="02040604050505020304" pitchFamily="18" charset="0"/>
              <a:ea typeface="Mincho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1410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7815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7815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Seebeck Coefficient 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measured over the temperature range of 80-800K.</a:t>
                </a:r>
              </a:p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original </a:t>
                </a:r>
                <a:r>
                  <a:rPr lang="el-GR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-FeSi</a:t>
                </a:r>
                <a:r>
                  <a:rPr lang="en-US" altLang="ja-JP" sz="1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showed 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positive at 80-195K which indicate it as a p-type semiconductor while changing to n-type after 200K up to 800K.</a:t>
                </a:r>
              </a:p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graph can be explained by the Mott’s formula	</a:t>
                </a:r>
                <a:r>
                  <a:rPr lang="en-US" altLang="ja-JP" sz="18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ja-JP" sz="18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8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-2/3</a:t>
                </a:r>
              </a:p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Resistivity </a:t>
                </a:r>
                <a:r>
                  <a:rPr lang="el-GR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ρ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sample was measured over the temperature range of 80-800K.</a:t>
                </a:r>
              </a:p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Drude’s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formula explains the correlation between </a:t>
                </a:r>
                <a:r>
                  <a:rPr lang="el-GR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ρ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altLang="ja-JP" sz="1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8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l-GR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ρ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ja-JP" sz="18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1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8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endParaRPr lang="en-US" altLang="ja-JP" sz="1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altLang="ja-JP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Seebeck Coefficient 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measured over the temperature range of 80-800K.</a:t>
                </a:r>
              </a:p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original </a:t>
                </a:r>
                <a:r>
                  <a:rPr lang="el-GR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-FeSi</a:t>
                </a:r>
                <a:r>
                  <a:rPr lang="en-US" altLang="ja-JP" sz="1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showed 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positive at 80-195K which indicate it as a p-type semiconductor while changing to n-type after 200K up to 800K.</a:t>
                </a:r>
              </a:p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graph can be explained by the Mott’s formula</a:t>
                </a:r>
              </a:p>
              <a:p>
                <a:pPr algn="just"/>
                <a:r>
                  <a:rPr lang="en-US" sz="1800" i="0" kern="100">
                    <a:effectLst/>
                    <a:latin typeface="Cambria Math" panose="02040503050406030204" pitchFamily="18" charset="0"/>
                    <a:ea typeface="HGMaruGothicMPRO" panose="020F0600000000000000" pitchFamily="34" charset="-128"/>
                    <a:cs typeface="Times New Roman" panose="02020603050405020304" pitchFamily="18" charset="0"/>
                  </a:rPr>
                  <a:t>𝑆=(𝑘_𝐵^2 𝑇)/(3|𝑒| ℏ^2 ) 𝑚</a:t>
                </a:r>
                <a:r>
                  <a:rPr lang="en-US" sz="1800" i="0" kern="100" baseline="30000">
                    <a:effectLst/>
                    <a:latin typeface="Cambria Math" panose="02040503050406030204" pitchFamily="18" charset="0"/>
                    <a:ea typeface="HGMaruGothicMPRO" panose="020F0600000000000000" pitchFamily="34" charset="-128"/>
                    <a:cs typeface="Times New Roman" panose="02020603050405020304" pitchFamily="18" charset="0"/>
                  </a:rPr>
                  <a:t>∗</a:t>
                </a:r>
                <a:r>
                  <a:rPr lang="en-US" sz="1800" i="0" kern="100">
                    <a:effectLst/>
                    <a:latin typeface="Cambria Math" panose="02040503050406030204" pitchFamily="18" charset="0"/>
                    <a:ea typeface="HGMaruGothicMPRO" panose="020F0600000000000000" pitchFamily="34" charset="-128"/>
                    <a:cs typeface="Times New Roman" panose="02020603050405020304" pitchFamily="18" charset="0"/>
                  </a:rPr>
                  <a:t>[𝜋/𝑛_𝐻 ]^(2⁄3)</a:t>
                </a:r>
                <a:endParaRPr lang="en-US" sz="1800" kern="100" dirty="0">
                  <a:effectLst/>
                  <a:latin typeface="Century" panose="020406040505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buFont typeface="Courier New" panose="02070309020205020404" pitchFamily="49" charset="0"/>
                  <a:buChar char="o"/>
                </a:pPr>
                <a:endParaRPr lang="en-US" altLang="ja-JP" sz="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algn="just"/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    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1800" i="0" dirty="0">
                    <a:latin typeface="Cambria Math" panose="02040503050406030204" pitchFamily="18" charset="0"/>
                  </a:rPr>
                  <a:t>∝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8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-2/3</a:t>
                </a:r>
              </a:p>
              <a:p>
                <a:pPr algn="just"/>
                <a:endParaRPr lang="en-US" altLang="ja-JP" sz="1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altLang="ja-JP" sz="1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Resistivity </a:t>
                </a:r>
                <a:r>
                  <a:rPr lang="el-GR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ρ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sample was measured over the temperature range of 80-800K.</a:t>
                </a:r>
              </a:p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Drude’s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formula explains the correlation between </a:t>
                </a:r>
                <a:r>
                  <a:rPr lang="el-GR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ρ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altLang="ja-JP" sz="1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8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algn="just"/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algn="just"/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l-GR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ρ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 |e| </a:t>
                </a:r>
                <a:r>
                  <a:rPr lang="en-US" altLang="ja-JP" sz="1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ja-JP" sz="18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8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en-US" altLang="ja-JP" sz="1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</a:t>
                </a:r>
              </a:p>
              <a:p>
                <a:pPr algn="just"/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l-GR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ρ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1800" i="0" dirty="0">
                    <a:latin typeface="Cambria Math" panose="02040503050406030204" pitchFamily="18" charset="0"/>
                  </a:rPr>
                  <a:t>∝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1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8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endParaRPr lang="en-US" altLang="ja-JP" sz="1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altLang="ja-JP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kumimoji="1" lang="ja-JP" altLang="en-US" dirty="0"/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7815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48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1F8C-6202-4323-95A0-56CD3C808963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5964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B8D2-77A7-4B6C-994A-A7C18F5D7FF8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76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7EF3E-69A1-40FE-BFCD-888E15364093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8483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A007-14E6-4BF0-9B85-75DA49742A10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1091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9FC4-7305-47B6-9AF2-EF0DDCE2BA64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831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0F3C-842C-4CE9-B761-141DB71FC4B3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808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45453-082E-45C8-9CD0-2F341126CC39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6119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3F-7133-4EC0-B478-E262B6B161CE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36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20D5-AAB4-49C5-B5A3-5C525FA8FCE7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2013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F45-3EF3-47E4-A8EB-AB89849E1AA0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83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EA9-DA5D-4946-9D8D-AE1B6BC6C089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794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5C671-1EAC-4BD6-8390-E047EFBAFEDB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78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36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30.emf"/><Relationship Id="rId7" Type="http://schemas.openxmlformats.org/officeDocument/2006/relationships/oleObject" Target="../embeddings/oleObject1.bin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22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58171" y="485908"/>
            <a:ext cx="8352928" cy="13681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332901" y="447174"/>
            <a:ext cx="836582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3600" b="1" dirty="0">
                <a:solidFill>
                  <a:schemeClr val="bg1"/>
                </a:solidFill>
              </a:rPr>
              <a:t>Enhancing p-type thermoelectric performance in Mn doped β-FeSi</a:t>
            </a:r>
            <a:r>
              <a:rPr lang="en-GB" altLang="ja-JP" sz="3600" b="1" baseline="-25000" dirty="0">
                <a:solidFill>
                  <a:schemeClr val="bg1"/>
                </a:solidFill>
              </a:rPr>
              <a:t>2</a:t>
            </a:r>
            <a:endParaRPr lang="en-US" altLang="ja-JP" sz="36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サブタイトル 2">
            <a:extLst>
              <a:ext uri="{FF2B5EF4-FFF2-40B4-BE49-F238E27FC236}">
                <a16:creationId xmlns:a16="http://schemas.microsoft.com/office/drawing/2014/main" id="{053E401D-4BE7-B60C-6196-58FE732C91C0}"/>
              </a:ext>
            </a:extLst>
          </p:cNvPr>
          <p:cNvSpPr>
            <a:spLocks noGrp="1"/>
          </p:cNvSpPr>
          <p:nvPr/>
        </p:nvSpPr>
        <p:spPr>
          <a:xfrm>
            <a:off x="430179" y="2625012"/>
            <a:ext cx="8283639" cy="3108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Farooq Umar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Sopheap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Rio Oshita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Hiroshi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Nakatsugawa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endParaRPr lang="en-US" altLang="ja-JP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Yokohama National University, </a:t>
            </a:r>
          </a:p>
          <a:p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Institute for Materials Science</a:t>
            </a:r>
            <a:endParaRPr lang="ja-JP" alt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*E-mail: nakatsugawa-hiroshi-dx@ynu.ac.jp</a:t>
            </a:r>
            <a:endParaRPr lang="ja-JP" alt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F890BE-FB77-5C78-DF9C-94754EF9C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98A0-267B-4C73-9B41-5A32DB809ABA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C950AD6-3F21-0ABA-CD8F-EF030ADCD7AF}"/>
              </a:ext>
            </a:extLst>
          </p:cNvPr>
          <p:cNvSpPr/>
          <p:nvPr/>
        </p:nvSpPr>
        <p:spPr>
          <a:xfrm>
            <a:off x="395536" y="2780928"/>
            <a:ext cx="216024" cy="288032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9270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32572" y="86924"/>
            <a:ext cx="4460386" cy="909033"/>
          </a:xfrm>
        </p:spPr>
        <p:txBody>
          <a:bodyPr>
            <a:normAutofit/>
          </a:bodyPr>
          <a:lstStyle/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Methods</a:t>
            </a:r>
            <a:endParaRPr kumimoji="1" lang="ja-JP" alt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pic>
        <p:nvPicPr>
          <p:cNvPr id="25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0453B555-F094-810D-4F16-2CE52F50EE5B}"/>
              </a:ext>
            </a:extLst>
          </p:cNvPr>
          <p:cNvSpPr/>
          <p:nvPr/>
        </p:nvSpPr>
        <p:spPr>
          <a:xfrm>
            <a:off x="5201176" y="1252781"/>
            <a:ext cx="1146957" cy="593555"/>
          </a:xfrm>
          <a:prstGeom prst="downArrowCallou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XRD</a:t>
            </a:r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2826FFA2-78D9-6716-A3BA-D0DF3E0A1C36}"/>
              </a:ext>
            </a:extLst>
          </p:cNvPr>
          <p:cNvSpPr/>
          <p:nvPr/>
        </p:nvSpPr>
        <p:spPr>
          <a:xfrm>
            <a:off x="5201176" y="1876999"/>
            <a:ext cx="1146957" cy="593555"/>
          </a:xfrm>
          <a:prstGeom prst="downArrowCallou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</a:t>
            </a:r>
          </a:p>
        </p:txBody>
      </p:sp>
      <p:sp>
        <p:nvSpPr>
          <p:cNvPr id="12" name="Callout: Down Arrow 11">
            <a:extLst>
              <a:ext uri="{FF2B5EF4-FFF2-40B4-BE49-F238E27FC236}">
                <a16:creationId xmlns:a16="http://schemas.microsoft.com/office/drawing/2014/main" id="{F53FE38A-2884-6800-70AC-81EEB1EAD15A}"/>
              </a:ext>
            </a:extLst>
          </p:cNvPr>
          <p:cNvSpPr/>
          <p:nvPr/>
        </p:nvSpPr>
        <p:spPr>
          <a:xfrm>
            <a:off x="5201175" y="4360118"/>
            <a:ext cx="1144143" cy="602123"/>
          </a:xfrm>
          <a:prstGeom prst="downArrowCallou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 Effect</a:t>
            </a:r>
          </a:p>
        </p:txBody>
      </p:sp>
      <p:sp>
        <p:nvSpPr>
          <p:cNvPr id="13" name="Callout: Down Arrow 12">
            <a:extLst>
              <a:ext uri="{FF2B5EF4-FFF2-40B4-BE49-F238E27FC236}">
                <a16:creationId xmlns:a16="http://schemas.microsoft.com/office/drawing/2014/main" id="{E4FAE89F-1EAD-A82F-F26F-0A7FD00899B0}"/>
              </a:ext>
            </a:extLst>
          </p:cNvPr>
          <p:cNvSpPr/>
          <p:nvPr/>
        </p:nvSpPr>
        <p:spPr>
          <a:xfrm>
            <a:off x="5201175" y="3729089"/>
            <a:ext cx="1144143" cy="602123"/>
          </a:xfrm>
          <a:prstGeom prst="downArrowCallou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Resistivity</a:t>
            </a:r>
          </a:p>
        </p:txBody>
      </p:sp>
      <p:sp>
        <p:nvSpPr>
          <p:cNvPr id="14" name="Callout: Down Arrow 13">
            <a:extLst>
              <a:ext uri="{FF2B5EF4-FFF2-40B4-BE49-F238E27FC236}">
                <a16:creationId xmlns:a16="http://schemas.microsoft.com/office/drawing/2014/main" id="{D7F862DA-EDFF-C6E8-A58B-50A17E1AD714}"/>
              </a:ext>
            </a:extLst>
          </p:cNvPr>
          <p:cNvSpPr/>
          <p:nvPr/>
        </p:nvSpPr>
        <p:spPr>
          <a:xfrm>
            <a:off x="5201176" y="3093259"/>
            <a:ext cx="1170596" cy="618787"/>
          </a:xfrm>
          <a:prstGeom prst="downArrowCallou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Seebec</a:t>
            </a:r>
            <a:r>
              <a:rPr lang="en-US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Coefficient</a:t>
            </a:r>
            <a:endParaRPr kumimoji="1" lang="en-US" sz="15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llout: Down Arrow 14">
            <a:extLst>
              <a:ext uri="{FF2B5EF4-FFF2-40B4-BE49-F238E27FC236}">
                <a16:creationId xmlns:a16="http://schemas.microsoft.com/office/drawing/2014/main" id="{B271C342-50AB-0B4F-5CEF-23771AF02497}"/>
              </a:ext>
            </a:extLst>
          </p:cNvPr>
          <p:cNvSpPr/>
          <p:nvPr/>
        </p:nvSpPr>
        <p:spPr>
          <a:xfrm>
            <a:off x="5201175" y="5021749"/>
            <a:ext cx="1170597" cy="679163"/>
          </a:xfrm>
          <a:prstGeom prst="downArrowCallou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 Measurement</a:t>
            </a:r>
            <a:endParaRPr kumimoji="1" lang="en-US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8BBA7BFA-D5F4-4062-7F50-B95423B76228}"/>
              </a:ext>
            </a:extLst>
          </p:cNvPr>
          <p:cNvSpPr/>
          <p:nvPr/>
        </p:nvSpPr>
        <p:spPr>
          <a:xfrm>
            <a:off x="7752117" y="1549558"/>
            <a:ext cx="502920" cy="4462272"/>
          </a:xfrm>
          <a:prstGeom prst="rightBrace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A75B6A-B47D-4C07-23B2-1957D64765D3}"/>
              </a:ext>
            </a:extLst>
          </p:cNvPr>
          <p:cNvSpPr txBox="1"/>
          <p:nvPr/>
        </p:nvSpPr>
        <p:spPr>
          <a:xfrm rot="5400000">
            <a:off x="6348750" y="3583533"/>
            <a:ext cx="43641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 Techniques</a:t>
            </a:r>
          </a:p>
        </p:txBody>
      </p:sp>
      <p:sp>
        <p:nvSpPr>
          <p:cNvPr id="17" name="Callout: Down Arrow 16">
            <a:extLst>
              <a:ext uri="{FF2B5EF4-FFF2-40B4-BE49-F238E27FC236}">
                <a16:creationId xmlns:a16="http://schemas.microsoft.com/office/drawing/2014/main" id="{6039564F-79E0-8D44-2069-DD1FB1F82962}"/>
              </a:ext>
            </a:extLst>
          </p:cNvPr>
          <p:cNvSpPr/>
          <p:nvPr/>
        </p:nvSpPr>
        <p:spPr>
          <a:xfrm>
            <a:off x="5227629" y="5728270"/>
            <a:ext cx="1144143" cy="710214"/>
          </a:xfrm>
          <a:prstGeom prst="downArrowCallou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Conductivity</a:t>
            </a:r>
            <a:endParaRPr kumimoji="1" lang="en-US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llout: Down Arrow 21">
            <a:extLst>
              <a:ext uri="{FF2B5EF4-FFF2-40B4-BE49-F238E27FC236}">
                <a16:creationId xmlns:a16="http://schemas.microsoft.com/office/drawing/2014/main" id="{48B9C8FF-E009-A5B6-F8C5-D1A75EFDD59F}"/>
              </a:ext>
            </a:extLst>
          </p:cNvPr>
          <p:cNvSpPr/>
          <p:nvPr/>
        </p:nvSpPr>
        <p:spPr>
          <a:xfrm>
            <a:off x="5203990" y="2470554"/>
            <a:ext cx="1144143" cy="599769"/>
          </a:xfrm>
          <a:prstGeom prst="downArrowCallou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SEM-EDS</a:t>
            </a:r>
            <a:endParaRPr kumimoji="1" lang="en-US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CED093-6815-286F-A241-D71D21C94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179" y="1156139"/>
            <a:ext cx="2792210" cy="52491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7D512D6-893D-4E77-40A0-43C2AFABE554}"/>
              </a:ext>
            </a:extLst>
          </p:cNvPr>
          <p:cNvGrpSpPr/>
          <p:nvPr/>
        </p:nvGrpSpPr>
        <p:grpSpPr>
          <a:xfrm>
            <a:off x="366951" y="1022788"/>
            <a:ext cx="1371602" cy="5288450"/>
            <a:chOff x="366951" y="1022788"/>
            <a:chExt cx="1371602" cy="528845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AE8DAC-AF1D-E8B4-B6B6-901349E8A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52" y="2091297"/>
              <a:ext cx="1371600" cy="10287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BD67492-80D4-9594-CC3E-14DF8B5EB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52" y="1022788"/>
              <a:ext cx="1371600" cy="103806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460AE6-9414-F506-3AF6-06859B8A7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51" y="3150446"/>
              <a:ext cx="1371600" cy="10287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8A7B09-6E1F-2E6B-F17C-E4D523837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16" b="11150"/>
            <a:stretch/>
          </p:blipFill>
          <p:spPr>
            <a:xfrm>
              <a:off x="366951" y="4209595"/>
              <a:ext cx="1371600" cy="104249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0F31EA8-71D4-216B-1584-8D7A07AF3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750" r="20601" b="1991"/>
            <a:stretch/>
          </p:blipFill>
          <p:spPr>
            <a:xfrm rot="16200000">
              <a:off x="538403" y="5111087"/>
              <a:ext cx="1028700" cy="1371601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5556430-C5D3-97EF-5027-7294D993FB2A}"/>
              </a:ext>
            </a:extLst>
          </p:cNvPr>
          <p:cNvSpPr txBox="1"/>
          <p:nvPr/>
        </p:nvSpPr>
        <p:spPr>
          <a:xfrm>
            <a:off x="3977466" y="5183614"/>
            <a:ext cx="1170598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>
                <a:latin typeface="Times New Roman" panose="02020603050405020304" pitchFamily="18" charset="0"/>
              </a:rPr>
              <a:t>At 1423</a:t>
            </a:r>
            <a:r>
              <a:rPr lang="en-US" sz="1100" spc="-45" baseline="30000" dirty="0">
                <a:latin typeface="Times New Roman" panose="02020603050405020304" pitchFamily="18" charset="0"/>
              </a:rPr>
              <a:t> </a:t>
            </a:r>
            <a:r>
              <a:rPr lang="en-US" sz="1100" spc="-45" dirty="0">
                <a:latin typeface="Times New Roman" panose="02020603050405020304" pitchFamily="18" charset="0"/>
              </a:rPr>
              <a:t>K for 3 </a:t>
            </a:r>
            <a:r>
              <a:rPr lang="en-US" sz="1100" spc="-45" dirty="0" err="1">
                <a:latin typeface="Times New Roman" panose="02020603050405020304" pitchFamily="18" charset="0"/>
              </a:rPr>
              <a:t>hr</a:t>
            </a: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DDA4B1-373B-8E18-FA64-9AD8932584EB}"/>
              </a:ext>
            </a:extLst>
          </p:cNvPr>
          <p:cNvSpPr txBox="1"/>
          <p:nvPr/>
        </p:nvSpPr>
        <p:spPr>
          <a:xfrm>
            <a:off x="3958685" y="6093296"/>
            <a:ext cx="126894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>
                <a:latin typeface="Times New Roman" panose="02020603050405020304" pitchFamily="18" charset="0"/>
              </a:rPr>
              <a:t>At 1113 K for 20 </a:t>
            </a:r>
            <a:r>
              <a:rPr lang="en-US" sz="1100" spc="-45" dirty="0" err="1">
                <a:latin typeface="Times New Roman" panose="02020603050405020304" pitchFamily="18" charset="0"/>
              </a:rPr>
              <a:t>hr</a:t>
            </a:r>
            <a:endParaRPr lang="en-US" sz="1100" spc="-45" dirty="0">
              <a:latin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B8A4E-447E-9002-7431-6FCF8FEAC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634C-CDC7-416D-8B4A-3ECC46D74F5E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B461C2-744F-C1A6-318B-4AED7C8A73A8}"/>
              </a:ext>
            </a:extLst>
          </p:cNvPr>
          <p:cNvSpPr txBox="1"/>
          <p:nvPr/>
        </p:nvSpPr>
        <p:spPr>
          <a:xfrm>
            <a:off x="6323532" y="1484784"/>
            <a:ext cx="1416820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>
                <a:latin typeface="Times New Roman" panose="02020603050405020304" pitchFamily="18" charset="0"/>
              </a:rPr>
              <a:t>RIGAKU </a:t>
            </a:r>
            <a:r>
              <a:rPr lang="en-US" sz="1100" spc="-45" dirty="0" err="1">
                <a:latin typeface="Times New Roman" panose="02020603050405020304" pitchFamily="18" charset="0"/>
              </a:rPr>
              <a:t>SmartLab</a:t>
            </a:r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B4C937-29E2-2E4E-35C7-5D4755B6DF46}"/>
              </a:ext>
            </a:extLst>
          </p:cNvPr>
          <p:cNvSpPr txBox="1"/>
          <p:nvPr/>
        </p:nvSpPr>
        <p:spPr>
          <a:xfrm>
            <a:off x="6323532" y="2132856"/>
            <a:ext cx="1170598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>
                <a:latin typeface="Times New Roman" panose="02020603050405020304" pitchFamily="18" charset="0"/>
              </a:rPr>
              <a:t>3D SEM VE 8800</a:t>
            </a:r>
            <a:endParaRPr lang="en-US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818213-7510-F0EB-AA1D-3F1C9AF9681D}"/>
              </a:ext>
            </a:extLst>
          </p:cNvPr>
          <p:cNvSpPr txBox="1"/>
          <p:nvPr/>
        </p:nvSpPr>
        <p:spPr>
          <a:xfrm>
            <a:off x="6326372" y="2708920"/>
            <a:ext cx="1170598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>
                <a:latin typeface="Times New Roman" panose="02020603050405020304" pitchFamily="18" charset="0"/>
              </a:rPr>
              <a:t>Hitachi SU 8010</a:t>
            </a:r>
            <a:endParaRPr lang="en-US" sz="11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A8F915-A6F9-4437-A583-8E4C45484410}"/>
              </a:ext>
            </a:extLst>
          </p:cNvPr>
          <p:cNvSpPr txBox="1"/>
          <p:nvPr/>
        </p:nvSpPr>
        <p:spPr>
          <a:xfrm>
            <a:off x="6323531" y="5247361"/>
            <a:ext cx="1416819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>
                <a:latin typeface="Times New Roman" panose="02020603050405020304" pitchFamily="18" charset="0"/>
              </a:rPr>
              <a:t>Homebuilt Apparatus up to 800 K</a:t>
            </a:r>
            <a:endParaRPr lang="en-US" sz="11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19DD98-093E-A878-71A9-B1005FE42312}"/>
              </a:ext>
            </a:extLst>
          </p:cNvPr>
          <p:cNvSpPr txBox="1"/>
          <p:nvPr/>
        </p:nvSpPr>
        <p:spPr>
          <a:xfrm>
            <a:off x="6323531" y="6047710"/>
            <a:ext cx="1170598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>
                <a:latin typeface="Times New Roman" panose="02020603050405020304" pitchFamily="18" charset="0"/>
              </a:rPr>
              <a:t>PEM-2 apparatus</a:t>
            </a:r>
            <a:endParaRPr lang="en-US" sz="1100" dirty="0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055A8ECF-2C5E-F50C-11DD-659CB97E27C5}"/>
              </a:ext>
            </a:extLst>
          </p:cNvPr>
          <p:cNvSpPr/>
          <p:nvPr/>
        </p:nvSpPr>
        <p:spPr>
          <a:xfrm>
            <a:off x="6332239" y="3263955"/>
            <a:ext cx="544017" cy="1372332"/>
          </a:xfrm>
          <a:prstGeom prst="rightBrac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86C7FC-19A1-D8A3-9ED6-B925996F0515}"/>
              </a:ext>
            </a:extLst>
          </p:cNvPr>
          <p:cNvSpPr txBox="1"/>
          <p:nvPr/>
        </p:nvSpPr>
        <p:spPr>
          <a:xfrm>
            <a:off x="6832979" y="3734677"/>
            <a:ext cx="1144143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 err="1">
                <a:latin typeface="Times New Roman" panose="02020603050405020304" pitchFamily="18" charset="0"/>
              </a:rPr>
              <a:t>ResiTest</a:t>
            </a:r>
            <a:r>
              <a:rPr lang="en-US" sz="1100" spc="-45" dirty="0">
                <a:latin typeface="Times New Roman" panose="02020603050405020304" pitchFamily="18" charset="0"/>
              </a:rPr>
              <a:t> 8300 up to 395 K</a:t>
            </a:r>
            <a:endParaRPr lang="en-US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693A9B-7547-4F3E-9338-726C0C15510C}"/>
              </a:ext>
            </a:extLst>
          </p:cNvPr>
          <p:cNvSpPr txBox="1"/>
          <p:nvPr/>
        </p:nvSpPr>
        <p:spPr>
          <a:xfrm>
            <a:off x="6586670" y="4485002"/>
            <a:ext cx="76815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>
                <a:latin typeface="Times New Roman" panose="02020603050405020304" pitchFamily="18" charset="0"/>
              </a:rPr>
              <a:t>At 300 K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3484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4A8E5-B229-C7C4-C178-EC479F47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20D5-AAB4-49C5-B5A3-5C525FA8FCE7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706D5-9AF3-72CA-0C8E-AB8BC0B6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C1A4E676-0288-2254-C99D-86D72F517352}"/>
              </a:ext>
            </a:extLst>
          </p:cNvPr>
          <p:cNvSpPr txBox="1">
            <a:spLocks/>
          </p:cNvSpPr>
          <p:nvPr/>
        </p:nvSpPr>
        <p:spPr>
          <a:xfrm>
            <a:off x="390364" y="2891769"/>
            <a:ext cx="8363272" cy="1074462"/>
          </a:xfrm>
          <a:prstGeom prst="round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Discussions</a:t>
            </a:r>
            <a:endParaRPr lang="en-US" altLang="ja-JP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K:\web\ynu-logo\base04-1.jpg">
            <a:extLst>
              <a:ext uri="{FF2B5EF4-FFF2-40B4-BE49-F238E27FC236}">
                <a16:creationId xmlns:a16="http://schemas.microsoft.com/office/drawing/2014/main" id="{34C28F2C-989F-D388-723C-A0FA2ADCC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6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909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pic>
        <p:nvPicPr>
          <p:cNvPr id="25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58BF427A-66CB-E77F-D443-8220DE839700}"/>
              </a:ext>
            </a:extLst>
          </p:cNvPr>
          <p:cNvSpPr txBox="1">
            <a:spLocks/>
          </p:cNvSpPr>
          <p:nvPr/>
        </p:nvSpPr>
        <p:spPr>
          <a:xfrm>
            <a:off x="133434" y="941221"/>
            <a:ext cx="4287170" cy="2460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ja-JP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SmartLab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Rigaku with Cu K</a:t>
            </a:r>
            <a:r>
              <a:rPr lang="el-GR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XRD data tallied ICSD database.</a:t>
            </a:r>
          </a:p>
          <a:p>
            <a:pPr algn="just"/>
            <a:endParaRPr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Metallic </a:t>
            </a:r>
            <a:r>
              <a:rPr lang="el-GR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-phase at 2</a:t>
            </a:r>
            <a:r>
              <a:rPr lang="el-GR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45.2</a:t>
            </a:r>
            <a:r>
              <a:rPr lang="en-US" altLang="ja-JP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observed along with </a:t>
            </a:r>
            <a:r>
              <a:rPr lang="el-GR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-phase.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Rietveld Analysis for the crystal parameters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 descr="A graph of a sample&#10;&#10;Description automatically generated">
            <a:extLst>
              <a:ext uri="{FF2B5EF4-FFF2-40B4-BE49-F238E27FC236}">
                <a16:creationId xmlns:a16="http://schemas.microsoft.com/office/drawing/2014/main" id="{4AC7BD99-1CE7-A88C-D507-D8E4E47E3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"/>
          <a:stretch>
            <a:fillRect/>
          </a:stretch>
        </p:blipFill>
        <p:spPr>
          <a:xfrm>
            <a:off x="69551" y="3565269"/>
            <a:ext cx="3749040" cy="2431415"/>
          </a:xfrm>
          <a:prstGeom prst="rect">
            <a:avLst/>
          </a:prstGeom>
          <a:ln>
            <a:noFill/>
          </a:ln>
        </p:spPr>
      </p:pic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5A9E7994-1E3A-D86F-0E10-D192C253A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75C6-A122-491F-BEBE-CFD6596F90F9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D9C20FF-B3F0-4EAC-E09C-63918F2C1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960" y="1748849"/>
            <a:ext cx="4722917" cy="486360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15729ED4-EBBD-0A00-D53B-0D3BF5887F03}"/>
              </a:ext>
            </a:extLst>
          </p:cNvPr>
          <p:cNvSpPr/>
          <p:nvPr/>
        </p:nvSpPr>
        <p:spPr>
          <a:xfrm>
            <a:off x="6137734" y="5040956"/>
            <a:ext cx="216024" cy="288032"/>
          </a:xfrm>
          <a:prstGeom prst="rect">
            <a:avLst/>
          </a:prstGeom>
          <a:noFill/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9378E5D-6D4D-2C7C-5385-237074E9AEEE}"/>
              </a:ext>
            </a:extLst>
          </p:cNvPr>
          <p:cNvCxnSpPr>
            <a:cxnSpLocks/>
          </p:cNvCxnSpPr>
          <p:nvPr/>
        </p:nvCxnSpPr>
        <p:spPr>
          <a:xfrm flipV="1">
            <a:off x="6378033" y="1783559"/>
            <a:ext cx="1497586" cy="322961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C788EA6-8736-7788-DEDB-360FA6B17A5C}"/>
              </a:ext>
            </a:extLst>
          </p:cNvPr>
          <p:cNvCxnSpPr>
            <a:cxnSpLocks/>
          </p:cNvCxnSpPr>
          <p:nvPr/>
        </p:nvCxnSpPr>
        <p:spPr>
          <a:xfrm flipV="1">
            <a:off x="6120774" y="922168"/>
            <a:ext cx="1758119" cy="41187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icture 94">
            <a:extLst>
              <a:ext uri="{FF2B5EF4-FFF2-40B4-BE49-F238E27FC236}">
                <a16:creationId xmlns:a16="http://schemas.microsoft.com/office/drawing/2014/main" id="{C050C3D6-7484-BAE7-7225-51E7ECEDA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600" y="875084"/>
            <a:ext cx="978420" cy="986219"/>
          </a:xfrm>
          <a:prstGeom prst="rect">
            <a:avLst/>
          </a:prstGeom>
        </p:spPr>
      </p:pic>
      <p:sp>
        <p:nvSpPr>
          <p:cNvPr id="96" name="TextBox 32">
            <a:extLst>
              <a:ext uri="{FF2B5EF4-FFF2-40B4-BE49-F238E27FC236}">
                <a16:creationId xmlns:a16="http://schemas.microsoft.com/office/drawing/2014/main" id="{51F0765B-D2D2-69CD-A28F-30E53A1C191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353569" y="3445744"/>
            <a:ext cx="650121" cy="11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just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(</a:t>
            </a: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020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)</a:t>
            </a:r>
            <a:endParaRPr lang="en-US" sz="800" kern="100" dirty="0">
              <a:effectLst/>
              <a:latin typeface="Yu Mincho" panose="02020400000000000000" pitchFamily="18" charset="-128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97" name="TextBox 230">
            <a:extLst>
              <a:ext uri="{FF2B5EF4-FFF2-40B4-BE49-F238E27FC236}">
                <a16:creationId xmlns:a16="http://schemas.microsoft.com/office/drawing/2014/main" id="{B222E916-FA20-2753-AFA5-4B3936C980D1}"/>
              </a:ext>
            </a:extLst>
          </p:cNvPr>
          <p:cNvSpPr txBox="1"/>
          <p:nvPr/>
        </p:nvSpPr>
        <p:spPr>
          <a:xfrm rot="16200000">
            <a:off x="4609259" y="3484770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(112)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231">
            <a:extLst>
              <a:ext uri="{FF2B5EF4-FFF2-40B4-BE49-F238E27FC236}">
                <a16:creationId xmlns:a16="http://schemas.microsoft.com/office/drawing/2014/main" id="{97DEDDC5-F793-E688-5FA0-4406B1C2C551}"/>
              </a:ext>
            </a:extLst>
          </p:cNvPr>
          <p:cNvSpPr txBox="1"/>
          <p:nvPr/>
        </p:nvSpPr>
        <p:spPr>
          <a:xfrm rot="16200000">
            <a:off x="4944773" y="3370302"/>
            <a:ext cx="6501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(202)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232">
            <a:extLst>
              <a:ext uri="{FF2B5EF4-FFF2-40B4-BE49-F238E27FC236}">
                <a16:creationId xmlns:a16="http://schemas.microsoft.com/office/drawing/2014/main" id="{394B4390-0571-6720-7EE6-A7B265B9748E}"/>
              </a:ext>
            </a:extLst>
          </p:cNvPr>
          <p:cNvSpPr txBox="1"/>
          <p:nvPr/>
        </p:nvSpPr>
        <p:spPr>
          <a:xfrm rot="16200000">
            <a:off x="5516795" y="3524811"/>
            <a:ext cx="6501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(023)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233">
            <a:extLst>
              <a:ext uri="{FF2B5EF4-FFF2-40B4-BE49-F238E27FC236}">
                <a16:creationId xmlns:a16="http://schemas.microsoft.com/office/drawing/2014/main" id="{347A805A-461F-48A2-81B2-40A410A76307}"/>
              </a:ext>
            </a:extLst>
          </p:cNvPr>
          <p:cNvSpPr txBox="1"/>
          <p:nvPr/>
        </p:nvSpPr>
        <p:spPr>
          <a:xfrm rot="16200000">
            <a:off x="5327615" y="3398001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(312)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234">
            <a:extLst>
              <a:ext uri="{FF2B5EF4-FFF2-40B4-BE49-F238E27FC236}">
                <a16:creationId xmlns:a16="http://schemas.microsoft.com/office/drawing/2014/main" id="{289C07A8-3ECC-78AA-6E58-2E849654D261}"/>
              </a:ext>
            </a:extLst>
          </p:cNvPr>
          <p:cNvSpPr txBox="1"/>
          <p:nvPr/>
        </p:nvSpPr>
        <p:spPr>
          <a:xfrm rot="16200000">
            <a:off x="5749071" y="3453869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(421)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235">
            <a:extLst>
              <a:ext uri="{FF2B5EF4-FFF2-40B4-BE49-F238E27FC236}">
                <a16:creationId xmlns:a16="http://schemas.microsoft.com/office/drawing/2014/main" id="{649DC347-BB13-83C4-1E89-B72842F4ED70}"/>
              </a:ext>
            </a:extLst>
          </p:cNvPr>
          <p:cNvSpPr txBox="1"/>
          <p:nvPr/>
        </p:nvSpPr>
        <p:spPr>
          <a:xfrm rot="16200000">
            <a:off x="5866226" y="3471763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(331)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236">
            <a:extLst>
              <a:ext uri="{FF2B5EF4-FFF2-40B4-BE49-F238E27FC236}">
                <a16:creationId xmlns:a16="http://schemas.microsoft.com/office/drawing/2014/main" id="{517E36F9-FEDC-41C6-2530-7C8C37FC8743}"/>
              </a:ext>
            </a:extLst>
          </p:cNvPr>
          <p:cNvSpPr txBox="1"/>
          <p:nvPr/>
        </p:nvSpPr>
        <p:spPr>
          <a:xfrm rot="16200000">
            <a:off x="6382980" y="3523050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(024)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237">
            <a:extLst>
              <a:ext uri="{FF2B5EF4-FFF2-40B4-BE49-F238E27FC236}">
                <a16:creationId xmlns:a16="http://schemas.microsoft.com/office/drawing/2014/main" id="{1AD61EE1-AAC9-3313-3F57-64E3497F566F}"/>
              </a:ext>
            </a:extLst>
          </p:cNvPr>
          <p:cNvSpPr txBox="1"/>
          <p:nvPr/>
        </p:nvSpPr>
        <p:spPr>
          <a:xfrm rot="16200000">
            <a:off x="5885485" y="3413377"/>
            <a:ext cx="735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(041)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238">
            <a:extLst>
              <a:ext uri="{FF2B5EF4-FFF2-40B4-BE49-F238E27FC236}">
                <a16:creationId xmlns:a16="http://schemas.microsoft.com/office/drawing/2014/main" id="{1F17AE73-2F3F-224E-E7DE-CE9A145ABFF8}"/>
              </a:ext>
            </a:extLst>
          </p:cNvPr>
          <p:cNvSpPr txBox="1"/>
          <p:nvPr/>
        </p:nvSpPr>
        <p:spPr>
          <a:xfrm rot="16200000">
            <a:off x="6584346" y="3667066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(242)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239">
            <a:extLst>
              <a:ext uri="{FF2B5EF4-FFF2-40B4-BE49-F238E27FC236}">
                <a16:creationId xmlns:a16="http://schemas.microsoft.com/office/drawing/2014/main" id="{5F38B14E-0E49-2FDE-D53A-3CE860FF4383}"/>
              </a:ext>
            </a:extLst>
          </p:cNvPr>
          <p:cNvSpPr txBox="1"/>
          <p:nvPr/>
        </p:nvSpPr>
        <p:spPr>
          <a:xfrm rot="16200000">
            <a:off x="6875303" y="3739074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(602)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240">
            <a:extLst>
              <a:ext uri="{FF2B5EF4-FFF2-40B4-BE49-F238E27FC236}">
                <a16:creationId xmlns:a16="http://schemas.microsoft.com/office/drawing/2014/main" id="{4D0C7C14-458F-9897-AB14-CEDA4F404147}"/>
              </a:ext>
            </a:extLst>
          </p:cNvPr>
          <p:cNvSpPr txBox="1"/>
          <p:nvPr/>
        </p:nvSpPr>
        <p:spPr>
          <a:xfrm rot="16200000">
            <a:off x="6281591" y="3485312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(240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241">
            <a:extLst>
              <a:ext uri="{FF2B5EF4-FFF2-40B4-BE49-F238E27FC236}">
                <a16:creationId xmlns:a16="http://schemas.microsoft.com/office/drawing/2014/main" id="{1B7C8F0F-A024-2B8F-66A5-047ED4EBB0FA}"/>
              </a:ext>
            </a:extLst>
          </p:cNvPr>
          <p:cNvSpPr txBox="1"/>
          <p:nvPr/>
        </p:nvSpPr>
        <p:spPr>
          <a:xfrm rot="16200000">
            <a:off x="7447897" y="3811082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(533)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242">
            <a:extLst>
              <a:ext uri="{FF2B5EF4-FFF2-40B4-BE49-F238E27FC236}">
                <a16:creationId xmlns:a16="http://schemas.microsoft.com/office/drawing/2014/main" id="{DA54CC7A-C3B7-BE23-1C45-1F03A60B59E2}"/>
              </a:ext>
            </a:extLst>
          </p:cNvPr>
          <p:cNvSpPr txBox="1"/>
          <p:nvPr/>
        </p:nvSpPr>
        <p:spPr>
          <a:xfrm rot="16200000">
            <a:off x="8105367" y="3739074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(515)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246">
            <a:extLst>
              <a:ext uri="{FF2B5EF4-FFF2-40B4-BE49-F238E27FC236}">
                <a16:creationId xmlns:a16="http://schemas.microsoft.com/office/drawing/2014/main" id="{F970C617-0A2E-1139-B78D-D100C57E05B0}"/>
              </a:ext>
            </a:extLst>
          </p:cNvPr>
          <p:cNvSpPr txBox="1"/>
          <p:nvPr/>
        </p:nvSpPr>
        <p:spPr>
          <a:xfrm rot="16200000">
            <a:off x="4902900" y="2782766"/>
            <a:ext cx="650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(202)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248">
            <a:extLst>
              <a:ext uri="{FF2B5EF4-FFF2-40B4-BE49-F238E27FC236}">
                <a16:creationId xmlns:a16="http://schemas.microsoft.com/office/drawing/2014/main" id="{74411556-6965-9980-2251-4D6ED6F216CB}"/>
              </a:ext>
            </a:extLst>
          </p:cNvPr>
          <p:cNvSpPr txBox="1"/>
          <p:nvPr/>
        </p:nvSpPr>
        <p:spPr>
          <a:xfrm rot="16200000">
            <a:off x="6036792" y="3028452"/>
            <a:ext cx="5758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(422)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AA2256B-7A74-8E6A-E30E-E73D8DAC38C4}"/>
              </a:ext>
            </a:extLst>
          </p:cNvPr>
          <p:cNvCxnSpPr>
            <a:cxnSpLocks/>
          </p:cNvCxnSpPr>
          <p:nvPr/>
        </p:nvCxnSpPr>
        <p:spPr>
          <a:xfrm flipV="1">
            <a:off x="6397027" y="1805076"/>
            <a:ext cx="2309946" cy="33551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418F2ED6-EBFC-54CC-7AB9-E7C218AB8D40}"/>
              </a:ext>
            </a:extLst>
          </p:cNvPr>
          <p:cNvSpPr txBox="1"/>
          <p:nvPr/>
        </p:nvSpPr>
        <p:spPr>
          <a:xfrm>
            <a:off x="191334" y="142222"/>
            <a:ext cx="8859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Diffraction for Fe</a:t>
            </a:r>
            <a:r>
              <a:rPr lang="en-GB" sz="3600" u="sng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1-x</a:t>
            </a:r>
            <a:r>
              <a:rPr lang="en-GB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GB" sz="3600" u="sng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GB" sz="3600" u="sng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(0 &lt; x &lt; 0.1)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275F32F-CC89-664C-42D6-DAA1B6164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137" y="2133454"/>
            <a:ext cx="1648055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6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8D914-CD4E-4CAA-17DE-273257086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3B9972-3A71-C511-FB13-0E29B32D7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D45B073F-E9E0-CACD-14C5-5229243657E6}"/>
              </a:ext>
            </a:extLst>
          </p:cNvPr>
          <p:cNvSpPr txBox="1">
            <a:spLocks/>
          </p:cNvSpPr>
          <p:nvPr/>
        </p:nvSpPr>
        <p:spPr>
          <a:xfrm>
            <a:off x="519489" y="1268760"/>
            <a:ext cx="1621930" cy="558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doped </a:t>
            </a:r>
          </a:p>
          <a:p>
            <a:pPr algn="just"/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Non-Annealed samples</a:t>
            </a:r>
          </a:p>
        </p:txBody>
      </p:sp>
      <p:pic>
        <p:nvPicPr>
          <p:cNvPr id="25" name="Picture 2" descr="K:\web\ynu-logo\base04-1.jpg">
            <a:extLst>
              <a:ext uri="{FF2B5EF4-FFF2-40B4-BE49-F238E27FC236}">
                <a16:creationId xmlns:a16="http://schemas.microsoft.com/office/drawing/2014/main" id="{415171BC-F188-EFDE-F368-3D178428B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B69629-41EB-CE97-94A4-9C4E8055B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40" y="2379006"/>
            <a:ext cx="3628450" cy="405082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タイトル 1">
            <a:extLst>
              <a:ext uri="{FF2B5EF4-FFF2-40B4-BE49-F238E27FC236}">
                <a16:creationId xmlns:a16="http://schemas.microsoft.com/office/drawing/2014/main" id="{F93B21D6-844D-EB76-E360-796E4677F68A}"/>
              </a:ext>
            </a:extLst>
          </p:cNvPr>
          <p:cNvSpPr txBox="1">
            <a:spLocks/>
          </p:cNvSpPr>
          <p:nvPr/>
        </p:nvSpPr>
        <p:spPr>
          <a:xfrm>
            <a:off x="2141419" y="130845"/>
            <a:ext cx="4810770" cy="881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SEM-EDS</a:t>
            </a: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SEM, SU8010, Hitachi</a:t>
            </a: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EDS XFlash5060FQ, </a:t>
            </a: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Bruker</a:t>
            </a: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615AA669-9790-50AE-E641-38049A71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750A-F3AE-47DC-9279-E9715BED42D3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AE19E1F4-23B1-48B8-57F1-40F3AFF188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721"/>
          <a:stretch/>
        </p:blipFill>
        <p:spPr>
          <a:xfrm>
            <a:off x="2352165" y="1117808"/>
            <a:ext cx="2121052" cy="1167562"/>
          </a:xfrm>
          <a:prstGeom prst="rect">
            <a:avLst/>
          </a:prstGeom>
        </p:spPr>
      </p:pic>
      <p:sp>
        <p:nvSpPr>
          <p:cNvPr id="66" name="タイトル 1">
            <a:extLst>
              <a:ext uri="{FF2B5EF4-FFF2-40B4-BE49-F238E27FC236}">
                <a16:creationId xmlns:a16="http://schemas.microsoft.com/office/drawing/2014/main" id="{F4CEEB22-9457-DA01-B5C3-97582D95D13A}"/>
              </a:ext>
            </a:extLst>
          </p:cNvPr>
          <p:cNvSpPr txBox="1">
            <a:spLocks/>
          </p:cNvSpPr>
          <p:nvPr/>
        </p:nvSpPr>
        <p:spPr>
          <a:xfrm>
            <a:off x="4804940" y="1143035"/>
            <a:ext cx="1621930" cy="558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doped </a:t>
            </a:r>
          </a:p>
          <a:p>
            <a:pPr algn="just"/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Annealed samples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583524-FE97-8411-95BA-3AAC96BBB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10" y="2379006"/>
            <a:ext cx="3762607" cy="405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A4F113B-BAEF-4CA1-760B-9E6614C23C06}"/>
              </a:ext>
            </a:extLst>
          </p:cNvPr>
          <p:cNvGrpSpPr/>
          <p:nvPr/>
        </p:nvGrpSpPr>
        <p:grpSpPr>
          <a:xfrm>
            <a:off x="6156176" y="1143035"/>
            <a:ext cx="2121052" cy="1166400"/>
            <a:chOff x="6156176" y="1143035"/>
            <a:chExt cx="2121052" cy="11664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BAB0E0F-7E78-0327-8778-43F389511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306"/>
            <a:stretch/>
          </p:blipFill>
          <p:spPr>
            <a:xfrm>
              <a:off x="6156176" y="1143035"/>
              <a:ext cx="2121052" cy="11664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4DA5E7-36E9-C443-B1A7-C01FCFD43655}"/>
                </a:ext>
              </a:extLst>
            </p:cNvPr>
            <p:cNvSpPr/>
            <p:nvPr/>
          </p:nvSpPr>
          <p:spPr>
            <a:xfrm>
              <a:off x="6178083" y="1180545"/>
              <a:ext cx="440255" cy="1354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kumimoji="1" lang="en-GB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0105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pic>
        <p:nvPicPr>
          <p:cNvPr id="25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タイトル 1">
                <a:extLst>
                  <a:ext uri="{FF2B5EF4-FFF2-40B4-BE49-F238E27FC236}">
                    <a16:creationId xmlns:a16="http://schemas.microsoft.com/office/drawing/2014/main" id="{33BB0A12-3157-8372-B30A-867C2836D0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5852" y="5116275"/>
                <a:ext cx="3888433" cy="127116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/>
                <a:r>
                  <a:rPr lang="en-US" altLang="ja-JP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Mott’s formula</a:t>
                </a:r>
              </a:p>
              <a:p>
                <a:pPr algn="just"/>
                <a:r>
                  <a:rPr lang="en-US" sz="2300" kern="100" dirty="0">
                    <a:ea typeface="HGMaruGothicMPRO" panose="020F0600000000000000" pitchFamily="34" charset="-128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300" i="1" kern="100" smtClean="0">
                        <a:effectLst/>
                        <a:latin typeface="Cambria Math" panose="02040503050406030204" pitchFamily="18" charset="0"/>
                        <a:ea typeface="HGMaruGothicMPRO" panose="020F0600000000000000" pitchFamily="34" charset="-128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300" i="1" kern="100" smtClean="0">
                        <a:effectLst/>
                        <a:latin typeface="Cambria Math" panose="02040503050406030204" pitchFamily="18" charset="0"/>
                        <a:ea typeface="HGMaruGothicMPRO" panose="020F0600000000000000" pitchFamily="34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300" i="1" kern="100">
                            <a:effectLst/>
                            <a:latin typeface="Cambria Math" panose="02040503050406030204" pitchFamily="18" charset="0"/>
                            <a:ea typeface="HGMaruGothicMPRO" panose="020F0600000000000000" pitchFamily="34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300" i="1" kern="100">
                            <a:effectLst/>
                            <a:latin typeface="Cambria Math" panose="02040503050406030204" pitchFamily="18" charset="0"/>
                            <a:ea typeface="HGMaruGothicMPRO" panose="020F0600000000000000" pitchFamily="34" charset="-128"/>
                            <a:cs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300" i="1" kern="100">
                            <a:effectLst/>
                            <a:latin typeface="Cambria Math" panose="02040503050406030204" pitchFamily="18" charset="0"/>
                            <a:ea typeface="HGMaruGothicMPRO" panose="020F0600000000000000" pitchFamily="34" charset="-128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</m:d>
                        <m:sSup>
                          <m:sSupPr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300" i="1" kern="100">
                        <a:effectLst/>
                        <a:latin typeface="Cambria Math" panose="02040503050406030204" pitchFamily="18" charset="0"/>
                        <a:ea typeface="HGMaruGothicMPRO" panose="020F0600000000000000" pitchFamily="34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300" i="1" kern="100" baseline="30000">
                        <a:effectLst/>
                        <a:latin typeface="Cambria Math" panose="02040503050406030204" pitchFamily="18" charset="0"/>
                        <a:ea typeface="HGMaruGothicMPRO" panose="020F0600000000000000" pitchFamily="34" charset="-128"/>
                        <a:cs typeface="Times New Roman" panose="02020603050405020304" pitchFamily="18" charset="0"/>
                      </a:rPr>
                      <m:t>∗</m:t>
                    </m:r>
                    <m:sSup>
                      <m:sSupPr>
                        <m:ctrlPr>
                          <a:rPr lang="en-US" sz="2300" i="1" kern="100">
                            <a:effectLst/>
                            <a:latin typeface="Cambria Math" panose="02040503050406030204" pitchFamily="18" charset="0"/>
                            <a:ea typeface="HGMaruGothicMPRO" panose="020F0600000000000000" pitchFamily="34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300" i="1" kern="100">
                                    <a:effectLst/>
                                    <a:latin typeface="Cambria Math" panose="02040503050406030204" pitchFamily="18" charset="0"/>
                                    <a:ea typeface="HGMaruGothicMPRO" panose="020F0600000000000000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300" i="1" kern="100">
                                    <a:effectLst/>
                                    <a:latin typeface="Cambria Math" panose="02040503050406030204" pitchFamily="18" charset="0"/>
                                    <a:ea typeface="HGMaruGothicMPRO" panose="020F0600000000000000" pitchFamily="34" charset="-128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300" b="0" i="1" kern="100" smtClean="0">
                                    <a:effectLst/>
                                    <a:latin typeface="Cambria Math" panose="02040503050406030204" pitchFamily="18" charset="0"/>
                                    <a:ea typeface="HGMaruGothicMPRO" panose="020F0600000000000000" pitchFamily="34" charset="-128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skw"/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ja-JP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algn="just"/>
                <a:r>
                  <a:rPr lang="en-US" altLang="ja-JP" sz="23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S</a:t>
                </a:r>
                <a:r>
                  <a:rPr lang="en-US" altLang="ja-JP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ja-JP" sz="23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ja-JP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23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23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-2/3</a:t>
                </a:r>
                <a:endParaRPr lang="en-US" altLang="ja-JP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タイトル 1">
                <a:extLst>
                  <a:ext uri="{FF2B5EF4-FFF2-40B4-BE49-F238E27FC236}">
                    <a16:creationId xmlns:a16="http://schemas.microsoft.com/office/drawing/2014/main" id="{33BB0A12-3157-8372-B30A-867C2836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52" y="5116275"/>
                <a:ext cx="3888433" cy="1271165"/>
              </a:xfrm>
              <a:prstGeom prst="rect">
                <a:avLst/>
              </a:prstGeom>
              <a:blipFill>
                <a:blip r:embed="rId4"/>
                <a:stretch>
                  <a:fillRect l="-2194" t="-11005" b="-177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タイトル 1">
            <a:extLst>
              <a:ext uri="{FF2B5EF4-FFF2-40B4-BE49-F238E27FC236}">
                <a16:creationId xmlns:a16="http://schemas.microsoft.com/office/drawing/2014/main" id="{7773E9D9-3D74-D2FD-E0AA-AAA081221E40}"/>
              </a:ext>
            </a:extLst>
          </p:cNvPr>
          <p:cNvSpPr txBox="1">
            <a:spLocks/>
          </p:cNvSpPr>
          <p:nvPr/>
        </p:nvSpPr>
        <p:spPr>
          <a:xfrm>
            <a:off x="453069" y="203070"/>
            <a:ext cx="3962352" cy="818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Seebeck Coefficient</a:t>
            </a: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B996F3B0-7130-C0C0-CC78-18112CB7A5DB}"/>
              </a:ext>
            </a:extLst>
          </p:cNvPr>
          <p:cNvSpPr txBox="1">
            <a:spLocks/>
          </p:cNvSpPr>
          <p:nvPr/>
        </p:nvSpPr>
        <p:spPr>
          <a:xfrm>
            <a:off x="4727789" y="225716"/>
            <a:ext cx="3732643" cy="756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Pisarenko</a:t>
            </a:r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Graph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3CC0201-38E7-03BB-E037-49A0A231A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147D-819A-4A45-8F1F-2038750BCB82}" type="datetime1">
              <a:rPr kumimoji="1" lang="en-US" altLang="ja-JP" smtClean="0"/>
              <a:t>9/23/2024</a:t>
            </a:fld>
            <a:endParaRPr kumimoji="1" lang="ja-JP" altLang="en-US" dirty="0"/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0CEDC9C5-8815-A53C-1141-65483B884FED}"/>
              </a:ext>
            </a:extLst>
          </p:cNvPr>
          <p:cNvSpPr txBox="1">
            <a:spLocks/>
          </p:cNvSpPr>
          <p:nvPr/>
        </p:nvSpPr>
        <p:spPr>
          <a:xfrm>
            <a:off x="4961342" y="5812593"/>
            <a:ext cx="3183717" cy="438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fitting occurs at </a:t>
            </a:r>
            <a:r>
              <a:rPr lang="en-US" altLang="ja-JP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ja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0.5 ~ 2.5 </a:t>
            </a:r>
            <a:r>
              <a:rPr lang="en-US" altLang="ja-JP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3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ja-JP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037A41A6-CCEE-EEB5-75D5-5AA35ECC96C3}"/>
              </a:ext>
            </a:extLst>
          </p:cNvPr>
          <p:cNvSpPr txBox="1">
            <a:spLocks/>
          </p:cNvSpPr>
          <p:nvPr/>
        </p:nvSpPr>
        <p:spPr>
          <a:xfrm>
            <a:off x="4961341" y="5137284"/>
            <a:ext cx="3183717" cy="438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 lines drawn by Mott’s formula</a:t>
            </a:r>
            <a:endParaRPr lang="en-US" altLang="ja-JP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48A7AC5B-5D95-F5DE-FF73-E9B489E4EC5A}"/>
              </a:ext>
            </a:extLst>
          </p:cNvPr>
          <p:cNvSpPr txBox="1">
            <a:spLocks/>
          </p:cNvSpPr>
          <p:nvPr/>
        </p:nvSpPr>
        <p:spPr>
          <a:xfrm>
            <a:off x="4942072" y="5461293"/>
            <a:ext cx="3888433" cy="438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Circles and dots represents the experimental values</a:t>
            </a:r>
            <a:endParaRPr lang="en-US" altLang="ja-JP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DB67AB-6530-C11E-BD93-60E412E19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084" y="982379"/>
            <a:ext cx="4277044" cy="4068000"/>
          </a:xfrm>
          <a:prstGeom prst="rect">
            <a:avLst/>
          </a:prstGeom>
        </p:spPr>
      </p:pic>
      <p:sp>
        <p:nvSpPr>
          <p:cNvPr id="20" name="Arrow: Up 19">
            <a:extLst>
              <a:ext uri="{FF2B5EF4-FFF2-40B4-BE49-F238E27FC236}">
                <a16:creationId xmlns:a16="http://schemas.microsoft.com/office/drawing/2014/main" id="{28073829-D5E9-2374-0CEF-14D1A43F8A21}"/>
              </a:ext>
            </a:extLst>
          </p:cNvPr>
          <p:cNvSpPr/>
          <p:nvPr/>
        </p:nvSpPr>
        <p:spPr>
          <a:xfrm rot="413366">
            <a:off x="4813095" y="2198145"/>
            <a:ext cx="296493" cy="1440160"/>
          </a:xfrm>
          <a:prstGeom prst="upArrow">
            <a:avLst>
              <a:gd name="adj1" fmla="val 28073"/>
              <a:gd name="adj2" fmla="val 324912"/>
            </a:avLst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44CB328-789E-A5E0-9C9B-DBE53D7DD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021" y="1054542"/>
            <a:ext cx="4921409" cy="3981600"/>
          </a:xfrm>
          <a:prstGeom prst="rect">
            <a:avLst/>
          </a:prstGeom>
        </p:spPr>
      </p:pic>
      <p:pic>
        <p:nvPicPr>
          <p:cNvPr id="27" name="Graphic 26" descr="Back with solid fill">
            <a:extLst>
              <a:ext uri="{FF2B5EF4-FFF2-40B4-BE49-F238E27FC236}">
                <a16:creationId xmlns:a16="http://schemas.microsoft.com/office/drawing/2014/main" id="{0AC5E3E6-345A-6E1E-8083-AF2AF4DAAD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22222" flipV="1">
            <a:off x="4979407" y="3304431"/>
            <a:ext cx="2428332" cy="57051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24F89092-69AD-D969-FEF2-73AB722FAB85}"/>
              </a:ext>
            </a:extLst>
          </p:cNvPr>
          <p:cNvSpPr/>
          <p:nvPr/>
        </p:nvSpPr>
        <p:spPr>
          <a:xfrm>
            <a:off x="2843808" y="5531078"/>
            <a:ext cx="504056" cy="512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C2D0BF0-88FD-6FE3-E015-D32D7A3B20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9008" y="4153367"/>
            <a:ext cx="1495717" cy="365580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99DB3840-C818-BC0E-34B0-59B4F1ADE974}"/>
              </a:ext>
            </a:extLst>
          </p:cNvPr>
          <p:cNvSpPr/>
          <p:nvPr/>
        </p:nvSpPr>
        <p:spPr>
          <a:xfrm>
            <a:off x="2411760" y="1124744"/>
            <a:ext cx="1567176" cy="365580"/>
          </a:xfrm>
          <a:prstGeom prst="horizontalScroll">
            <a:avLst>
              <a:gd name="adj" fmla="val 2297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GB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 </a:t>
            </a:r>
            <a:r>
              <a:rPr kumimoji="1" lang="en-GB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 </a:t>
            </a:r>
            <a:r>
              <a:rPr kumimoji="1" lang="en-GB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 </a:t>
            </a:r>
            <a:r>
              <a:rPr kumimoji="1" lang="en-GB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kumimoji="1" lang="en-GB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VK</a:t>
            </a:r>
            <a:r>
              <a:rPr kumimoji="1" lang="en-GB" sz="1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kumimoji="1" lang="en-GB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373C5496-C582-D1B4-B3AB-C7D1EB41B88F}"/>
              </a:ext>
            </a:extLst>
          </p:cNvPr>
          <p:cNvSpPr/>
          <p:nvPr/>
        </p:nvSpPr>
        <p:spPr>
          <a:xfrm>
            <a:off x="2703894" y="3809964"/>
            <a:ext cx="1567176" cy="365580"/>
          </a:xfrm>
          <a:prstGeom prst="horizontalScroll">
            <a:avLst>
              <a:gd name="adj" fmla="val 2297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GB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 </a:t>
            </a:r>
            <a:r>
              <a:rPr kumimoji="1" lang="en-GB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 </a:t>
            </a:r>
            <a:r>
              <a:rPr kumimoji="1" lang="en-GB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292 </a:t>
            </a:r>
            <a:r>
              <a:rPr kumimoji="1" lang="en-GB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kumimoji="1" lang="en-GB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VK</a:t>
            </a:r>
            <a:r>
              <a:rPr kumimoji="1" lang="en-GB" sz="1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kumimoji="1" lang="en-GB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4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584404-FB6D-14A2-9919-69D4D79DB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15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タイトル 1">
                <a:extLst>
                  <a:ext uri="{FF2B5EF4-FFF2-40B4-BE49-F238E27FC236}">
                    <a16:creationId xmlns:a16="http://schemas.microsoft.com/office/drawing/2014/main" id="{E537DD98-4114-CF78-BB1E-C7025567EA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5786" y="5265587"/>
                <a:ext cx="3219214" cy="115089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55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/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Drude’s formula 	</a:t>
                </a:r>
              </a:p>
              <a:p>
                <a:pPr algn="just"/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l-GR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ρ</a:t>
                </a:r>
                <a:r>
                  <a:rPr lang="en-US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 |e| </a:t>
                </a:r>
                <a:r>
                  <a:rPr lang="en-US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ja-JP" sz="4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	   </a:t>
                </a:r>
              </a:p>
              <a:p>
                <a:pPr algn="just"/>
                <a:r>
                  <a:rPr lang="en-US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l-GR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ρ</a:t>
                </a:r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ja-JP" sz="48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4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endParaRPr lang="en-US" altLang="ja-JP" sz="4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タイトル 1">
                <a:extLst>
                  <a:ext uri="{FF2B5EF4-FFF2-40B4-BE49-F238E27FC236}">
                    <a16:creationId xmlns:a16="http://schemas.microsoft.com/office/drawing/2014/main" id="{E537DD98-4114-CF78-BB1E-C7025567E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786" y="5265587"/>
                <a:ext cx="3219214" cy="1150897"/>
              </a:xfrm>
              <a:prstGeom prst="rect">
                <a:avLst/>
              </a:prstGeom>
              <a:blipFill>
                <a:blip r:embed="rId2"/>
                <a:stretch>
                  <a:fillRect l="-3409" t="-7407" b="-84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999944C-3B7D-5EC6-D2D8-3C659BB3A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4E862-4FC6-4C1B-9C8C-C9AEC20D0F3E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514A0394-EB94-0A91-8C37-8B6513501709}"/>
              </a:ext>
            </a:extLst>
          </p:cNvPr>
          <p:cNvSpPr txBox="1">
            <a:spLocks/>
          </p:cNvSpPr>
          <p:nvPr/>
        </p:nvSpPr>
        <p:spPr>
          <a:xfrm>
            <a:off x="384163" y="416237"/>
            <a:ext cx="4262522" cy="438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Resistivity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2A5B7443-81A5-6471-351A-D8CD117EBB15}"/>
              </a:ext>
            </a:extLst>
          </p:cNvPr>
          <p:cNvSpPr txBox="1">
            <a:spLocks/>
          </p:cNvSpPr>
          <p:nvPr/>
        </p:nvSpPr>
        <p:spPr>
          <a:xfrm>
            <a:off x="4653311" y="449801"/>
            <a:ext cx="4490689" cy="438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Arrhenius Plot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EB1BD-FA7D-F6BC-3CB5-48638479E6CC}"/>
              </a:ext>
            </a:extLst>
          </p:cNvPr>
          <p:cNvGrpSpPr/>
          <p:nvPr/>
        </p:nvGrpSpPr>
        <p:grpSpPr>
          <a:xfrm>
            <a:off x="266494" y="854695"/>
            <a:ext cx="4084780" cy="4230489"/>
            <a:chOff x="266494" y="854695"/>
            <a:chExt cx="4084780" cy="42304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A4C4FE9-09A1-EB82-E342-DE25B889B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494" y="854695"/>
              <a:ext cx="4084780" cy="423048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DBB31D-CD36-63AA-D4B5-D20346466942}"/>
                </a:ext>
              </a:extLst>
            </p:cNvPr>
            <p:cNvSpPr/>
            <p:nvPr/>
          </p:nvSpPr>
          <p:spPr>
            <a:xfrm>
              <a:off x="2339752" y="1124744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/>
            </a:p>
          </p:txBody>
        </p:sp>
      </p:grpSp>
      <p:pic>
        <p:nvPicPr>
          <p:cNvPr id="19" name="Picture 2" descr="K:\web\ynu-logo\base04-1.jpg">
            <a:extLst>
              <a:ext uri="{FF2B5EF4-FFF2-40B4-BE49-F238E27FC236}">
                <a16:creationId xmlns:a16="http://schemas.microsoft.com/office/drawing/2014/main" id="{EAA300C2-0BD6-57CC-097C-685D80DC2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27731A-7C59-187A-4CA4-7E0A27B75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245" y="1113858"/>
            <a:ext cx="1648055" cy="5048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08698D-1E8E-1690-8A3E-CF6151953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052" y="1113857"/>
            <a:ext cx="1365784" cy="418419"/>
          </a:xfrm>
          <a:prstGeom prst="rect">
            <a:avLst/>
          </a:prstGeo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94C54597-40DC-00A8-4344-F2EF96421F27}"/>
              </a:ext>
            </a:extLst>
          </p:cNvPr>
          <p:cNvSpPr/>
          <p:nvPr/>
        </p:nvSpPr>
        <p:spPr>
          <a:xfrm>
            <a:off x="2339752" y="4214084"/>
            <a:ext cx="1800200" cy="365580"/>
          </a:xfrm>
          <a:prstGeom prst="horizontalScroll">
            <a:avLst>
              <a:gd name="adj" fmla="val 2297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kumimoji="1" lang="en-GB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 </a:t>
            </a:r>
            <a:r>
              <a:rPr lang="en-GB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kumimoji="1" lang="en-GB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</a:t>
            </a:r>
            <a:r>
              <a:rPr lang="en-US" sz="1000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5.2 × 10</a:t>
            </a:r>
            <a:r>
              <a:rPr lang="en-US" sz="1000" kern="1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-3</a:t>
            </a:r>
            <a:r>
              <a:rPr lang="en-US" sz="1000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 </a:t>
            </a:r>
            <a:r>
              <a:rPr lang="en-GB" sz="1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Ωcm</a:t>
            </a:r>
            <a:endParaRPr lang="en-GB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E418AF-B5AA-2AF4-70C5-C97985ACE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966" y="951681"/>
            <a:ext cx="4606262" cy="4374042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EE0E5186-7ED7-00E3-1BC0-147B268AE74E}"/>
              </a:ext>
            </a:extLst>
          </p:cNvPr>
          <p:cNvSpPr txBox="1">
            <a:spLocks/>
          </p:cNvSpPr>
          <p:nvPr/>
        </p:nvSpPr>
        <p:spPr>
          <a:xfrm>
            <a:off x="5220072" y="5228161"/>
            <a:ext cx="2244094" cy="448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Arrhenius Plot</a:t>
            </a:r>
            <a:endParaRPr lang="en-US" altLang="ja-JP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4CD1074-F41D-1556-A121-E9EAD74547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652966"/>
              </p:ext>
            </p:extLst>
          </p:nvPr>
        </p:nvGraphicFramePr>
        <p:xfrm>
          <a:off x="5737137" y="5566880"/>
          <a:ext cx="2711450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711395" imgH="636599" progId="Equation.DSMT4">
                  <p:embed/>
                </p:oleObj>
              </mc:Choice>
              <mc:Fallback>
                <p:oleObj name="Equation" r:id="rId7" imgW="2711395" imgH="636599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82E7B93-DA61-64ED-EFB6-2C1BEF18C2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37137" y="5566880"/>
                        <a:ext cx="2711450" cy="636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タイトル 1">
            <a:extLst>
              <a:ext uri="{FF2B5EF4-FFF2-40B4-BE49-F238E27FC236}">
                <a16:creationId xmlns:a16="http://schemas.microsoft.com/office/drawing/2014/main" id="{C5FC8A59-D0A4-71E0-68C6-018A2F838217}"/>
              </a:ext>
            </a:extLst>
          </p:cNvPr>
          <p:cNvSpPr txBox="1">
            <a:spLocks/>
          </p:cNvSpPr>
          <p:nvPr/>
        </p:nvSpPr>
        <p:spPr>
          <a:xfrm>
            <a:off x="5516467" y="6090792"/>
            <a:ext cx="2943966" cy="448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23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with increase in</a:t>
            </a:r>
            <a:r>
              <a:rPr lang="en-US" altLang="ja-JP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endParaRPr lang="en-US" altLang="ja-JP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776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F20164-4272-1A16-B1DA-E3045B3B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0CE4BCC2-A0E1-E39D-20CE-800EAFACC3B3}"/>
              </a:ext>
            </a:extLst>
          </p:cNvPr>
          <p:cNvSpPr txBox="1">
            <a:spLocks/>
          </p:cNvSpPr>
          <p:nvPr/>
        </p:nvSpPr>
        <p:spPr>
          <a:xfrm>
            <a:off x="457200" y="1089578"/>
            <a:ext cx="3769891" cy="4583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	      PF = S</a:t>
            </a:r>
            <a:r>
              <a:rPr lang="en-US" altLang="ja-JP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ρ</a:t>
            </a:r>
            <a:endParaRPr lang="en-US" altLang="ja-JP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ja-JP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doped samples increased compared to non -doped FeSi</a:t>
            </a:r>
            <a:r>
              <a:rPr lang="en-US" altLang="ja-JP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  <a:p>
            <a:pPr algn="just"/>
            <a:endParaRPr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</a:t>
            </a:r>
            <a:r>
              <a:rPr lang="en-US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 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non-doped         </a:t>
            </a:r>
            <a:r>
              <a:rPr lang="el-GR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FeSi</a:t>
            </a:r>
            <a:r>
              <a:rPr lang="en-US" altLang="ja-JP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3.4 </a:t>
            </a:r>
            <a:r>
              <a:rPr lang="el-GR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Wm</a:t>
            </a:r>
            <a:r>
              <a:rPr lang="en-US" altLang="ja-JP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450 K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</a:t>
            </a:r>
            <a:r>
              <a:rPr lang="en-US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 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doped                           </a:t>
            </a:r>
            <a:r>
              <a:rPr lang="el-GR" altLang="ja-JP" sz="18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ja-JP" sz="18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ja-JP" sz="1800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0.97</a:t>
            </a:r>
            <a:r>
              <a:rPr lang="en-US" altLang="ja-JP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ja-JP" sz="1800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0.03</a:t>
            </a:r>
            <a:r>
              <a:rPr lang="en-US" altLang="ja-JP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altLang="ja-JP" sz="1800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altLang="ja-JP" sz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971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Wm</a:t>
            </a:r>
            <a:r>
              <a:rPr lang="en-US" altLang="ja-JP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ja-JP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800 K     respectively.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K:\web\ynu-logo\base04-1.jpg">
            <a:extLst>
              <a:ext uri="{FF2B5EF4-FFF2-40B4-BE49-F238E27FC236}">
                <a16:creationId xmlns:a16="http://schemas.microsoft.com/office/drawing/2014/main" id="{D952FC75-A5A9-FE0C-6872-8D34008D0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5824F9C-8DBD-2F46-BCCE-5494CF342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A17E-6CA3-4A2D-921E-35F878F3E566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C439DA-BF97-13C3-5E7D-F9D20C704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971" y="1269000"/>
            <a:ext cx="4617310" cy="4320000"/>
          </a:xfrm>
          <a:prstGeom prst="rect">
            <a:avLst/>
          </a:prstGeom>
        </p:spPr>
      </p:pic>
      <p:pic>
        <p:nvPicPr>
          <p:cNvPr id="11" name="Picture 10" descr="A graph of a normalized energy&#10;&#10;Description automatically generated with medium confidence">
            <a:extLst>
              <a:ext uri="{FF2B5EF4-FFF2-40B4-BE49-F238E27FC236}">
                <a16:creationId xmlns:a16="http://schemas.microsoft.com/office/drawing/2014/main" id="{F2F4DE37-DADD-C0FB-BA81-2DAD6F577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1535021"/>
            <a:ext cx="1205692" cy="113013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F90266E2-5689-CBA4-527C-AD6CE5F85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849626"/>
          </a:xfrm>
        </p:spPr>
        <p:txBody>
          <a:bodyPr>
            <a:normAutofit/>
          </a:bodyPr>
          <a:lstStyle/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en-US" altLang="ja-JP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Factor </a:t>
            </a:r>
            <a:r>
              <a:rPr lang="en-US" altLang="ja-JP" sz="4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38D361-7D35-01B8-5E67-79BD68F68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972" y="1535021"/>
            <a:ext cx="1648055" cy="504895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CFA2B2CA-433F-AA63-CD65-0FC3495AD65F}"/>
              </a:ext>
            </a:extLst>
          </p:cNvPr>
          <p:cNvSpPr/>
          <p:nvPr/>
        </p:nvSpPr>
        <p:spPr>
          <a:xfrm>
            <a:off x="6223939" y="2039916"/>
            <a:ext cx="1919539" cy="504894"/>
          </a:xfrm>
          <a:prstGeom prst="horizontalScroll">
            <a:avLst>
              <a:gd name="adj" fmla="val 2297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GB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 </a:t>
            </a:r>
            <a:r>
              <a:rPr kumimoji="1" lang="en-GB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 =  </a:t>
            </a:r>
            <a:r>
              <a:rPr lang="en-GB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971</a:t>
            </a:r>
            <a:r>
              <a:rPr kumimoji="1" lang="en-GB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GB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kumimoji="1" lang="en-GB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Wm</a:t>
            </a:r>
            <a:r>
              <a:rPr kumimoji="1" lang="en-GB" sz="1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kumimoji="1" lang="en-GB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1" lang="en-GB" sz="1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1198504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E5911-0485-5106-D450-E3E3FDE9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5F0A01-6B4D-4747-D135-74DE88F9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97" y="4941168"/>
            <a:ext cx="4506951" cy="166479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Conductivity </a:t>
            </a:r>
            <a:r>
              <a:rPr lang="el-GR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endParaRPr lang="en-US" altLang="ja-JP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</a:t>
            </a:r>
            <a:r>
              <a:rPr lang="en-US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</a:t>
            </a:r>
            <a:r>
              <a:rPr lang="en-US" altLang="ja-JP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n-US" altLang="ja-JP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Formation of Metallic Phase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in Electronic thermal Conductivity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K:\web\ynu-logo\base04-1.jpg">
            <a:extLst>
              <a:ext uri="{FF2B5EF4-FFF2-40B4-BE49-F238E27FC236}">
                <a16:creationId xmlns:a16="http://schemas.microsoft.com/office/drawing/2014/main" id="{DE9FA5EB-D3DF-1379-36AF-47EF93F36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DF25A8A-D0A5-5441-464D-998A014AD00A}"/>
              </a:ext>
            </a:extLst>
          </p:cNvPr>
          <p:cNvSpPr txBox="1">
            <a:spLocks/>
          </p:cNvSpPr>
          <p:nvPr/>
        </p:nvSpPr>
        <p:spPr>
          <a:xfrm>
            <a:off x="4993095" y="5028497"/>
            <a:ext cx="3888432" cy="11918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Thermal Conductivity </a:t>
            </a:r>
            <a:r>
              <a:rPr lang="el-GR" altLang="ja-JP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n-US" altLang="ja-JP" sz="2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ja-JP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altLang="ja-JP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</a:t>
            </a:r>
            <a:r>
              <a:rPr lang="en-US" altLang="ja-JP" sz="2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L</a:t>
            </a:r>
            <a:r>
              <a:rPr lang="en-US" altLang="ja-JP" sz="2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altLang="ja-JP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altLang="ja-JP" sz="21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ja-JP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Wiedemann Franz law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0FBF3613-86C1-B4C7-4C26-50766AFA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19" y="44624"/>
            <a:ext cx="8229601" cy="852781"/>
          </a:xfrm>
        </p:spPr>
        <p:txBody>
          <a:bodyPr>
            <a:normAutofit/>
          </a:bodyPr>
          <a:lstStyle/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Conductivity</a:t>
            </a:r>
            <a:endParaRPr lang="en-US" altLang="ja-JP" sz="36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205A152-B7AE-C840-3667-CAE85DA9F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65BC-0EA4-4D26-BED0-C9EA3570B31C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437AE7-29BC-9A05-D95B-FBBF9253E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40" y="825494"/>
            <a:ext cx="4333386" cy="39798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49F98C-D5D2-C1F4-8A49-5FFCC6B21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123" y="780109"/>
            <a:ext cx="4341600" cy="4142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067C55-4BA4-C13A-E4BF-92A0EDE9912F}"/>
              </a:ext>
            </a:extLst>
          </p:cNvPr>
          <p:cNvSpPr txBox="1"/>
          <p:nvPr/>
        </p:nvSpPr>
        <p:spPr>
          <a:xfrm>
            <a:off x="5334153" y="964788"/>
            <a:ext cx="320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Thermal Conductivity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800004-35A7-C050-4E37-CCA26C1C2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905" y="1233304"/>
            <a:ext cx="1648055" cy="5048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D4FCE0-44BE-B313-60DF-0E50245FB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744" y="3660746"/>
            <a:ext cx="1648055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pic>
        <p:nvPicPr>
          <p:cNvPr id="25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C8037554-73DD-5A93-3810-F78DC37A4C46}"/>
              </a:ext>
            </a:extLst>
          </p:cNvPr>
          <p:cNvSpPr txBox="1">
            <a:spLocks/>
          </p:cNvSpPr>
          <p:nvPr/>
        </p:nvSpPr>
        <p:spPr>
          <a:xfrm>
            <a:off x="385583" y="1255965"/>
            <a:ext cx="4011825" cy="2601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ZT = S</a:t>
            </a:r>
            <a:r>
              <a:rPr lang="en-US" altLang="ja-JP" sz="2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ρ</a:t>
            </a:r>
            <a:r>
              <a:rPr lang="en-US" altLang="ja-JP" sz="2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l-GR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</a:t>
            </a:r>
            <a:r>
              <a:rPr lang="en-US" altLang="ja-JP" sz="2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</a:p>
          <a:p>
            <a:pPr algn="just"/>
            <a:endParaRPr lang="en-US" altLang="ja-JP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=PF </a:t>
            </a:r>
            <a:r>
              <a:rPr lang="el-GR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n-US" altLang="ja-JP" sz="2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endParaRPr lang="en-US" altLang="ja-JP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ja-JP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</a:t>
            </a:r>
            <a:r>
              <a:rPr lang="en-US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ZT </a:t>
            </a:r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0.12 at 800K</a:t>
            </a:r>
          </a:p>
          <a:p>
            <a:pPr algn="just"/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for </a:t>
            </a:r>
            <a:r>
              <a:rPr lang="el-GR" altLang="ja-JP" sz="22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ja-JP" sz="22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ja-JP" sz="2200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0.97</a:t>
            </a:r>
            <a:r>
              <a:rPr lang="en-US" altLang="ja-JP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ja-JP" sz="2200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0.03</a:t>
            </a:r>
            <a:r>
              <a:rPr lang="en-US" altLang="ja-JP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altLang="ja-JP" sz="2200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88C7317-CCF4-E62F-3082-01328BE9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BEA1-22FC-4835-AC4F-F9A8F6561514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4E2BD-F523-46BA-BA85-FE06C5776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540" y="1211400"/>
            <a:ext cx="4569320" cy="4435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2A376F-83C1-2382-56D2-4ADDF0678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730" y="1423103"/>
            <a:ext cx="1317653" cy="1223155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151D176E-F512-62BB-BA6C-E8914710F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965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ZT </a:t>
            </a:r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of Merit</a:t>
            </a:r>
            <a:endParaRPr lang="en-GB" sz="3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0B7AA5-D3D7-9AE4-FDB4-EA9DE5066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765" y="1529786"/>
            <a:ext cx="1648055" cy="504895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592B71E9-3BE9-F408-00F7-9D282D6A6CC3}"/>
              </a:ext>
            </a:extLst>
          </p:cNvPr>
          <p:cNvSpPr/>
          <p:nvPr/>
        </p:nvSpPr>
        <p:spPr>
          <a:xfrm>
            <a:off x="6360826" y="2034680"/>
            <a:ext cx="1919539" cy="504894"/>
          </a:xfrm>
          <a:prstGeom prst="horizontalScroll">
            <a:avLst>
              <a:gd name="adj" fmla="val 2297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GB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 </a:t>
            </a:r>
            <a:r>
              <a:rPr lang="en-GB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ZT</a:t>
            </a:r>
            <a:r>
              <a:rPr kumimoji="1" lang="en-GB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</a:t>
            </a:r>
            <a:r>
              <a:rPr lang="en-GB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0.12</a:t>
            </a:r>
            <a:endParaRPr kumimoji="1" lang="en-GB" sz="10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5903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4A8E5-B229-C7C4-C178-EC479F47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20D5-AAB4-49C5-B5A3-5C525FA8FCE7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706D5-9AF3-72CA-0C8E-AB8BC0B6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C1A4E676-0288-2254-C99D-86D72F517352}"/>
              </a:ext>
            </a:extLst>
          </p:cNvPr>
          <p:cNvSpPr txBox="1">
            <a:spLocks/>
          </p:cNvSpPr>
          <p:nvPr/>
        </p:nvSpPr>
        <p:spPr>
          <a:xfrm>
            <a:off x="390364" y="2891769"/>
            <a:ext cx="8363272" cy="1074462"/>
          </a:xfrm>
          <a:prstGeom prst="round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pic>
        <p:nvPicPr>
          <p:cNvPr id="4" name="Picture 2" descr="K:\web\ynu-logo\base04-1.jpg">
            <a:extLst>
              <a:ext uri="{FF2B5EF4-FFF2-40B4-BE49-F238E27FC236}">
                <a16:creationId xmlns:a16="http://schemas.microsoft.com/office/drawing/2014/main" id="{B803AB23-3913-C1D1-9667-ED76B3C41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6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487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84667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kumimoji="1" lang="ja-JP" alt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pic>
        <p:nvPicPr>
          <p:cNvPr id="25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F80FA68D-645C-4639-6999-09071C2A9BA7}"/>
              </a:ext>
            </a:extLst>
          </p:cNvPr>
          <p:cNvSpPr txBox="1">
            <a:spLocks/>
          </p:cNvSpPr>
          <p:nvPr/>
        </p:nvSpPr>
        <p:spPr>
          <a:xfrm>
            <a:off x="179510" y="1124744"/>
            <a:ext cx="8507289" cy="4721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buFont typeface="+mj-lt"/>
              <a:buAutoNum type="arabicPeriod"/>
            </a:pPr>
            <a:r>
              <a:rPr lang="en-US" altLang="ja-JP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742950" indent="-742950" algn="l">
              <a:buFont typeface="+mj-lt"/>
              <a:buAutoNum type="arabicPeriod"/>
            </a:pP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US" altLang="ja-JP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Methods</a:t>
            </a:r>
          </a:p>
          <a:p>
            <a:pPr marL="742950" indent="-742950" algn="l">
              <a:buFont typeface="+mj-lt"/>
              <a:buAutoNum type="arabicPeriod"/>
            </a:pP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GB" altLang="ja-JP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Discussions</a:t>
            </a:r>
          </a:p>
          <a:p>
            <a:pPr marL="742950" indent="-742950" algn="just">
              <a:buFont typeface="+mj-lt"/>
              <a:buAutoNum type="arabicPeriod"/>
            </a:pP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US" altLang="ja-JP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ja-JP" alt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69C5E-8028-AAC4-C44A-B887CDC2C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E900-1065-483D-982A-C76368A4E513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02105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8BFC1-AEED-907C-D20A-FF809808A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48C9605-91F6-4DBE-5598-890DC789FA7D}"/>
              </a:ext>
            </a:extLst>
          </p:cNvPr>
          <p:cNvSpPr txBox="1">
            <a:spLocks/>
          </p:cNvSpPr>
          <p:nvPr/>
        </p:nvSpPr>
        <p:spPr>
          <a:xfrm>
            <a:off x="3347852" y="0"/>
            <a:ext cx="2448297" cy="436793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K:\web\ynu-logo\base04-1.jpg">
            <a:extLst>
              <a:ext uri="{FF2B5EF4-FFF2-40B4-BE49-F238E27FC236}">
                <a16:creationId xmlns:a16="http://schemas.microsoft.com/office/drawing/2014/main" id="{B35C7FE8-BD54-FC51-8C4B-50AFCEA1C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356350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25A0D6-F5C0-9DA6-0C5A-2825990C2C32}"/>
              </a:ext>
            </a:extLst>
          </p:cNvPr>
          <p:cNvSpPr txBox="1"/>
          <p:nvPr/>
        </p:nvSpPr>
        <p:spPr>
          <a:xfrm>
            <a:off x="390364" y="474448"/>
            <a:ext cx="8363272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Samples for </a:t>
            </a:r>
            <a:r>
              <a:rPr lang="en-US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β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-Fe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1-x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Mn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x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Si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2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(0 </a:t>
            </a:r>
            <a:r>
              <a:rPr lang="en-US" sz="1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&lt;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x </a:t>
            </a:r>
            <a:r>
              <a:rPr lang="en-US" sz="1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&lt;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0.10) were synthesized by Arc Melting method followed by Heat Treatment at 1423 K for 3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hr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and Annealing at 1113 K for 20 hr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.</a:t>
            </a:r>
            <a:endParaRPr lang="en-US" sz="1800" i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i="1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All samples were grown in single </a:t>
            </a:r>
            <a:r>
              <a:rPr lang="el-GR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β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-phase but still some traces for ε-phase were found at 2</a:t>
            </a:r>
            <a:r>
              <a:rPr lang="el-GR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θ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 = 45.2</a:t>
            </a:r>
            <a:r>
              <a:rPr lang="en-US" kern="1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o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, which was confirmed by SEM and SEM-EDS images.</a:t>
            </a:r>
          </a:p>
          <a:p>
            <a:pPr algn="just"/>
            <a:endParaRPr lang="en-US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Semiconducting phase increases for </a:t>
            </a:r>
            <a:r>
              <a:rPr lang="en-US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β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-Fe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1-x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Mn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x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Si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2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(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0.01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</a:t>
            </a:r>
            <a:r>
              <a:rPr lang="en-US" sz="1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&lt;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x </a:t>
            </a:r>
            <a:r>
              <a:rPr lang="en-US" sz="1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&lt;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0.05) and 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is higher than 95 % for all samples and is maximum at Fe</a:t>
            </a:r>
            <a:r>
              <a:rPr lang="en-US" kern="1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0.96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Mn</a:t>
            </a:r>
            <a:r>
              <a:rPr lang="en-US" kern="1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0.04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Si</a:t>
            </a:r>
            <a:r>
              <a:rPr lang="en-US" kern="1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2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 which is 98.86 %.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In samples of </a:t>
            </a:r>
            <a:r>
              <a:rPr lang="en-US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β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-Fe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1-x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Mn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x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Si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2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(0 </a:t>
            </a:r>
            <a:r>
              <a:rPr lang="en-US" sz="1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&lt;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x </a:t>
            </a:r>
            <a:r>
              <a:rPr lang="en-US" sz="1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&lt;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0.10) d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ecrease in </a:t>
            </a:r>
            <a:r>
              <a:rPr lang="en-US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ρ 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occurred because of increase in carrier concentration while </a:t>
            </a:r>
            <a:r>
              <a:rPr lang="en-US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S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 was enhanced because of increase in effective mass.</a:t>
            </a:r>
            <a:endParaRPr lang="en-US" i="1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algn="just"/>
            <a:endParaRPr lang="en-US" kern="100" baseline="-250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Because of reduction in bipolar effect </a:t>
            </a:r>
            <a:r>
              <a:rPr lang="en-US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S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 becomes uniform at high temperature for          </a:t>
            </a:r>
            <a:r>
              <a:rPr lang="en-US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β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-Fe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1-x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Mn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x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Si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2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(0 </a:t>
            </a:r>
            <a:r>
              <a:rPr lang="en-US" sz="1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&lt;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x </a:t>
            </a:r>
            <a:r>
              <a:rPr lang="en-US" sz="1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&lt;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0.10)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 samples as compared to </a:t>
            </a:r>
            <a:r>
              <a:rPr lang="el-GR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β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-FeSi</a:t>
            </a:r>
            <a:r>
              <a:rPr lang="en-US" kern="1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2</a:t>
            </a:r>
            <a:endParaRPr lang="en-US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Thermal Conductivity for all doped samples slightly increases in comparison to non doped samples.</a:t>
            </a:r>
          </a:p>
          <a:p>
            <a:pPr algn="just"/>
            <a:endParaRPr lang="en-US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Throughout the study maximum Power factor was achieved for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</a:t>
            </a:r>
            <a:r>
              <a:rPr lang="en-US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β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-Fe</a:t>
            </a:r>
            <a:r>
              <a:rPr lang="en-US" kern="1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0.97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Mn</a:t>
            </a:r>
            <a:r>
              <a:rPr lang="en-US" kern="1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0.03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Si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2 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which is 971 </a:t>
            </a:r>
            <a:r>
              <a:rPr lang="el-GR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μ</a:t>
            </a:r>
            <a:r>
              <a:rPr lang="en-US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Wm</a:t>
            </a:r>
            <a:r>
              <a:rPr lang="en-US" sz="1800" kern="1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-1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K</a:t>
            </a:r>
            <a:r>
              <a:rPr lang="en-US" sz="1800" kern="1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-2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while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 highest </a:t>
            </a:r>
            <a:r>
              <a:rPr lang="en-US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ZT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 was found to be 0.12 for </a:t>
            </a:r>
            <a:r>
              <a:rPr lang="en-US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β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-Fe</a:t>
            </a:r>
            <a:r>
              <a:rPr lang="en-US" kern="1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0.97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Mn</a:t>
            </a:r>
            <a:r>
              <a:rPr lang="en-US" kern="1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0.03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Si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2 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at 800 K.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B8384D-BAB3-0ED1-B82E-38549852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B9A3-36C9-4608-9554-F0C233F8EEC5}" type="datetime1">
              <a:rPr kumimoji="1" lang="en-US" altLang="ja-JP" smtClean="0"/>
              <a:t>9/23/2024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5230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395032" y="2564904"/>
            <a:ext cx="836582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</a:t>
            </a:r>
          </a:p>
          <a:p>
            <a:r>
              <a:rPr lang="en-US" altLang="ja-JP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your kind attention</a:t>
            </a:r>
            <a:endParaRPr lang="ja-JP" alt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8C5E0-2D9B-272D-D2AE-4112A3DC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61A9-D4A7-4C80-B3A8-3B407784F98D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4878932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4A8E5-B229-C7C4-C178-EC479F47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20D5-AAB4-49C5-B5A3-5C525FA8FCE7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706D5-9AF3-72CA-0C8E-AB8BC0B6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E3CAE3E-5C49-73D1-B9B8-5367B9178B13}"/>
              </a:ext>
            </a:extLst>
          </p:cNvPr>
          <p:cNvSpPr txBox="1">
            <a:spLocks/>
          </p:cNvSpPr>
          <p:nvPr/>
        </p:nvSpPr>
        <p:spPr>
          <a:xfrm>
            <a:off x="390364" y="2891769"/>
            <a:ext cx="8363272" cy="1074462"/>
          </a:xfrm>
          <a:prstGeom prst="round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altLang="ja-JP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:\web\ynu-logo\base04-1.jpg">
            <a:extLst>
              <a:ext uri="{FF2B5EF4-FFF2-40B4-BE49-F238E27FC236}">
                <a16:creationId xmlns:a16="http://schemas.microsoft.com/office/drawing/2014/main" id="{28FA8CAD-CD6E-8E64-5125-D2C6D82C6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6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678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pic>
        <p:nvPicPr>
          <p:cNvPr id="25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F40C90AB-15E7-1595-F3D4-FCDC540769B8}"/>
              </a:ext>
            </a:extLst>
          </p:cNvPr>
          <p:cNvSpPr txBox="1">
            <a:spLocks/>
          </p:cNvSpPr>
          <p:nvPr/>
        </p:nvSpPr>
        <p:spPr>
          <a:xfrm>
            <a:off x="86075" y="2093936"/>
            <a:ext cx="4714928" cy="1464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ja-JP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Thermoelectricity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phenomenon of transforming heat into electricity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n-US" altLang="ja-JP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F85276EB-1CBA-75AC-6CC1-88228253171C}"/>
              </a:ext>
            </a:extLst>
          </p:cNvPr>
          <p:cNvSpPr txBox="1">
            <a:spLocks/>
          </p:cNvSpPr>
          <p:nvPr/>
        </p:nvSpPr>
        <p:spPr>
          <a:xfrm>
            <a:off x="5764010" y="4873468"/>
            <a:ext cx="3223389" cy="1346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Driving force  = heat flow by a Temp gradient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11EAD138-FAB7-7140-B6E5-2963A371C9D0}"/>
              </a:ext>
            </a:extLst>
          </p:cNvPr>
          <p:cNvSpPr txBox="1">
            <a:spLocks/>
          </p:cNvSpPr>
          <p:nvPr/>
        </p:nvSpPr>
        <p:spPr>
          <a:xfrm>
            <a:off x="2118881" y="5367386"/>
            <a:ext cx="3600399" cy="974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n-type and p-type semiconductors</a:t>
            </a:r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6E68445E-88A4-ED97-5EE7-B00DAFBC047D}"/>
              </a:ext>
            </a:extLst>
          </p:cNvPr>
          <p:cNvSpPr/>
          <p:nvPr/>
        </p:nvSpPr>
        <p:spPr>
          <a:xfrm rot="18676128">
            <a:off x="4128729" y="4584615"/>
            <a:ext cx="1835843" cy="44169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F0C14C92-4C2C-4ACC-6AA9-45B679CB0004}"/>
              </a:ext>
            </a:extLst>
          </p:cNvPr>
          <p:cNvSpPr/>
          <p:nvPr/>
        </p:nvSpPr>
        <p:spPr>
          <a:xfrm rot="16200000">
            <a:off x="6886028" y="4620067"/>
            <a:ext cx="927318" cy="37079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10A35E40-702F-BE5E-D0FD-D9F719097166}"/>
              </a:ext>
            </a:extLst>
          </p:cNvPr>
          <p:cNvSpPr txBox="1">
            <a:spLocks/>
          </p:cNvSpPr>
          <p:nvPr/>
        </p:nvSpPr>
        <p:spPr>
          <a:xfrm>
            <a:off x="508339" y="759980"/>
            <a:ext cx="4353221" cy="1464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800" spc="-45" dirty="0">
                <a:solidFill>
                  <a:srgbClr val="FF0000"/>
                </a:solidFill>
                <a:latin typeface="Times New Roman" panose="02020603050405020304" pitchFamily="18" charset="0"/>
                <a:ea typeface="Mincho"/>
              </a:rPr>
              <a:t>Loss of</a:t>
            </a:r>
            <a:r>
              <a:rPr lang="en-US" sz="1800" spc="-4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ncho"/>
              </a:rPr>
              <a:t> 70% of global energy = waste heat released into the environment without utilization.</a:t>
            </a:r>
            <a:endParaRPr lang="en-US" altLang="ja-JP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38F170EB-10AE-3AB1-CA19-69F4AE433712}"/>
              </a:ext>
            </a:extLst>
          </p:cNvPr>
          <p:cNvSpPr txBox="1">
            <a:spLocks/>
          </p:cNvSpPr>
          <p:nvPr/>
        </p:nvSpPr>
        <p:spPr>
          <a:xfrm>
            <a:off x="115288" y="3429000"/>
            <a:ext cx="4353221" cy="1776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ja-JP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Thermoelectric generators </a:t>
            </a:r>
            <a:r>
              <a:rPr lang="en-US" altLang="ja-JP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harvest electrical energy with the help of assembled </a:t>
            </a:r>
            <a:r>
              <a:rPr lang="en-US" altLang="ja-JP" sz="2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thermoelectric elements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FF9A86-214A-89F7-9457-45B39BC2350A}"/>
              </a:ext>
            </a:extLst>
          </p:cNvPr>
          <p:cNvGrpSpPr/>
          <p:nvPr/>
        </p:nvGrpSpPr>
        <p:grpSpPr>
          <a:xfrm>
            <a:off x="5719280" y="1207157"/>
            <a:ext cx="3177045" cy="3062502"/>
            <a:chOff x="5719280" y="1207157"/>
            <a:chExt cx="3177045" cy="30625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246E28-F137-4794-C9C3-19EC0579A72A}"/>
                </a:ext>
              </a:extLst>
            </p:cNvPr>
            <p:cNvSpPr/>
            <p:nvPr/>
          </p:nvSpPr>
          <p:spPr>
            <a:xfrm>
              <a:off x="6732240" y="1988840"/>
              <a:ext cx="432048" cy="129614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dirty="0"/>
                <a:t>p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EB3833-4966-3DF4-8FF2-0F597D79DF50}"/>
                </a:ext>
              </a:extLst>
            </p:cNvPr>
            <p:cNvSpPr/>
            <p:nvPr/>
          </p:nvSpPr>
          <p:spPr>
            <a:xfrm>
              <a:off x="7474930" y="1988840"/>
              <a:ext cx="432048" cy="129614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dirty="0"/>
                <a:t>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9492E3-E89B-CB1E-D40E-38EB0FFFE7A1}"/>
                </a:ext>
              </a:extLst>
            </p:cNvPr>
            <p:cNvSpPr/>
            <p:nvPr/>
          </p:nvSpPr>
          <p:spPr>
            <a:xfrm rot="5400000">
              <a:off x="7081901" y="989321"/>
              <a:ext cx="452805" cy="158417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282EAD-27AA-A240-EF12-8B759C8100F8}"/>
                </a:ext>
              </a:extLst>
            </p:cNvPr>
            <p:cNvSpPr/>
            <p:nvPr/>
          </p:nvSpPr>
          <p:spPr>
            <a:xfrm rot="5400000">
              <a:off x="6640958" y="2931446"/>
              <a:ext cx="182564" cy="8794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1A6BD5-2310-1603-F9F2-073A358E2DE6}"/>
                </a:ext>
              </a:extLst>
            </p:cNvPr>
            <p:cNvSpPr/>
            <p:nvPr/>
          </p:nvSpPr>
          <p:spPr>
            <a:xfrm rot="5400000">
              <a:off x="7793678" y="2943628"/>
              <a:ext cx="196757" cy="8794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1A31F57-9FFB-507B-4CB1-5E72BE17D9E5}"/>
                </a:ext>
              </a:extLst>
            </p:cNvPr>
            <p:cNvCxnSpPr>
              <a:cxnSpLocks/>
            </p:cNvCxnSpPr>
            <p:nvPr/>
          </p:nvCxnSpPr>
          <p:spPr>
            <a:xfrm>
              <a:off x="5719280" y="4077072"/>
              <a:ext cx="1228984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EC4CD84-1ADE-DD68-C500-744310F6AD57}"/>
                </a:ext>
              </a:extLst>
            </p:cNvPr>
            <p:cNvCxnSpPr>
              <a:cxnSpLocks/>
            </p:cNvCxnSpPr>
            <p:nvPr/>
          </p:nvCxnSpPr>
          <p:spPr>
            <a:xfrm>
              <a:off x="7740352" y="4066757"/>
              <a:ext cx="1155973" cy="10315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1D6C250-BDD4-7B36-F6FB-519AE1E7BFA2}"/>
                </a:ext>
              </a:extLst>
            </p:cNvPr>
            <p:cNvCxnSpPr/>
            <p:nvPr/>
          </p:nvCxnSpPr>
          <p:spPr>
            <a:xfrm>
              <a:off x="8244408" y="2276872"/>
              <a:ext cx="0" cy="5760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D925EE3-6E85-D28F-E69B-2E9D7B638EBD}"/>
                </a:ext>
              </a:extLst>
            </p:cNvPr>
            <p:cNvCxnSpPr/>
            <p:nvPr/>
          </p:nvCxnSpPr>
          <p:spPr>
            <a:xfrm>
              <a:off x="6444208" y="2276872"/>
              <a:ext cx="0" cy="5760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98E6001-74C5-05F4-02E5-6EE59AB59B62}"/>
                </a:ext>
              </a:extLst>
            </p:cNvPr>
            <p:cNvSpPr/>
            <p:nvPr/>
          </p:nvSpPr>
          <p:spPr>
            <a:xfrm>
              <a:off x="6156176" y="2018126"/>
              <a:ext cx="496822" cy="3307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dirty="0"/>
                <a:t>h+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10C0D7D-7AF7-AB80-2C1B-147219FB32DE}"/>
                </a:ext>
              </a:extLst>
            </p:cNvPr>
            <p:cNvSpPr/>
            <p:nvPr/>
          </p:nvSpPr>
          <p:spPr>
            <a:xfrm>
              <a:off x="8035618" y="2018126"/>
              <a:ext cx="496822" cy="3307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e-</a:t>
              </a:r>
              <a:endParaRPr kumimoji="1"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A838B23-D77C-3557-E3D7-2F4DC3F93113}"/>
                </a:ext>
              </a:extLst>
            </p:cNvPr>
            <p:cNvSpPr/>
            <p:nvPr/>
          </p:nvSpPr>
          <p:spPr>
            <a:xfrm>
              <a:off x="6429537" y="1207157"/>
              <a:ext cx="1716556" cy="3307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High Temp</a:t>
              </a:r>
              <a:endParaRPr kumimoji="1"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982C9F-EEB7-7F7D-EE9F-E661D1E00096}"/>
                </a:ext>
              </a:extLst>
            </p:cNvPr>
            <p:cNvSpPr/>
            <p:nvPr/>
          </p:nvSpPr>
          <p:spPr>
            <a:xfrm>
              <a:off x="6444208" y="3501008"/>
              <a:ext cx="1716556" cy="3307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Low Temp</a:t>
              </a:r>
              <a:endParaRPr kumimoji="1" lang="en-US" dirty="0"/>
            </a:p>
          </p:txBody>
        </p:sp>
        <p:cxnSp>
          <p:nvCxnSpPr>
            <p:cNvPr id="26" name="Connector: Elbow 25">
              <a:extLst>
                <a:ext uri="{FF2B5EF4-FFF2-40B4-BE49-F238E27FC236}">
                  <a16:creationId xmlns:a16="http://schemas.microsoft.com/office/drawing/2014/main" id="{13185571-2817-378C-AF23-53B044BA4526}"/>
                </a:ext>
              </a:extLst>
            </p:cNvPr>
            <p:cNvCxnSpPr>
              <a:cxnSpLocks/>
            </p:cNvCxnSpPr>
            <p:nvPr/>
          </p:nvCxnSpPr>
          <p:spPr>
            <a:xfrm>
              <a:off x="8342223" y="3415298"/>
              <a:ext cx="550257" cy="661774"/>
            </a:xfrm>
            <a:prstGeom prst="bentConnector2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135CC517-C63A-AF3C-D008-8C6D8A5CD46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24129" y="3403115"/>
              <a:ext cx="550258" cy="673957"/>
            </a:xfrm>
            <a:prstGeom prst="bentConnector2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1F7BC465-5195-05A5-9E0D-BB5BCDABE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8264" y="3826960"/>
              <a:ext cx="787669" cy="442699"/>
            </a:xfrm>
            <a:prstGeom prst="rect">
              <a:avLst/>
            </a:prstGeom>
          </p:spPr>
        </p:pic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F95ECE05-575A-2BAD-B9EA-71BFCF90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1" y="22757"/>
            <a:ext cx="3600398" cy="625283"/>
          </a:xfrm>
        </p:spPr>
        <p:txBody>
          <a:bodyPr>
            <a:noAutofit/>
          </a:bodyPr>
          <a:lstStyle/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3600" u="sng" dirty="0"/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E1787B08-5F35-F2A7-33B7-CDFB2546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FF2-0F24-48A5-B09E-5B735237E98F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359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837E3B-D1DC-A529-FD21-14DE21DDF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1BB7A1D-20FB-34F8-6E66-5B7095B4F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72" y="1448780"/>
            <a:ext cx="4363868" cy="396044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BADFC-8B25-784B-30A7-92D3F9DFF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16DF9-1377-4E34-81F9-1D5BCCDAE91D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05493F-20A0-970A-6906-91FBCA228AC0}"/>
              </a:ext>
            </a:extLst>
          </p:cNvPr>
          <p:cNvSpPr txBox="1">
            <a:spLocks/>
          </p:cNvSpPr>
          <p:nvPr/>
        </p:nvSpPr>
        <p:spPr>
          <a:xfrm>
            <a:off x="2771801" y="22757"/>
            <a:ext cx="3600398" cy="6252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3600" u="sng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27E893-222D-5FB6-8C61-2FBB576EE69B}"/>
              </a:ext>
            </a:extLst>
          </p:cNvPr>
          <p:cNvSpPr txBox="1">
            <a:spLocks/>
          </p:cNvSpPr>
          <p:nvPr/>
        </p:nvSpPr>
        <p:spPr>
          <a:xfrm>
            <a:off x="457200" y="704838"/>
            <a:ext cx="4449516" cy="6512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Thermoelectric Materials</a:t>
            </a:r>
          </a:p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 Wires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NWs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Nanotubes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CNT</a:t>
            </a:r>
          </a:p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Selenides</a:t>
            </a:r>
          </a:p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Tellurides</a:t>
            </a:r>
          </a:p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Silicides</a:t>
            </a:r>
          </a:p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0F084B2D-13E9-5CE4-4A7E-2467740A8356}"/>
              </a:ext>
            </a:extLst>
          </p:cNvPr>
          <p:cNvCxnSpPr>
            <a:cxnSpLocks/>
          </p:cNvCxnSpPr>
          <p:nvPr/>
        </p:nvCxnSpPr>
        <p:spPr>
          <a:xfrm>
            <a:off x="935518" y="3435085"/>
            <a:ext cx="1655282" cy="425963"/>
          </a:xfrm>
          <a:prstGeom prst="bentConnector3">
            <a:avLst>
              <a:gd name="adj1" fmla="val 62965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6F2DF68-F276-F187-1525-8B0CE4DF962F}"/>
              </a:ext>
            </a:extLst>
          </p:cNvPr>
          <p:cNvSpPr txBox="1"/>
          <p:nvPr/>
        </p:nvSpPr>
        <p:spPr>
          <a:xfrm>
            <a:off x="2590800" y="3676382"/>
            <a:ext cx="2413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Magnesium Silicides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B9692-A515-A5AF-42DB-C4DDEBB52D2C}"/>
              </a:ext>
            </a:extLst>
          </p:cNvPr>
          <p:cNvSpPr txBox="1"/>
          <p:nvPr/>
        </p:nvSpPr>
        <p:spPr>
          <a:xfrm>
            <a:off x="2590800" y="4195781"/>
            <a:ext cx="2413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Silicides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E0AD0847-B429-BEC0-D1B4-3D9FA5119F1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63117" y="3759796"/>
            <a:ext cx="737246" cy="504056"/>
          </a:xfrm>
          <a:prstGeom prst="bentConnector3">
            <a:avLst>
              <a:gd name="adj1" fmla="val 100624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6F04B744-5AA2-9E46-1B28-22CDDB657F60}"/>
              </a:ext>
            </a:extLst>
          </p:cNvPr>
          <p:cNvSpPr/>
          <p:nvPr/>
        </p:nvSpPr>
        <p:spPr>
          <a:xfrm>
            <a:off x="196495" y="4697664"/>
            <a:ext cx="3600929" cy="4692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kumimoji="1"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2.15</a:t>
            </a:r>
            <a:r>
              <a:rPr kumimoji="1"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kumimoji="1"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0.28</a:t>
            </a:r>
            <a:r>
              <a:rPr kumimoji="1"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kumimoji="1"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0.71</a:t>
            </a:r>
            <a:r>
              <a:rPr kumimoji="1"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kumimoji="1"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0.006</a:t>
            </a:r>
            <a:endParaRPr kumimoji="1"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8FA4E67C-2B4E-0E59-F144-506FFCBC64F9}"/>
              </a:ext>
            </a:extLst>
          </p:cNvPr>
          <p:cNvCxnSpPr>
            <a:endCxn id="34" idx="1"/>
          </p:cNvCxnSpPr>
          <p:nvPr/>
        </p:nvCxnSpPr>
        <p:spPr>
          <a:xfrm rot="5400000">
            <a:off x="395051" y="3757789"/>
            <a:ext cx="1337386" cy="679809"/>
          </a:xfrm>
          <a:prstGeom prst="curvedConnector3">
            <a:avLst>
              <a:gd name="adj1" fmla="val 66744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2CE66A9-BBD7-BA59-DF9F-E7E9764F9CB7}"/>
              </a:ext>
            </a:extLst>
          </p:cNvPr>
          <p:cNvSpPr txBox="1"/>
          <p:nvPr/>
        </p:nvSpPr>
        <p:spPr>
          <a:xfrm>
            <a:off x="1007711" y="5321174"/>
            <a:ext cx="197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1.3 at 700 K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9619444A-7D21-9559-851E-687C611CA2AF}"/>
              </a:ext>
            </a:extLst>
          </p:cNvPr>
          <p:cNvCxnSpPr>
            <a:cxnSpLocks/>
            <a:stCxn id="34" idx="3"/>
          </p:cNvCxnSpPr>
          <p:nvPr/>
        </p:nvCxnSpPr>
        <p:spPr>
          <a:xfrm rot="16200000" flipH="1">
            <a:off x="739336" y="5082706"/>
            <a:ext cx="936849" cy="967843"/>
          </a:xfrm>
          <a:prstGeom prst="bentConnector2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A6C0FE2-03FB-E560-EDA1-895CBDFDBCEE}"/>
              </a:ext>
            </a:extLst>
          </p:cNvPr>
          <p:cNvSpPr txBox="1"/>
          <p:nvPr/>
        </p:nvSpPr>
        <p:spPr>
          <a:xfrm>
            <a:off x="1713074" y="5830916"/>
            <a:ext cx="264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Mechanically not reliable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&quot;Not Allowed&quot; Symbol 43">
            <a:extLst>
              <a:ext uri="{FF2B5EF4-FFF2-40B4-BE49-F238E27FC236}">
                <a16:creationId xmlns:a16="http://schemas.microsoft.com/office/drawing/2014/main" id="{FAFDFB37-6407-5615-D941-49EB74A4528D}"/>
              </a:ext>
            </a:extLst>
          </p:cNvPr>
          <p:cNvSpPr/>
          <p:nvPr/>
        </p:nvSpPr>
        <p:spPr>
          <a:xfrm>
            <a:off x="2681958" y="5794588"/>
            <a:ext cx="576063" cy="483449"/>
          </a:xfrm>
          <a:prstGeom prst="noSmoking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GB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79BA819-7688-BD27-02F7-F66FD78FDA23}"/>
              </a:ext>
            </a:extLst>
          </p:cNvPr>
          <p:cNvSpPr/>
          <p:nvPr/>
        </p:nvSpPr>
        <p:spPr>
          <a:xfrm>
            <a:off x="2590819" y="4139152"/>
            <a:ext cx="1569977" cy="5139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1577E14-8AC9-AE26-3339-7F790843B712}"/>
              </a:ext>
            </a:extLst>
          </p:cNvPr>
          <p:cNvSpPr/>
          <p:nvPr/>
        </p:nvSpPr>
        <p:spPr>
          <a:xfrm>
            <a:off x="971600" y="5301208"/>
            <a:ext cx="1870590" cy="421780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38A4D45-D58C-A892-8F44-D596718CCDC9}"/>
              </a:ext>
            </a:extLst>
          </p:cNvPr>
          <p:cNvSpPr txBox="1"/>
          <p:nvPr/>
        </p:nvSpPr>
        <p:spPr>
          <a:xfrm>
            <a:off x="7356140" y="2996952"/>
            <a:ext cx="1641970" cy="288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kumimoji="1"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2.15</a:t>
            </a:r>
            <a:r>
              <a:rPr kumimoji="1"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kumimoji="1"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0.28</a:t>
            </a:r>
            <a:r>
              <a:rPr kumimoji="1"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kumimoji="1"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0.71</a:t>
            </a:r>
            <a:r>
              <a:rPr kumimoji="1"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kumimoji="1"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0.006</a:t>
            </a:r>
            <a:endParaRPr kumimoji="1"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1F8D20D-031E-723B-F9E7-FEB635A29036}"/>
              </a:ext>
            </a:extLst>
          </p:cNvPr>
          <p:cNvCxnSpPr>
            <a:cxnSpLocks/>
          </p:cNvCxnSpPr>
          <p:nvPr/>
        </p:nvCxnSpPr>
        <p:spPr>
          <a:xfrm flipV="1">
            <a:off x="7092280" y="3284984"/>
            <a:ext cx="527720" cy="39139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2" descr="K:\web\ynu-logo\base04-1.jpg">
            <a:extLst>
              <a:ext uri="{FF2B5EF4-FFF2-40B4-BE49-F238E27FC236}">
                <a16:creationId xmlns:a16="http://schemas.microsoft.com/office/drawing/2014/main" id="{81CCB2CD-3094-D265-3D92-EDA93380B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6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6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pic>
        <p:nvPicPr>
          <p:cNvPr id="25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BCF1376-1EAF-BDBD-37F0-BA995BD27434}"/>
              </a:ext>
            </a:extLst>
          </p:cNvPr>
          <p:cNvGrpSpPr/>
          <p:nvPr/>
        </p:nvGrpSpPr>
        <p:grpSpPr>
          <a:xfrm>
            <a:off x="81165" y="1628800"/>
            <a:ext cx="4166412" cy="2231181"/>
            <a:chOff x="368502" y="2421955"/>
            <a:chExt cx="4166412" cy="223118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65E1A39-3E94-1151-5B2B-7ABC2E994A40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4443188"/>
              <a:ext cx="1066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5CAD9231-4E4F-AB35-BA06-0DEB27BE4912}"/>
                </a:ext>
              </a:extLst>
            </p:cNvPr>
            <p:cNvSpPr txBox="1">
              <a:spLocks/>
            </p:cNvSpPr>
            <p:nvPr/>
          </p:nvSpPr>
          <p:spPr>
            <a:xfrm>
              <a:off x="368502" y="2421955"/>
              <a:ext cx="4166412" cy="22311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sz="3200" b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Formation of </a:t>
              </a:r>
              <a:r>
                <a:rPr lang="el-GR" sz="3200" b="1" i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en-US" sz="3200" b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-FeSi</a:t>
              </a:r>
              <a:r>
                <a:rPr lang="en-US" sz="3200" b="1" cap="none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200" b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/>
              <a:endParaRPr lang="en-US" sz="2000" b="1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000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Peritectoid reaction </a:t>
              </a:r>
            </a:p>
            <a:p>
              <a:pPr algn="just"/>
              <a:r>
                <a:rPr lang="en-US" sz="2000" i="1" cap="none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1" lang="el-GR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α</a:t>
              </a:r>
              <a:r>
                <a: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-Fe</a:t>
              </a:r>
              <a:r>
                <a:rPr kumimoji="1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Si</a:t>
              </a:r>
              <a:r>
                <a:rPr kumimoji="1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  <a:r>
                <a: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+ </a:t>
              </a:r>
              <a:r>
                <a:rPr kumimoji="1" lang="el-GR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ε</a:t>
              </a:r>
              <a:r>
                <a: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</a:t>
              </a:r>
              <a:r>
                <a:rPr kumimoji="1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FeSi</a:t>
              </a:r>
              <a:r>
                <a: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    </a:t>
              </a:r>
              <a:r>
                <a:rPr lang="en-US" sz="2000" i="1" cap="none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2000" i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en-US" sz="2000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-FeSi</a:t>
              </a:r>
              <a:r>
                <a:rPr lang="en-US" sz="2000" cap="none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000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Eutectoid decomposition of </a:t>
              </a:r>
            </a:p>
            <a:p>
              <a:pPr algn="just"/>
              <a:r>
                <a:rPr lang="en-US" sz="2000" i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l-GR" sz="2000" i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en-US" sz="2000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-Fe</a:t>
              </a:r>
              <a:r>
                <a:rPr lang="en-US" sz="2000" cap="none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</a:t>
              </a:r>
              <a:r>
                <a:rPr lang="en-US" sz="2000" cap="none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2000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cap="none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l-GR" sz="2000" i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en-US" sz="2000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-FeSi</a:t>
              </a:r>
              <a:r>
                <a:rPr lang="en-US" sz="2000" cap="none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Si</a:t>
              </a:r>
              <a:endParaRPr lang="en-US" sz="2000" cap="none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79D74BC-098E-A805-1C87-686E44FFD302}"/>
                </a:ext>
              </a:extLst>
            </p:cNvPr>
            <p:cNvCxnSpPr>
              <a:cxnSpLocks/>
            </p:cNvCxnSpPr>
            <p:nvPr/>
          </p:nvCxnSpPr>
          <p:spPr>
            <a:xfrm>
              <a:off x="2451708" y="3643870"/>
              <a:ext cx="6081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C86307D-96A2-F240-738E-7AB8E49796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5" r="1642"/>
          <a:stretch/>
        </p:blipFill>
        <p:spPr>
          <a:xfrm>
            <a:off x="4104102" y="966120"/>
            <a:ext cx="4958733" cy="4925759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0078A52-8F0D-B5B1-926C-C2A9CC2D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0F7E-20F1-4EB1-BCCF-DAFA97C4D188}" type="datetime1">
              <a:rPr kumimoji="1" lang="en-US" altLang="ja-JP" smtClean="0"/>
              <a:t>9/23/2024</a:t>
            </a:fld>
            <a:endParaRPr kumimoji="1" lang="ja-JP" alt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C0FCAE4-9412-C125-2437-93DF7AC1A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856" y="22540"/>
            <a:ext cx="3304289" cy="769440"/>
          </a:xfrm>
        </p:spPr>
        <p:txBody>
          <a:bodyPr>
            <a:normAutofit/>
          </a:bodyPr>
          <a:lstStyle/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Transition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3114815544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E1A7D-14A0-406A-E6D3-A17C990E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3A1109E-59A7-3A26-6D75-96681964A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CDB5-C033-4C59-89EF-6A972A97E668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529E26E-50C9-5FA2-7839-F50ACA2DE502}"/>
              </a:ext>
            </a:extLst>
          </p:cNvPr>
          <p:cNvSpPr txBox="1">
            <a:spLocks/>
          </p:cNvSpPr>
          <p:nvPr/>
        </p:nvSpPr>
        <p:spPr>
          <a:xfrm>
            <a:off x="226289" y="502806"/>
            <a:ext cx="3021101" cy="4416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n-US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Iron Silicides phases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087238-E468-E881-1B52-7926A4296314}"/>
              </a:ext>
            </a:extLst>
          </p:cNvPr>
          <p:cNvGrpSpPr/>
          <p:nvPr/>
        </p:nvGrpSpPr>
        <p:grpSpPr>
          <a:xfrm>
            <a:off x="6215814" y="863714"/>
            <a:ext cx="2808372" cy="5321393"/>
            <a:chOff x="6163835" y="769678"/>
            <a:chExt cx="2808372" cy="532139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42D6D4-4034-0626-4F6C-DB091384FD2A}"/>
                </a:ext>
              </a:extLst>
            </p:cNvPr>
            <p:cNvGrpSpPr/>
            <p:nvPr/>
          </p:nvGrpSpPr>
          <p:grpSpPr>
            <a:xfrm>
              <a:off x="6163835" y="1052736"/>
              <a:ext cx="2808372" cy="5038335"/>
              <a:chOff x="6180061" y="1208158"/>
              <a:chExt cx="2808372" cy="5038335"/>
            </a:xfrm>
          </p:grpSpPr>
          <p:pic>
            <p:nvPicPr>
              <p:cNvPr id="7" name="Picture 6" descr="A blue and gold molecule&#10;&#10;Description automatically generated">
                <a:extLst>
                  <a:ext uri="{FF2B5EF4-FFF2-40B4-BE49-F238E27FC236}">
                    <a16:creationId xmlns:a16="http://schemas.microsoft.com/office/drawing/2014/main" id="{C7C14A8F-6EFD-0059-A5C8-E3AD9A949F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50" t="13520" r="39359" b="11312"/>
              <a:stretch/>
            </p:blipFill>
            <p:spPr>
              <a:xfrm>
                <a:off x="6876256" y="1208158"/>
                <a:ext cx="1656244" cy="30930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7" descr="A graph of a graph of a graph&#10;&#10;Description automatically generated with medium confidence">
                <a:extLst>
                  <a:ext uri="{FF2B5EF4-FFF2-40B4-BE49-F238E27FC236}">
                    <a16:creationId xmlns:a16="http://schemas.microsoft.com/office/drawing/2014/main" id="{7A3FE7C4-2116-06A2-4A0C-B00A00991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0061" y="4378391"/>
                <a:ext cx="2808372" cy="1868102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2B80A1-B305-4D4B-C22D-BB891BFC4B17}"/>
                </a:ext>
              </a:extLst>
            </p:cNvPr>
            <p:cNvSpPr txBox="1"/>
            <p:nvPr/>
          </p:nvSpPr>
          <p:spPr>
            <a:xfrm>
              <a:off x="7250975" y="769678"/>
              <a:ext cx="10638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l-GR" i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en-US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-Fe</a:t>
              </a:r>
              <a:r>
                <a:rPr lang="en-US" cap="none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</a:t>
              </a:r>
              <a:r>
                <a:rPr lang="en-US" cap="none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1BBFEFB-EFDF-8DF1-01F7-6AA1B0D261BA}"/>
              </a:ext>
            </a:extLst>
          </p:cNvPr>
          <p:cNvGrpSpPr/>
          <p:nvPr/>
        </p:nvGrpSpPr>
        <p:grpSpPr>
          <a:xfrm>
            <a:off x="274640" y="985581"/>
            <a:ext cx="2972750" cy="5199526"/>
            <a:chOff x="251520" y="891545"/>
            <a:chExt cx="2972750" cy="519952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0FE2BBD-DE04-1FA2-87FC-8299CB989F72}"/>
                </a:ext>
              </a:extLst>
            </p:cNvPr>
            <p:cNvGrpSpPr/>
            <p:nvPr/>
          </p:nvGrpSpPr>
          <p:grpSpPr>
            <a:xfrm>
              <a:off x="251520" y="1477288"/>
              <a:ext cx="2972750" cy="4613783"/>
              <a:chOff x="147859" y="1628800"/>
              <a:chExt cx="2972750" cy="4613783"/>
            </a:xfrm>
          </p:grpSpPr>
          <p:pic>
            <p:nvPicPr>
              <p:cNvPr id="10" name="Picture 9" descr="A blue and gold molecule structure&#10;&#10;Description automatically generated">
                <a:extLst>
                  <a:ext uri="{FF2B5EF4-FFF2-40B4-BE49-F238E27FC236}">
                    <a16:creationId xmlns:a16="http://schemas.microsoft.com/office/drawing/2014/main" id="{F9B79636-A781-5F24-EDED-8D6A790C5C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121" t="1789" b="3944"/>
              <a:stretch/>
            </p:blipFill>
            <p:spPr>
              <a:xfrm>
                <a:off x="295344" y="1628800"/>
                <a:ext cx="2825265" cy="223962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" name="Picture 10" descr="A graph of energy&#10;&#10;Description automatically generated">
                <a:extLst>
                  <a:ext uri="{FF2B5EF4-FFF2-40B4-BE49-F238E27FC236}">
                    <a16:creationId xmlns:a16="http://schemas.microsoft.com/office/drawing/2014/main" id="{069364E4-59E3-F0AB-4F2C-B7CE834E3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49"/>
              <a:stretch>
                <a:fillRect/>
              </a:stretch>
            </p:blipFill>
            <p:spPr>
              <a:xfrm>
                <a:off x="147859" y="4301243"/>
                <a:ext cx="2622946" cy="1941340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0CD635-D5AD-FAE9-A723-B91EAF78A811}"/>
                </a:ext>
              </a:extLst>
            </p:cNvPr>
            <p:cNvSpPr txBox="1"/>
            <p:nvPr/>
          </p:nvSpPr>
          <p:spPr>
            <a:xfrm>
              <a:off x="1293666" y="891545"/>
              <a:ext cx="11521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l-GR" i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en-US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-FeSi</a:t>
              </a:r>
              <a:r>
                <a:rPr lang="en-US" cap="none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1939F31-0EBF-BE66-A0C7-23CD2300BD5D}"/>
              </a:ext>
            </a:extLst>
          </p:cNvPr>
          <p:cNvGrpSpPr/>
          <p:nvPr/>
        </p:nvGrpSpPr>
        <p:grpSpPr>
          <a:xfrm>
            <a:off x="3059591" y="985581"/>
            <a:ext cx="3209762" cy="5182433"/>
            <a:chOff x="3064843" y="908638"/>
            <a:chExt cx="3209762" cy="518243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D191ECF-E1D8-219F-861A-203B8790B1E6}"/>
                </a:ext>
              </a:extLst>
            </p:cNvPr>
            <p:cNvGrpSpPr/>
            <p:nvPr/>
          </p:nvGrpSpPr>
          <p:grpSpPr>
            <a:xfrm>
              <a:off x="3064843" y="1329362"/>
              <a:ext cx="3209762" cy="4761709"/>
              <a:chOff x="3060975" y="1484784"/>
              <a:chExt cx="3209762" cy="4761709"/>
            </a:xfrm>
          </p:grpSpPr>
          <p:pic>
            <p:nvPicPr>
              <p:cNvPr id="5" name="Picture 4" descr="A blue and gold molecule&#10;&#10;Description automatically generated">
                <a:extLst>
                  <a:ext uri="{FF2B5EF4-FFF2-40B4-BE49-F238E27FC236}">
                    <a16:creationId xmlns:a16="http://schemas.microsoft.com/office/drawing/2014/main" id="{745FF1E9-AD55-22CE-DFE3-60CCB96447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46" t="3515" r="29487" b="7199"/>
              <a:stretch/>
            </p:blipFill>
            <p:spPr>
              <a:xfrm>
                <a:off x="3445020" y="1484784"/>
                <a:ext cx="2718206" cy="269027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Picture 5" descr="A graph of a graph of a number of objects&#10;&#10;Description automatically generated with medium confidence">
                <a:extLst>
                  <a:ext uri="{FF2B5EF4-FFF2-40B4-BE49-F238E27FC236}">
                    <a16:creationId xmlns:a16="http://schemas.microsoft.com/office/drawing/2014/main" id="{5EAEA5D6-5AC0-97FC-7BC5-BEA197BBA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0975" y="4305153"/>
                <a:ext cx="3209762" cy="1941340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978957-2655-024F-68AB-6A1F20E9DD2A}"/>
                </a:ext>
              </a:extLst>
            </p:cNvPr>
            <p:cNvSpPr txBox="1"/>
            <p:nvPr/>
          </p:nvSpPr>
          <p:spPr>
            <a:xfrm>
              <a:off x="4335348" y="908638"/>
              <a:ext cx="10638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l-GR" i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ε</a:t>
              </a:r>
              <a:r>
                <a:rPr lang="en-US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cap="none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FeSi</a:t>
              </a:r>
              <a:r>
                <a:rPr lang="en-US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6" name="タイトル 1">
            <a:extLst>
              <a:ext uri="{FF2B5EF4-FFF2-40B4-BE49-F238E27FC236}">
                <a16:creationId xmlns:a16="http://schemas.microsoft.com/office/drawing/2014/main" id="{40E6E109-3708-3574-DA78-236B2D7F1A46}"/>
              </a:ext>
            </a:extLst>
          </p:cNvPr>
          <p:cNvSpPr txBox="1">
            <a:spLocks/>
          </p:cNvSpPr>
          <p:nvPr/>
        </p:nvSpPr>
        <p:spPr>
          <a:xfrm>
            <a:off x="6672778" y="3857927"/>
            <a:ext cx="2196582" cy="718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Metallic</a:t>
            </a:r>
            <a:endParaRPr lang="ja-JP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タイトル 1">
            <a:extLst>
              <a:ext uri="{FF2B5EF4-FFF2-40B4-BE49-F238E27FC236}">
                <a16:creationId xmlns:a16="http://schemas.microsoft.com/office/drawing/2014/main" id="{E2AF06EB-8597-7310-DF91-970660D59927}"/>
              </a:ext>
            </a:extLst>
          </p:cNvPr>
          <p:cNvSpPr txBox="1">
            <a:spLocks/>
          </p:cNvSpPr>
          <p:nvPr/>
        </p:nvSpPr>
        <p:spPr>
          <a:xfrm>
            <a:off x="3763705" y="3880396"/>
            <a:ext cx="2196582" cy="718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Metallic</a:t>
            </a:r>
            <a:endParaRPr lang="ja-JP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タイトル 1">
            <a:extLst>
              <a:ext uri="{FF2B5EF4-FFF2-40B4-BE49-F238E27FC236}">
                <a16:creationId xmlns:a16="http://schemas.microsoft.com/office/drawing/2014/main" id="{5D859948-7BED-9C0B-2E49-A79752437670}"/>
              </a:ext>
            </a:extLst>
          </p:cNvPr>
          <p:cNvSpPr txBox="1">
            <a:spLocks/>
          </p:cNvSpPr>
          <p:nvPr/>
        </p:nvSpPr>
        <p:spPr>
          <a:xfrm>
            <a:off x="686231" y="3635519"/>
            <a:ext cx="2196582" cy="718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Semiconducting</a:t>
            </a:r>
            <a:endParaRPr lang="ja-JP" altLang="en-US"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7644E6E-F6DB-556A-E589-AEEA8667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322" y="22540"/>
            <a:ext cx="3563356" cy="570986"/>
          </a:xfrm>
        </p:spPr>
        <p:txBody>
          <a:bodyPr>
            <a:noAutofit/>
          </a:bodyPr>
          <a:lstStyle/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Crystal Structures</a:t>
            </a:r>
            <a:endParaRPr lang="en-US" sz="3600" u="sng" dirty="0"/>
          </a:p>
        </p:txBody>
      </p:sp>
      <p:pic>
        <p:nvPicPr>
          <p:cNvPr id="2" name="Picture 2" descr="K:\web\ynu-logo\base04-1.jpg">
            <a:extLst>
              <a:ext uri="{FF2B5EF4-FFF2-40B4-BE49-F238E27FC236}">
                <a16:creationId xmlns:a16="http://schemas.microsoft.com/office/drawing/2014/main" id="{4EE1B13A-F1A7-AE12-D377-D38F5DEFD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6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134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49304" y="60238"/>
            <a:ext cx="5276577" cy="1050230"/>
          </a:xfrm>
        </p:spPr>
        <p:txBody>
          <a:bodyPr>
            <a:noAutofit/>
          </a:bodyPr>
          <a:lstStyle/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 of the Research</a:t>
            </a:r>
            <a:endParaRPr kumimoji="1" lang="ja-JP" alt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pic>
        <p:nvPicPr>
          <p:cNvPr id="25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タイトル 1">
                <a:extLst>
                  <a:ext uri="{FF2B5EF4-FFF2-40B4-BE49-F238E27FC236}">
                    <a16:creationId xmlns:a16="http://schemas.microsoft.com/office/drawing/2014/main" id="{01317B84-FE02-BCEE-6B18-16CB15D9A4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359" y="670306"/>
                <a:ext cx="8435279" cy="551738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altLang="ja-JP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2600" spc="-45" dirty="0">
                    <a:latin typeface="Times New Roman" panose="02020603050405020304" pitchFamily="18" charset="0"/>
                    <a:ea typeface="Mincho"/>
                  </a:rPr>
                  <a:t>I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nvestigating the effect of </a:t>
                </a:r>
                <a:r>
                  <a:rPr lang="en-US" sz="2600" spc="-45" dirty="0">
                    <a:latin typeface="Times New Roman" panose="02020603050405020304" pitchFamily="18" charset="0"/>
                    <a:ea typeface="Mincho"/>
                  </a:rPr>
                  <a:t>Mn 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doping for enhancing the </a:t>
                </a:r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</a:rPr>
                  <a:t>ZT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 of </a:t>
                </a:r>
                <a:endParaRPr lang="en-US" sz="2600" spc="-45" dirty="0">
                  <a:latin typeface="Times New Roman" panose="02020603050405020304" pitchFamily="18" charset="0"/>
                  <a:ea typeface="Mincho"/>
                </a:endParaRPr>
              </a:p>
              <a:p>
                <a:pPr algn="just"/>
                <a:r>
                  <a:rPr lang="en-US" sz="2600" spc="-45" dirty="0">
                    <a:latin typeface="Times New Roman" panose="02020603050405020304" pitchFamily="18" charset="0"/>
                    <a:ea typeface="Mincho"/>
                  </a:rPr>
                  <a:t>    </a:t>
                </a:r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</a:rPr>
                  <a:t>β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-FeSi</a:t>
                </a:r>
                <a:r>
                  <a:rPr lang="en-US" sz="2600" spc="-45" baseline="-25000" dirty="0">
                    <a:effectLst/>
                    <a:latin typeface="Times New Roman" panose="02020603050405020304" pitchFamily="18" charset="0"/>
                    <a:ea typeface="Mincho"/>
                  </a:rPr>
                  <a:t>2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. 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2600" spc="-45" dirty="0">
                  <a:effectLst/>
                  <a:latin typeface="Times New Roman" panose="02020603050405020304" pitchFamily="18" charset="0"/>
                  <a:ea typeface="Mincho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2600" spc="-45" dirty="0">
                    <a:latin typeface="Times New Roman" panose="02020603050405020304" pitchFamily="18" charset="0"/>
                    <a:ea typeface="Mincho"/>
                  </a:rPr>
                  <a:t>A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chieving high </a:t>
                </a:r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</a:rPr>
                  <a:t>ZT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,</a:t>
                </a:r>
              </a:p>
              <a:p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</a:rPr>
                  <a:t>S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                       </a:t>
                </a:r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</a:rPr>
                  <a:t>ρ</a:t>
                </a:r>
                <a:r>
                  <a:rPr lang="en-US" sz="2600" i="1" spc="-45" dirty="0">
                    <a:latin typeface="Times New Roman" panose="02020603050405020304" pitchFamily="18" charset="0"/>
                    <a:ea typeface="Mincho"/>
                  </a:rPr>
                  <a:t>, 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 </a:t>
                </a:r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</a:rPr>
                  <a:t>κ</a:t>
                </a:r>
                <a:endParaRPr lang="en-US" sz="2600" spc="-45" dirty="0">
                  <a:effectLst/>
                  <a:latin typeface="Times New Roman" panose="02020603050405020304" pitchFamily="18" charset="0"/>
                  <a:ea typeface="Mincho"/>
                </a:endParaRPr>
              </a:p>
              <a:p>
                <a:pPr algn="just"/>
                <a:endParaRPr lang="en-US" sz="2600" spc="-45" dirty="0">
                  <a:latin typeface="Times New Roman" panose="02020603050405020304" pitchFamily="18" charset="0"/>
                  <a:ea typeface="Mincho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2600" spc="-45" dirty="0">
                    <a:latin typeface="Times New Roman" panose="02020603050405020304" pitchFamily="18" charset="0"/>
                    <a:ea typeface="Mincho"/>
                  </a:rPr>
                  <a:t>I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n the case of Mn doped </a:t>
                </a:r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</a:rPr>
                  <a:t>β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-FeSi</a:t>
                </a:r>
                <a:r>
                  <a:rPr lang="en-US" sz="2600" spc="-45" baseline="-25000" dirty="0">
                    <a:effectLst/>
                    <a:latin typeface="Times New Roman" panose="02020603050405020304" pitchFamily="18" charset="0"/>
                    <a:ea typeface="Mincho"/>
                  </a:rPr>
                  <a:t>2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 </a:t>
                </a:r>
              </a:p>
              <a:p>
                <a:pPr algn="just"/>
                <a:endParaRPr lang="en-US" sz="2600" spc="-45" dirty="0">
                  <a:effectLst/>
                  <a:latin typeface="Times New Roman" panose="02020603050405020304" pitchFamily="18" charset="0"/>
                  <a:ea typeface="Mincho"/>
                </a:endParaRPr>
              </a:p>
              <a:p>
                <a:pPr algn="just"/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		 </a:t>
                </a:r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</a:rPr>
                  <a:t>ρ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 </a:t>
                </a:r>
                <a:r>
                  <a:rPr lang="en-US" sz="19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19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19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9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ja-JP" sz="19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		      </a:t>
                </a:r>
                <a:r>
                  <a:rPr lang="en-US" sz="2600" spc="-45" dirty="0"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 carrier</a:t>
                </a:r>
                <a:r>
                  <a:rPr lang="en-US" sz="2600" i="1" spc="-45" dirty="0"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 </a:t>
                </a:r>
                <a:r>
                  <a:rPr lang="en-US" sz="2600" spc="-45" dirty="0"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mobility</a:t>
                </a:r>
                <a:r>
                  <a:rPr lang="en-US" sz="2600" i="1" spc="-45" dirty="0"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 (</a:t>
                </a:r>
                <a:r>
                  <a:rPr lang="en-US" altLang="ja-JP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μ)</a:t>
                </a:r>
                <a:endParaRPr lang="en-US" sz="26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		    </a:t>
                </a:r>
                <a:r>
                  <a:rPr lang="en-US" sz="1900" i="1" spc="-45" dirty="0">
                    <a:effectLst/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19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9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900" i="1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algn="just"/>
                <a:endParaRPr lang="en-US" sz="2600" i="1" spc="-45" dirty="0"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                                                                        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carrier concentration (</a:t>
                </a:r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HGMaruGothicMPRO" panose="020F0600000000000000" pitchFamily="34" charset="-128"/>
                  </a:rPr>
                  <a:t>n)</a:t>
                </a:r>
                <a:endParaRPr lang="en-US" sz="2600" i="1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algn="just"/>
                <a:endParaRPr lang="en-US" sz="2600" i="1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algn="just"/>
                <a:endParaRPr lang="en-US" sz="2600" i="1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			S           </a:t>
                </a:r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</a:t>
                </a:r>
                <a14:m>
                  <m:oMath xmlns:m="http://schemas.openxmlformats.org/officeDocument/2006/math">
                    <m:r>
                      <a:rPr lang="en-US" altLang="ja-JP" sz="19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19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9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-2/3</a:t>
                </a:r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900" i="1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baseline="30000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2600" spc="-45" dirty="0"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O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ptimizing the level of doping</a:t>
                </a:r>
                <a:endParaRPr lang="ja-JP" alt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タイトル 1">
                <a:extLst>
                  <a:ext uri="{FF2B5EF4-FFF2-40B4-BE49-F238E27FC236}">
                    <a16:creationId xmlns:a16="http://schemas.microsoft.com/office/drawing/2014/main" id="{01317B84-FE02-BCEE-6B18-16CB15D9A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59" y="670306"/>
                <a:ext cx="8435279" cy="5517388"/>
              </a:xfrm>
              <a:prstGeom prst="rect">
                <a:avLst/>
              </a:prstGeom>
              <a:blipFill>
                <a:blip r:embed="rId4"/>
                <a:stretch>
                  <a:fillRect l="-939" b="-4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Up 9">
            <a:extLst>
              <a:ext uri="{FF2B5EF4-FFF2-40B4-BE49-F238E27FC236}">
                <a16:creationId xmlns:a16="http://schemas.microsoft.com/office/drawing/2014/main" id="{B367097D-DE92-554E-5B94-78504BACEC36}"/>
              </a:ext>
            </a:extLst>
          </p:cNvPr>
          <p:cNvSpPr/>
          <p:nvPr/>
        </p:nvSpPr>
        <p:spPr>
          <a:xfrm>
            <a:off x="3761977" y="2107911"/>
            <a:ext cx="288029" cy="432048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AA47FE77-3E57-C988-0C93-472F75BD49E5}"/>
              </a:ext>
            </a:extLst>
          </p:cNvPr>
          <p:cNvSpPr/>
          <p:nvPr/>
        </p:nvSpPr>
        <p:spPr>
          <a:xfrm>
            <a:off x="5833128" y="2276872"/>
            <a:ext cx="323048" cy="432048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8C72ECDA-C5E3-35DD-592E-9024B9FBFB28}"/>
              </a:ext>
            </a:extLst>
          </p:cNvPr>
          <p:cNvSpPr/>
          <p:nvPr/>
        </p:nvSpPr>
        <p:spPr>
          <a:xfrm>
            <a:off x="1763688" y="3470976"/>
            <a:ext cx="323048" cy="432048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A61C19CF-226A-95CB-C109-530B9FA4220B}"/>
              </a:ext>
            </a:extLst>
          </p:cNvPr>
          <p:cNvSpPr/>
          <p:nvPr/>
        </p:nvSpPr>
        <p:spPr>
          <a:xfrm>
            <a:off x="5148064" y="3534967"/>
            <a:ext cx="323048" cy="89039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  <a:p>
            <a:pPr algn="ctr"/>
            <a:endParaRPr kumimoji="1" lang="en-US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6E46F9B-56BF-2C3D-8987-DFFF11BEB061}"/>
              </a:ext>
            </a:extLst>
          </p:cNvPr>
          <p:cNvSpPr/>
          <p:nvPr/>
        </p:nvSpPr>
        <p:spPr>
          <a:xfrm>
            <a:off x="3545982" y="5157192"/>
            <a:ext cx="323048" cy="432048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ED96A06-6ECA-3B79-27F8-3DB17D6D0ED1}"/>
              </a:ext>
            </a:extLst>
          </p:cNvPr>
          <p:cNvSpPr/>
          <p:nvPr/>
        </p:nvSpPr>
        <p:spPr>
          <a:xfrm>
            <a:off x="3496065" y="3546705"/>
            <a:ext cx="1529558" cy="1012034"/>
          </a:xfrm>
          <a:custGeom>
            <a:avLst/>
            <a:gdLst>
              <a:gd name="connsiteX0" fmla="*/ 0 w 1446663"/>
              <a:gd name="connsiteY0" fmla="*/ 81949 h 879306"/>
              <a:gd name="connsiteX1" fmla="*/ 1091821 w 1446663"/>
              <a:gd name="connsiteY1" fmla="*/ 81949 h 879306"/>
              <a:gd name="connsiteX2" fmla="*/ 1146412 w 1446663"/>
              <a:gd name="connsiteY2" fmla="*/ 818928 h 879306"/>
              <a:gd name="connsiteX3" fmla="*/ 1228299 w 1446663"/>
              <a:gd name="connsiteY3" fmla="*/ 873519 h 879306"/>
              <a:gd name="connsiteX4" fmla="*/ 1446663 w 1446663"/>
              <a:gd name="connsiteY4" fmla="*/ 873519 h 87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6663" h="879306">
                <a:moveTo>
                  <a:pt x="0" y="81949"/>
                </a:moveTo>
                <a:cubicBezTo>
                  <a:pt x="346325" y="24228"/>
                  <a:pt x="877370" y="-69267"/>
                  <a:pt x="1091821" y="81949"/>
                </a:cubicBezTo>
                <a:cubicBezTo>
                  <a:pt x="1293138" y="223904"/>
                  <a:pt x="1104558" y="576177"/>
                  <a:pt x="1146412" y="818928"/>
                </a:cubicBezTo>
                <a:cubicBezTo>
                  <a:pt x="1151986" y="851256"/>
                  <a:pt x="1196023" y="867651"/>
                  <a:pt x="1228299" y="873519"/>
                </a:cubicBezTo>
                <a:cubicBezTo>
                  <a:pt x="1299913" y="886540"/>
                  <a:pt x="1373875" y="873519"/>
                  <a:pt x="1446663" y="8735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C95168E-6215-DA46-3283-81CBB853987C}"/>
              </a:ext>
            </a:extLst>
          </p:cNvPr>
          <p:cNvSpPr/>
          <p:nvPr/>
        </p:nvSpPr>
        <p:spPr>
          <a:xfrm>
            <a:off x="4612296" y="3546704"/>
            <a:ext cx="550594" cy="96494"/>
          </a:xfrm>
          <a:custGeom>
            <a:avLst/>
            <a:gdLst>
              <a:gd name="connsiteX0" fmla="*/ 0 w 550594"/>
              <a:gd name="connsiteY0" fmla="*/ 96494 h 96494"/>
              <a:gd name="connsiteX1" fmla="*/ 545910 w 550594"/>
              <a:gd name="connsiteY1" fmla="*/ 960 h 96494"/>
              <a:gd name="connsiteX2" fmla="*/ 218364 w 550594"/>
              <a:gd name="connsiteY2" fmla="*/ 55551 h 96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594" h="96494">
                <a:moveTo>
                  <a:pt x="0" y="96494"/>
                </a:moveTo>
                <a:lnTo>
                  <a:pt x="545910" y="960"/>
                </a:lnTo>
                <a:cubicBezTo>
                  <a:pt x="582304" y="-5864"/>
                  <a:pt x="400334" y="24843"/>
                  <a:pt x="218364" y="5555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6AF638-F6E8-32DA-2244-2F14C4FC69F7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5400104" y="4646109"/>
            <a:ext cx="3347880" cy="72710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474263B-D79A-8493-2EE0-C301D6A96FE0}"/>
              </a:ext>
            </a:extLst>
          </p:cNvPr>
          <p:cNvSpPr txBox="1"/>
          <p:nvPr/>
        </p:nvSpPr>
        <p:spPr>
          <a:xfrm>
            <a:off x="8351968" y="3199559"/>
            <a:ext cx="7920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cap="none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endParaRPr lang="en-US" sz="8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6B48A-BD52-4FE5-DD02-6B1255C8D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2E40-5216-4970-8F0C-C8001577F0CB}" type="datetime1">
              <a:rPr kumimoji="1" lang="en-US" altLang="ja-JP" smtClean="0"/>
              <a:t>9/23/2024</a:t>
            </a:fld>
            <a:endParaRPr kumimoji="1" lang="ja-JP" altLang="en-US" dirty="0"/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B2D28EF9-FF21-5416-79AE-B8B3F9FCA848}"/>
              </a:ext>
            </a:extLst>
          </p:cNvPr>
          <p:cNvSpPr txBox="1">
            <a:spLocks/>
          </p:cNvSpPr>
          <p:nvPr/>
        </p:nvSpPr>
        <p:spPr>
          <a:xfrm>
            <a:off x="191017" y="3939673"/>
            <a:ext cx="3219214" cy="72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Drude’s formula 	</a:t>
            </a:r>
          </a:p>
          <a:p>
            <a:pPr algn="just"/>
            <a:r>
              <a:rPr lang="en-US" altLang="ja-JP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altLang="ja-JP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ρ</a:t>
            </a:r>
            <a:r>
              <a:rPr lang="en-US" altLang="ja-JP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ja-JP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|e| </a:t>
            </a:r>
            <a:r>
              <a:rPr lang="en-US" altLang="ja-JP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ja-JP" sz="4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タイトル 1">
                <a:extLst>
                  <a:ext uri="{FF2B5EF4-FFF2-40B4-BE49-F238E27FC236}">
                    <a16:creationId xmlns:a16="http://schemas.microsoft.com/office/drawing/2014/main" id="{50907636-3E93-277A-C516-8386383D1A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2125" y="5413558"/>
                <a:ext cx="3888433" cy="127116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/>
                <a:r>
                  <a:rPr lang="en-US" altLang="ja-JP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Mott’s formula</a:t>
                </a:r>
              </a:p>
              <a:p>
                <a:pPr algn="just"/>
                <a:r>
                  <a:rPr lang="en-US" sz="2300" kern="100" dirty="0">
                    <a:ea typeface="HGMaruGothicMPRO" panose="020F0600000000000000" pitchFamily="34" charset="-128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300" i="1" kern="100" smtClean="0">
                        <a:effectLst/>
                        <a:latin typeface="Cambria Math" panose="02040503050406030204" pitchFamily="18" charset="0"/>
                        <a:ea typeface="HGMaruGothicMPRO" panose="020F0600000000000000" pitchFamily="34" charset="-128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300" i="1" kern="100" smtClean="0">
                        <a:effectLst/>
                        <a:latin typeface="Cambria Math" panose="02040503050406030204" pitchFamily="18" charset="0"/>
                        <a:ea typeface="HGMaruGothicMPRO" panose="020F0600000000000000" pitchFamily="34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300" i="1" kern="100">
                            <a:effectLst/>
                            <a:latin typeface="Cambria Math" panose="02040503050406030204" pitchFamily="18" charset="0"/>
                            <a:ea typeface="HGMaruGothicMPRO" panose="020F0600000000000000" pitchFamily="34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300" i="1" kern="100">
                            <a:effectLst/>
                            <a:latin typeface="Cambria Math" panose="02040503050406030204" pitchFamily="18" charset="0"/>
                            <a:ea typeface="HGMaruGothicMPRO" panose="020F0600000000000000" pitchFamily="34" charset="-128"/>
                            <a:cs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300" i="1" kern="100">
                            <a:effectLst/>
                            <a:latin typeface="Cambria Math" panose="02040503050406030204" pitchFamily="18" charset="0"/>
                            <a:ea typeface="HGMaruGothicMPRO" panose="020F0600000000000000" pitchFamily="34" charset="-128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</m:d>
                        <m:sSup>
                          <m:sSupPr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300" i="1" kern="100">
                        <a:effectLst/>
                        <a:latin typeface="Cambria Math" panose="02040503050406030204" pitchFamily="18" charset="0"/>
                        <a:ea typeface="HGMaruGothicMPRO" panose="020F0600000000000000" pitchFamily="34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300" i="1" kern="100" baseline="30000">
                        <a:effectLst/>
                        <a:latin typeface="Cambria Math" panose="02040503050406030204" pitchFamily="18" charset="0"/>
                        <a:ea typeface="HGMaruGothicMPRO" panose="020F0600000000000000" pitchFamily="34" charset="-128"/>
                        <a:cs typeface="Times New Roman" panose="02020603050405020304" pitchFamily="18" charset="0"/>
                      </a:rPr>
                      <m:t>∗</m:t>
                    </m:r>
                    <m:sSup>
                      <m:sSupPr>
                        <m:ctrlPr>
                          <a:rPr lang="en-US" sz="2300" i="1" kern="100">
                            <a:effectLst/>
                            <a:latin typeface="Cambria Math" panose="02040503050406030204" pitchFamily="18" charset="0"/>
                            <a:ea typeface="HGMaruGothicMPRO" panose="020F0600000000000000" pitchFamily="34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300" i="1" kern="100">
                                    <a:effectLst/>
                                    <a:latin typeface="Cambria Math" panose="02040503050406030204" pitchFamily="18" charset="0"/>
                                    <a:ea typeface="HGMaruGothicMPRO" panose="020F0600000000000000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300" i="1" kern="100">
                                    <a:effectLst/>
                                    <a:latin typeface="Cambria Math" panose="02040503050406030204" pitchFamily="18" charset="0"/>
                                    <a:ea typeface="HGMaruGothicMPRO" panose="020F0600000000000000" pitchFamily="34" charset="-128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300" b="0" i="1" kern="1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HGMaruGothicMPRO" panose="020F0600000000000000" pitchFamily="34" charset="-128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skw"/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ja-JP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16" name="タイトル 1">
                <a:extLst>
                  <a:ext uri="{FF2B5EF4-FFF2-40B4-BE49-F238E27FC236}">
                    <a16:creationId xmlns:a16="http://schemas.microsoft.com/office/drawing/2014/main" id="{50907636-3E93-277A-C516-8386383D1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125" y="5413558"/>
                <a:ext cx="3888433" cy="1271165"/>
              </a:xfrm>
              <a:prstGeom prst="rect">
                <a:avLst/>
              </a:prstGeom>
              <a:blipFill>
                <a:blip r:embed="rId5"/>
                <a:stretch>
                  <a:fillRect l="-23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6916FFB-6AF7-B337-65B0-76E985D5562C}"/>
              </a:ext>
            </a:extLst>
          </p:cNvPr>
          <p:cNvSpPr txBox="1"/>
          <p:nvPr/>
        </p:nvSpPr>
        <p:spPr>
          <a:xfrm>
            <a:off x="3904527" y="1434165"/>
            <a:ext cx="1855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ZT = S</a:t>
            </a:r>
            <a:r>
              <a:rPr lang="en-US" altLang="ja-JP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T/</a:t>
            </a:r>
            <a:r>
              <a:rPr lang="el-GR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 κ</a:t>
            </a:r>
            <a:r>
              <a:rPr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FC35D3-08F2-B2B4-8D8D-E1D98A5205D4}"/>
              </a:ext>
            </a:extLst>
          </p:cNvPr>
          <p:cNvSpPr/>
          <p:nvPr/>
        </p:nvSpPr>
        <p:spPr>
          <a:xfrm>
            <a:off x="393912" y="5420780"/>
            <a:ext cx="4047978" cy="8682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316385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4A8E5-B229-C7C4-C178-EC479F47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20D5-AAB4-49C5-B5A3-5C525FA8FCE7}" type="datetime1">
              <a:rPr kumimoji="1" lang="en-US" altLang="ja-JP" smtClean="0"/>
              <a:t>9/23/2024</a:t>
            </a:fld>
            <a:endParaRPr kumimoji="1" lang="ja-JP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706D5-9AF3-72CA-0C8E-AB8BC0B6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E3CAE3E-5C49-73D1-B9B8-5367B9178B13}"/>
              </a:ext>
            </a:extLst>
          </p:cNvPr>
          <p:cNvSpPr txBox="1">
            <a:spLocks/>
          </p:cNvSpPr>
          <p:nvPr/>
        </p:nvSpPr>
        <p:spPr>
          <a:xfrm>
            <a:off x="390364" y="2891769"/>
            <a:ext cx="8363272" cy="1074462"/>
          </a:xfrm>
          <a:prstGeom prst="round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Methods</a:t>
            </a:r>
            <a:endParaRPr lang="en-US" altLang="ja-JP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:\web\ynu-logo\base04-1.jpg">
            <a:extLst>
              <a:ext uri="{FF2B5EF4-FFF2-40B4-BE49-F238E27FC236}">
                <a16:creationId xmlns:a16="http://schemas.microsoft.com/office/drawing/2014/main" id="{669051B0-490C-C865-FBB4-534C409E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6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13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43455</TotalTime>
  <Words>1410</Words>
  <Application>Microsoft Office PowerPoint</Application>
  <PresentationFormat>On-screen Show (4:3)</PresentationFormat>
  <Paragraphs>306</Paragraphs>
  <Slides>21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HGMaruGothicMPRO</vt:lpstr>
      <vt:lpstr>Yu Mincho</vt:lpstr>
      <vt:lpstr>Arial</vt:lpstr>
      <vt:lpstr>Calibri</vt:lpstr>
      <vt:lpstr>Cambria Math</vt:lpstr>
      <vt:lpstr>Century</vt:lpstr>
      <vt:lpstr>Courier New</vt:lpstr>
      <vt:lpstr>Times New Roman</vt:lpstr>
      <vt:lpstr>Wingdings</vt:lpstr>
      <vt:lpstr>Office ​​テーマ</vt:lpstr>
      <vt:lpstr>Equation</vt:lpstr>
      <vt:lpstr>PowerPoint Presentation</vt:lpstr>
      <vt:lpstr>Contents</vt:lpstr>
      <vt:lpstr>PowerPoint Presentation</vt:lpstr>
      <vt:lpstr>Introduction</vt:lpstr>
      <vt:lpstr>PowerPoint Presentation</vt:lpstr>
      <vt:lpstr>Phase Transition</vt:lpstr>
      <vt:lpstr>Crystal Structures</vt:lpstr>
      <vt:lpstr>Objective of the Research</vt:lpstr>
      <vt:lpstr>PowerPoint Presentation</vt:lpstr>
      <vt:lpstr>Experimental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Factor PF</vt:lpstr>
      <vt:lpstr>Thermal Conductivity</vt:lpstr>
      <vt:lpstr>ZT Figure of Merit</vt:lpstr>
      <vt:lpstr>PowerPoint Presentation</vt:lpstr>
      <vt:lpstr>PowerPoint Presentation</vt:lpstr>
      <vt:lpstr>PowerPoint Presentation</vt:lpstr>
    </vt:vector>
  </TitlesOfParts>
  <Company>Yokohama National Uiversity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層状Co酸化物、及び、ペロフスカイトMn酸化物を用いた熱電発電素子の性能評価</dc:title>
  <dc:creator>hiro</dc:creator>
  <cp:lastModifiedBy>Farooq Umar</cp:lastModifiedBy>
  <cp:revision>1328</cp:revision>
  <cp:lastPrinted>2015-09-11T12:44:51Z</cp:lastPrinted>
  <dcterms:created xsi:type="dcterms:W3CDTF">2012-09-17T16:51:57Z</dcterms:created>
  <dcterms:modified xsi:type="dcterms:W3CDTF">2024-09-23T11:12:48Z</dcterms:modified>
</cp:coreProperties>
</file>